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90" r:id="rId4"/>
    <p:sldId id="360" r:id="rId5"/>
    <p:sldId id="361" r:id="rId6"/>
    <p:sldId id="363" r:id="rId7"/>
    <p:sldId id="364" r:id="rId8"/>
    <p:sldId id="365" r:id="rId9"/>
    <p:sldId id="366" r:id="rId10"/>
    <p:sldId id="367" r:id="rId11"/>
    <p:sldId id="375" r:id="rId12"/>
    <p:sldId id="357" r:id="rId13"/>
    <p:sldId id="371" r:id="rId14"/>
    <p:sldId id="373" r:id="rId15"/>
    <p:sldId id="368" r:id="rId16"/>
    <p:sldId id="369" r:id="rId17"/>
    <p:sldId id="370" r:id="rId18"/>
    <p:sldId id="3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BC"/>
    <a:srgbClr val="43A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2953" autoAdjust="0"/>
  </p:normalViewPr>
  <p:slideViewPr>
    <p:cSldViewPr snapToGrid="0">
      <p:cViewPr varScale="1">
        <p:scale>
          <a:sx n="55" d="100"/>
          <a:sy n="55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A%8C%E9%98%B6%E5%B8%B8%E7%B3%BB%E6%95%B0%E7%BA%BF%E6%80%A7%E5%BE%AE%E5%88%86%E6%96%B9%E7%A8%8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可视化</a:t>
            </a:r>
            <a:r>
              <a:rPr lang="en-US" altLang="zh-CN" dirty="0"/>
              <a:t>GAN</a:t>
            </a:r>
            <a:r>
              <a:rPr lang="zh-CN" altLang="en-US" dirty="0"/>
              <a:t>的</a:t>
            </a:r>
            <a:r>
              <a:rPr lang="en-US" altLang="zh-CN" dirty="0"/>
              <a:t>training landscape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7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WGAN-GP performs slightly better than NSGAN. </a:t>
            </a:r>
            <a:r>
              <a:rPr lang="zh-CN" altLang="en-US" dirty="0"/>
              <a:t>旋转成分实部更小。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9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Discriminator </a:t>
            </a:r>
            <a:r>
              <a:rPr lang="zh-CN" altLang="en-US" dirty="0"/>
              <a:t>正定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注意优化目标一个是</a:t>
            </a:r>
            <a:r>
              <a:rPr lang="en-US" altLang="zh-CN" dirty="0"/>
              <a:t>min</a:t>
            </a:r>
            <a:r>
              <a:rPr lang="zh-CN" altLang="en-US" dirty="0"/>
              <a:t>，一个是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gradient flow</a:t>
            </a:r>
            <a:r>
              <a:rPr lang="zh-CN" altLang="en-US" dirty="0"/>
              <a:t>对应的符号有差别。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WGAN</a:t>
            </a:r>
            <a:r>
              <a:rPr lang="zh-CN" altLang="en-US" dirty="0"/>
              <a:t>对一阶导数有限制，另外还有简化处理，</a:t>
            </a:r>
            <a:r>
              <a:rPr lang="en-US" altLang="zh-CN" dirty="0"/>
              <a:t>\phi</a:t>
            </a:r>
            <a:r>
              <a:rPr lang="zh-CN" altLang="en-US" dirty="0"/>
              <a:t>足够小即可满足约束。</a:t>
            </a:r>
            <a:endParaRPr lang="en-US" altLang="zh-CN" dirty="0"/>
          </a:p>
          <a:p>
            <a:r>
              <a:rPr lang="en-US" altLang="zh-CN" dirty="0"/>
              <a:t>WGAN-GP </a:t>
            </a:r>
            <a:r>
              <a:rPr lang="zh-CN" altLang="en-US" dirty="0"/>
              <a:t>合适的参数可以有旋转分量。二阶常系数线性微分方程，特征方程是虚数根。</a:t>
            </a:r>
            <a:endParaRPr lang="zh-CN" altLang="en-US" sz="10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7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凸函数考虑</a:t>
            </a:r>
            <a:r>
              <a:rPr lang="en-US" altLang="zh-CN" dirty="0"/>
              <a:t>NE</a:t>
            </a:r>
            <a:r>
              <a:rPr lang="zh-CN" altLang="en-US" dirty="0"/>
              <a:t>， 非凸函数考虑</a:t>
            </a:r>
            <a:r>
              <a:rPr lang="en-US" altLang="zh-CN" dirty="0"/>
              <a:t>LNE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7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Jacobian of the game vector field.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6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实部大于零总能收敛。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6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81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横纵坐标</a:t>
            </a:r>
            <a:endParaRPr lang="en-US" altLang="zh-CN" dirty="0"/>
          </a:p>
          <a:p>
            <a:r>
              <a:rPr lang="en-US" altLang="zh-CN" dirty="0"/>
              <a:t>Angle</a:t>
            </a:r>
            <a:r>
              <a:rPr lang="zh-CN" altLang="en-US" dirty="0"/>
              <a:t>：有尖峰就有旋转分量。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2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6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0.tmp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Relationship Id="rId9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370" y="1300887"/>
            <a:ext cx="10394066" cy="17737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Paper Reading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ICLR2020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:  </a:t>
            </a:r>
            <a:br>
              <a:rPr lang="en-US" altLang="zh-CN" sz="3200" b="1" dirty="0"/>
            </a:br>
            <a:r>
              <a:rPr lang="en-US" altLang="zh-CN" sz="3200" dirty="0"/>
              <a:t>A Closer Look at the Optimization Landscapes of </a:t>
            </a:r>
            <a:br>
              <a:rPr lang="en-US" altLang="zh-CN" sz="3200" dirty="0"/>
            </a:br>
            <a:r>
              <a:rPr lang="en-US" altLang="zh-CN" sz="3200" dirty="0"/>
              <a:t>Generative Adversarial Networks 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BE2D3-9024-41F2-B542-EC7A2703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65" y="3429000"/>
            <a:ext cx="7698069" cy="19220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B8D782-5962-4E7D-9342-910403F78AAE}"/>
              </a:ext>
            </a:extLst>
          </p:cNvPr>
          <p:cNvSpPr txBox="1"/>
          <p:nvPr/>
        </p:nvSpPr>
        <p:spPr>
          <a:xfrm>
            <a:off x="8576841" y="5984111"/>
            <a:ext cx="45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Presented by Dachao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Visualization tool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C01EED-26D7-4EA9-B464-ECEA9F1B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7" y="3246702"/>
            <a:ext cx="9709649" cy="1397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DA1C8-0A16-473C-B751-0EC32F286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97" y="1690688"/>
            <a:ext cx="9703299" cy="1162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DAF201-D36B-4086-A230-DF407D929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97" y="4653062"/>
            <a:ext cx="2908764" cy="335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2C4696-08E5-4695-B269-ABCBD3D8C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0" y="5014732"/>
            <a:ext cx="2185844" cy="91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986843-5265-4F72-B9EC-55F9588F08A4}"/>
              </a:ext>
            </a:extLst>
          </p:cNvPr>
          <p:cNvSpPr/>
          <p:nvPr/>
        </p:nvSpPr>
        <p:spPr>
          <a:xfrm>
            <a:off x="4826642" y="3209523"/>
            <a:ext cx="1122744" cy="353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068000-A046-4AA4-882D-BA0B1476FB68}"/>
              </a:ext>
            </a:extLst>
          </p:cNvPr>
          <p:cNvSpPr txBox="1"/>
          <p:nvPr/>
        </p:nvSpPr>
        <p:spPr>
          <a:xfrm>
            <a:off x="1162297" y="1956122"/>
            <a:ext cx="28193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3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Visualization tool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A9E6F-4EFD-48F9-BA42-D346612AA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7" y="1482344"/>
            <a:ext cx="8132180" cy="4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A29B8B-D708-4B9E-A4DF-46206731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Path-angle for NSGAN (top row) and WGAN-GP (bottom row)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7B150E-6A3C-4B8E-B206-A16E1C708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32" y="1888234"/>
            <a:ext cx="8697647" cy="38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A29B8B-D708-4B9E-A4DF-46206731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Eigenvalues of the Jacobian of the game for NSGAN (top row) and WGAN-GP (bottom row)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D76C5-424F-426F-9229-6EE78E349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22" y="1814080"/>
            <a:ext cx="8506878" cy="40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2E860B-6961-4DB8-A385-6D621FA91863}"/>
              </a:ext>
            </a:extLst>
          </p:cNvPr>
          <p:cNvSpPr txBox="1">
            <a:spLocks/>
          </p:cNvSpPr>
          <p:nvPr/>
        </p:nvSpPr>
        <p:spPr>
          <a:xfrm>
            <a:off x="1347486" y="1215342"/>
            <a:ext cx="9845233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0000"/>
              <a:buNone/>
            </a:pPr>
            <a:endParaRPr lang="en-US" altLang="zh-CN" dirty="0"/>
          </a:p>
          <a:p>
            <a:r>
              <a:rPr lang="en-US" altLang="zh-CN" dirty="0"/>
              <a:t>The rotational component is clearly visible.</a:t>
            </a:r>
          </a:p>
          <a:p>
            <a:r>
              <a:rPr lang="en-US" altLang="zh-CN" dirty="0"/>
              <a:t>The complex eigenvalues for NSGAN seems to be much more concentrated on the imaginary axis ???</a:t>
            </a:r>
          </a:p>
          <a:p>
            <a:r>
              <a:rPr lang="en-US" altLang="zh-CN" dirty="0"/>
              <a:t>WGAN-GP tends to spread the eigenvalues towards the right of the imaginary axis ???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F936F0C-D56D-4E16-85BA-E575A96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02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5564E0-5D37-4E3B-B1C6-DEC87497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8" y="1462088"/>
            <a:ext cx="9109520" cy="5120868"/>
          </a:xfrm>
          <a:prstGeom prst="rect">
            <a:avLst/>
          </a:prstGeom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322E41EF-06F2-4B24-8155-BD6A64BC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Top k-Eigenvalues of the Hessian of each player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2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2FDD49F-3CA5-4153-AE09-110D9F4D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2" y="894259"/>
            <a:ext cx="9573944" cy="50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2E860B-6961-4DB8-A385-6D621FA91863}"/>
              </a:ext>
            </a:extLst>
          </p:cNvPr>
          <p:cNvSpPr txBox="1">
            <a:spLocks/>
          </p:cNvSpPr>
          <p:nvPr/>
        </p:nvSpPr>
        <p:spPr>
          <a:xfrm>
            <a:off x="1115992" y="1624896"/>
            <a:ext cx="10759633" cy="486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The generator never reaches a local minimum but instead finds a saddle point.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The algorithm converges to a LSSP which is not a LNE.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NSGAN converges to a solution with very large positive eigenvalues compared to WGAN-GP.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The gradient penalty acts as a </a:t>
            </a:r>
            <a:r>
              <a:rPr lang="en-US" altLang="zh-CN" dirty="0" err="1"/>
              <a:t>regularizer</a:t>
            </a:r>
            <a:r>
              <a:rPr lang="en-US" altLang="zh-CN" dirty="0"/>
              <a:t> on the discriminator and prevents it from becoming too sharp.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0FDB44-F95B-40A5-A8FF-78C153AC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3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2E860B-6961-4DB8-A385-6D621FA9186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59633" cy="486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GANs do not converge to local Nash Equilibria. 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The optimization landscapes of GANs typically have rotational components.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Whether we need a Nash equilibrium to get a generator with good performance in GANs?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Handle strong rotational components: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extragradient, averaging, gradient </a:t>
            </a:r>
            <a:r>
              <a:rPr lang="en-US" altLang="zh-CN" sz="2400"/>
              <a:t>penalty based…</a:t>
            </a:r>
            <a:endParaRPr lang="en-US" altLang="zh-CN" sz="2400" dirty="0"/>
          </a:p>
          <a:p>
            <a:pPr>
              <a:buSzPct val="80000"/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0FDB44-F95B-40A5-A8FF-78C153AC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0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Rotation in GANs’ optimization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LNE and LSSP</a:t>
            </a:r>
            <a:r>
              <a:rPr lang="zh-CN" altLang="en-US" dirty="0"/>
              <a:t>（</a:t>
            </a:r>
            <a:r>
              <a:rPr lang="en-US" altLang="zh-CN" dirty="0"/>
              <a:t>optimization solution of GAN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Visualization tool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Experiments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in GANs’ optimization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F8EDB-634D-4FD3-88F6-CD8CA160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20" y="1294264"/>
            <a:ext cx="2041305" cy="880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F23B32-007E-4E40-993A-7F3C72F12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08" y="1440598"/>
            <a:ext cx="1991527" cy="6133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EA2F3F-E83A-4C8F-9DC0-7937BAE1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57" y="2866725"/>
            <a:ext cx="5851145" cy="140723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A2F3651-088E-43B5-9EE0-081D644D8FCD}"/>
              </a:ext>
            </a:extLst>
          </p:cNvPr>
          <p:cNvSpPr/>
          <p:nvPr/>
        </p:nvSpPr>
        <p:spPr>
          <a:xfrm>
            <a:off x="1233857" y="2433263"/>
            <a:ext cx="1840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Vanilla GAN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1EA624-5F0B-4A9B-8A1F-07658DFB32F0}"/>
              </a:ext>
            </a:extLst>
          </p:cNvPr>
          <p:cNvSpPr/>
          <p:nvPr/>
        </p:nvSpPr>
        <p:spPr>
          <a:xfrm>
            <a:off x="1233857" y="4704624"/>
            <a:ext cx="10615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Real sample at x=0, generator parameter    , generate data at x=    .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6CDFC3-71F5-4624-B165-F50833858F77}"/>
              </a:ext>
            </a:extLst>
          </p:cNvPr>
          <p:cNvSpPr/>
          <p:nvPr/>
        </p:nvSpPr>
        <p:spPr>
          <a:xfrm>
            <a:off x="1233857" y="4186880"/>
            <a:ext cx="4616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Direc</a:t>
            </a:r>
            <a:r>
              <a:rPr lang="en-US" altLang="zh-CN" sz="2400" dirty="0"/>
              <a:t> GAN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59968B-B561-45B8-8FA1-BBFE26349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20" y="2175101"/>
            <a:ext cx="927652" cy="48899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C4642B4-BA71-4421-90F3-8800F967C43F}"/>
              </a:ext>
            </a:extLst>
          </p:cNvPr>
          <p:cNvSpPr/>
          <p:nvPr/>
        </p:nvSpPr>
        <p:spPr>
          <a:xfrm>
            <a:off x="7036476" y="2143193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WGAN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461826-D08D-4AE8-8E6B-592C1880D320}"/>
              </a:ext>
            </a:extLst>
          </p:cNvPr>
          <p:cNvSpPr/>
          <p:nvPr/>
        </p:nvSpPr>
        <p:spPr>
          <a:xfrm>
            <a:off x="1233857" y="1460879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Discriminator: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B4D547-A74D-4651-8668-4334655C56FA}"/>
              </a:ext>
            </a:extLst>
          </p:cNvPr>
          <p:cNvSpPr/>
          <p:nvPr/>
        </p:nvSpPr>
        <p:spPr>
          <a:xfrm>
            <a:off x="6371959" y="1484506"/>
            <a:ext cx="1840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Vanilla GAN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3C1961F-7E5B-453F-BA2E-C5B9332AB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30" y="5129314"/>
            <a:ext cx="2605711" cy="118604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42049EF-5896-4783-9B06-0EB301AB1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1" y="5242524"/>
            <a:ext cx="3651438" cy="127006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1048EB6-40C2-4224-986B-303558B318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53" y="4745935"/>
            <a:ext cx="162042" cy="34966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582D660-F349-43C2-92A5-69BEC38CD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35" y="4735598"/>
            <a:ext cx="162042" cy="3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in GANs’ optimization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6CDFC3-71F5-4624-B165-F50833858F77}"/>
              </a:ext>
            </a:extLst>
          </p:cNvPr>
          <p:cNvSpPr/>
          <p:nvPr/>
        </p:nvSpPr>
        <p:spPr>
          <a:xfrm>
            <a:off x="947156" y="1690688"/>
            <a:ext cx="4616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Direc</a:t>
            </a:r>
            <a:r>
              <a:rPr lang="en-US" altLang="zh-CN" sz="2400" dirty="0"/>
              <a:t> GAN</a:t>
            </a:r>
            <a:endParaRPr lang="zh-CN" altLang="en-US" sz="2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3C1961F-7E5B-453F-BA2E-C5B9332A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" y="2423227"/>
            <a:ext cx="2605711" cy="1186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B0854F-CD10-4670-91F5-C6E6D213B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" y="4308411"/>
            <a:ext cx="2390416" cy="95765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6733BB3-3758-43DA-B38A-A80C38C40C59}"/>
              </a:ext>
            </a:extLst>
          </p:cNvPr>
          <p:cNvSpPr/>
          <p:nvPr/>
        </p:nvSpPr>
        <p:spPr>
          <a:xfrm>
            <a:off x="4812553" y="2589210"/>
            <a:ext cx="2275676" cy="22756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91A8A0-7A79-4530-AC27-E9F86FCB58A2}"/>
                  </a:ext>
                </a:extLst>
              </p:cNvPr>
              <p:cNvSpPr txBox="1"/>
              <p:nvPr/>
            </p:nvSpPr>
            <p:spPr>
              <a:xfrm>
                <a:off x="6077712" y="1737636"/>
                <a:ext cx="18265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91A8A0-7A79-4530-AC27-E9F86FCB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12" y="1737636"/>
                <a:ext cx="1826523" cy="369332"/>
              </a:xfrm>
              <a:prstGeom prst="rect">
                <a:avLst/>
              </a:prstGeom>
              <a:blipFill>
                <a:blip r:embed="rId5"/>
                <a:stretch>
                  <a:fillRect l="-6000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74503A1-47C0-4980-8D0A-8C89D64F68B5}"/>
              </a:ext>
            </a:extLst>
          </p:cNvPr>
          <p:cNvSpPr txBox="1"/>
          <p:nvPr/>
        </p:nvSpPr>
        <p:spPr>
          <a:xfrm>
            <a:off x="4514126" y="1690687"/>
            <a:ext cx="169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Rotation</a:t>
            </a:r>
            <a:r>
              <a:rPr lang="zh-CN" altLang="en-US" sz="2400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CF2FC-894A-44D5-9697-749A52649B25}"/>
              </a:ext>
            </a:extLst>
          </p:cNvPr>
          <p:cNvSpPr txBox="1"/>
          <p:nvPr/>
        </p:nvSpPr>
        <p:spPr>
          <a:xfrm>
            <a:off x="966020" y="3727048"/>
            <a:ext cx="26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Graident</a:t>
            </a:r>
            <a:r>
              <a:rPr lang="en-US" altLang="zh-CN" sz="2400" dirty="0"/>
              <a:t> flow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545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Rotation in GANs’ optimization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6CDFC3-71F5-4624-B165-F50833858F77}"/>
              </a:ext>
            </a:extLst>
          </p:cNvPr>
          <p:cNvSpPr/>
          <p:nvPr/>
        </p:nvSpPr>
        <p:spPr>
          <a:xfrm>
            <a:off x="947156" y="1690688"/>
            <a:ext cx="4616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WGAN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251F4D-E854-4EF7-81C3-FD828C1D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6" y="2265804"/>
            <a:ext cx="4274177" cy="1114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E36228-F0D0-4764-A4E7-D5BF6008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7" y="3493535"/>
            <a:ext cx="1424956" cy="11792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AC10BB-285B-4F92-AD48-6EE6F3BEE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5" y="4858413"/>
            <a:ext cx="1947107" cy="10137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F1916B-59A8-49DD-BD3F-528693A744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05" y="1663358"/>
            <a:ext cx="960247" cy="506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9AF045-14C5-41F0-A73F-F98E34027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1" y="2314996"/>
            <a:ext cx="5823513" cy="10650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8B1BD5B-D383-416A-9B91-B2C3BBA6E402}"/>
              </a:ext>
            </a:extLst>
          </p:cNvPr>
          <p:cNvSpPr/>
          <p:nvPr/>
        </p:nvSpPr>
        <p:spPr>
          <a:xfrm>
            <a:off x="5470969" y="1698083"/>
            <a:ext cx="299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WGAN-GP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C153535-AB06-434B-A49E-95E8F9655D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0" y="3493535"/>
            <a:ext cx="2593233" cy="9742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8A9957-08B4-41EB-B81F-F45144617C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0" y="4845808"/>
            <a:ext cx="4129203" cy="9632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D3A64E-CFE5-4526-A472-743D3FFDCCB9}"/>
              </a:ext>
            </a:extLst>
          </p:cNvPr>
          <p:cNvSpPr txBox="1"/>
          <p:nvPr/>
        </p:nvSpPr>
        <p:spPr>
          <a:xfrm>
            <a:off x="8993529" y="2227854"/>
            <a:ext cx="2147143" cy="748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A3F3A-7448-4366-84C8-7F7853CF1035}"/>
              </a:ext>
            </a:extLst>
          </p:cNvPr>
          <p:cNvSpPr txBox="1"/>
          <p:nvPr/>
        </p:nvSpPr>
        <p:spPr>
          <a:xfrm>
            <a:off x="1098325" y="2534855"/>
            <a:ext cx="846221" cy="358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Local Nash Equilibrium (LNE)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2427D9-24AB-4319-BAFA-E618BB9CD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0" y="2773755"/>
            <a:ext cx="9754101" cy="1352620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C6AD71B-83C2-4AB3-8BAE-A64719D103EF}"/>
              </a:ext>
            </a:extLst>
          </p:cNvPr>
          <p:cNvSpPr txBox="1">
            <a:spLocks/>
          </p:cNvSpPr>
          <p:nvPr/>
        </p:nvSpPr>
        <p:spPr>
          <a:xfrm>
            <a:off x="838200" y="4255260"/>
            <a:ext cx="10296646" cy="260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Being a DNE is not necessary for being a LNE: a local Nash equilibrium may have Hessians that are only semi-definite.</a:t>
            </a:r>
          </a:p>
          <a:p>
            <a:r>
              <a:rPr lang="en-US" altLang="zh-CN" sz="2000" dirty="0"/>
              <a:t>NE are commonly used in GANs to describe the goal of the learning procedure.</a:t>
            </a:r>
          </a:p>
          <a:p>
            <a:r>
              <a:rPr lang="en-US" altLang="zh-CN" sz="2000" dirty="0"/>
              <a:t>The interaction between the two networks is not taken into account.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250ECA-0346-4622-A49F-C2BFDDB08CF5}"/>
              </a:ext>
            </a:extLst>
          </p:cNvPr>
          <p:cNvSpPr txBox="1"/>
          <p:nvPr/>
        </p:nvSpPr>
        <p:spPr>
          <a:xfrm>
            <a:off x="3946967" y="3702564"/>
            <a:ext cx="1713053" cy="423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9B3BF-92BB-4F80-8CF1-7EBEF4A20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159"/>
            <a:ext cx="5935981" cy="6034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90B8C9-C461-4A71-A97A-90A6BD7796BC}"/>
              </a:ext>
            </a:extLst>
          </p:cNvPr>
          <p:cNvSpPr txBox="1"/>
          <p:nvPr/>
        </p:nvSpPr>
        <p:spPr>
          <a:xfrm>
            <a:off x="886330" y="2143865"/>
            <a:ext cx="9097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Local Nash equilibrium (LNE), i.e. a point only locally true.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540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Locally Stable Stationary Point (LSSP)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26333A9-1CE1-4F90-BAEC-4146C921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9" y="2237005"/>
            <a:ext cx="9773152" cy="12383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95DB323-6EBA-4A98-B0AF-41775B509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0" y="4679529"/>
            <a:ext cx="3124361" cy="717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612382-3E10-434A-BF58-B3003A0A8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9" y="1527417"/>
            <a:ext cx="6477333" cy="469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0BA71C-909B-46F1-95F6-9142F9F53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0" y="5552514"/>
            <a:ext cx="4343623" cy="5016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EF338F-4897-4706-9A7D-C608B04A83F7}"/>
              </a:ext>
            </a:extLst>
          </p:cNvPr>
          <p:cNvSpPr/>
          <p:nvPr/>
        </p:nvSpPr>
        <p:spPr>
          <a:xfrm>
            <a:off x="1144279" y="4188995"/>
            <a:ext cx="2472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Intuition: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A973E1-D937-4F99-8784-7D578949A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58" y="3557927"/>
            <a:ext cx="6293173" cy="7366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39318A-85D0-48DD-AAB8-9E76D22F47A3}"/>
              </a:ext>
            </a:extLst>
          </p:cNvPr>
          <p:cNvSpPr txBox="1"/>
          <p:nvPr/>
        </p:nvSpPr>
        <p:spPr>
          <a:xfrm>
            <a:off x="3206186" y="4687516"/>
            <a:ext cx="3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B1DBC3-A8D0-4704-BA5D-7E67AC898139}"/>
                  </a:ext>
                </a:extLst>
              </p:cNvPr>
              <p:cNvSpPr txBox="1"/>
              <p:nvPr/>
            </p:nvSpPr>
            <p:spPr>
              <a:xfrm>
                <a:off x="5401876" y="4872182"/>
                <a:ext cx="25464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B1DBC3-A8D0-4704-BA5D-7E67AC898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876" y="4872182"/>
                <a:ext cx="2546494" cy="404983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Locally Stable Stationary Point (LSSP)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D2CA5A-AE08-4A90-83E2-36452C52F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9" y="1690688"/>
            <a:ext cx="9895473" cy="38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/>
              <a:t>LSSP ≠ LNE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F0DB9F-7801-45F5-B81A-05BDDF33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10" y="2790792"/>
            <a:ext cx="7544188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522</Words>
  <Application>Microsoft Office PowerPoint</Application>
  <PresentationFormat>宽屏</PresentationFormat>
  <Paragraphs>85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Arial</vt:lpstr>
      <vt:lpstr>Cambria Math</vt:lpstr>
      <vt:lpstr>Wingdings</vt:lpstr>
      <vt:lpstr>Office 主题​​</vt:lpstr>
      <vt:lpstr>Paper Reading（ICLR2020）:   A Closer Look at the Optimization Landscapes of  Generative Adversarial Networks </vt:lpstr>
      <vt:lpstr>Outline</vt:lpstr>
      <vt:lpstr>Rotation in GANs’ optimization</vt:lpstr>
      <vt:lpstr>Rotation in GANs’ optimization</vt:lpstr>
      <vt:lpstr>Rotation in GANs’ optimization</vt:lpstr>
      <vt:lpstr>Local Nash Equilibrium (LNE)</vt:lpstr>
      <vt:lpstr>Locally Stable Stationary Point (LSSP)</vt:lpstr>
      <vt:lpstr>Locally Stable Stationary Point (LSSP)</vt:lpstr>
      <vt:lpstr>LSSP ≠ LNE</vt:lpstr>
      <vt:lpstr>Visualization tool</vt:lpstr>
      <vt:lpstr>Visualization tool</vt:lpstr>
      <vt:lpstr>Path-angle for NSGAN (top row) and WGAN-GP (bottom row)</vt:lpstr>
      <vt:lpstr>Eigenvalues of the Jacobian of the game for NSGAN (top row) and WGAN-GP (bottom row)</vt:lpstr>
      <vt:lpstr>Summary</vt:lpstr>
      <vt:lpstr>Top k-Eigenvalues of the Hessian of each player</vt:lpstr>
      <vt:lpstr>PowerPoint 演示文稿</vt:lpstr>
      <vt:lpstr>Summary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lin dachao</cp:lastModifiedBy>
  <cp:revision>349</cp:revision>
  <dcterms:created xsi:type="dcterms:W3CDTF">2020-03-27T07:18:45Z</dcterms:created>
  <dcterms:modified xsi:type="dcterms:W3CDTF">2020-05-21T08:28:02Z</dcterms:modified>
</cp:coreProperties>
</file>