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9" r:id="rId12"/>
    <p:sldId id="260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7E1B2-1017-4D84-90AF-9C8E939D294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EB218-3D6F-4318-B8FD-DF6793C33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5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EB218-3D6F-4318-B8FD-DF6793C33AB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728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测试集上的重构率表现：将一个分子得到</a:t>
            </a:r>
            <a:r>
              <a:rPr lang="en-US" altLang="zh-CN" dirty="0"/>
              <a:t>10</a:t>
            </a:r>
            <a:r>
              <a:rPr lang="zh-CN" altLang="en-US" dirty="0"/>
              <a:t>个不同的</a:t>
            </a:r>
            <a:r>
              <a:rPr lang="en-US" altLang="zh-CN" dirty="0"/>
              <a:t>latent code</a:t>
            </a:r>
            <a:r>
              <a:rPr lang="zh-CN" altLang="en-US" dirty="0"/>
              <a:t>，每个</a:t>
            </a:r>
            <a:r>
              <a:rPr lang="en-US" altLang="zh-CN" dirty="0"/>
              <a:t>latent code</a:t>
            </a:r>
            <a:r>
              <a:rPr lang="zh-CN" altLang="en-US" dirty="0"/>
              <a:t>分别解码</a:t>
            </a:r>
            <a:r>
              <a:rPr lang="en-US" altLang="zh-CN" dirty="0"/>
              <a:t>10</a:t>
            </a:r>
            <a:r>
              <a:rPr lang="zh-CN" altLang="en-US" dirty="0"/>
              <a:t>次；泛化能力</a:t>
            </a:r>
            <a:endParaRPr lang="en-US" altLang="zh-CN" dirty="0"/>
          </a:p>
          <a:p>
            <a:r>
              <a:rPr lang="en-US" altLang="zh-CN" dirty="0"/>
              <a:t>Prior validity</a:t>
            </a:r>
            <a:r>
              <a:rPr lang="zh-CN" altLang="en-US" dirty="0"/>
              <a:t>：直接从标准高斯采样，分别解码</a:t>
            </a:r>
            <a:r>
              <a:rPr lang="en-US" altLang="zh-CN" dirty="0"/>
              <a:t>100</a:t>
            </a:r>
            <a:r>
              <a:rPr lang="zh-CN" altLang="en-US" dirty="0"/>
              <a:t>次；在解码出连接树的节点</a:t>
            </a:r>
            <a:r>
              <a:rPr lang="en-US" altLang="zh-CN" dirty="0"/>
              <a:t>c</a:t>
            </a:r>
            <a:r>
              <a:rPr lang="zh-CN" altLang="en-US" dirty="0"/>
              <a:t>类型采取了将会未被化学合理性的类型抹去，以及后续节点之间的连接只考虑合理的连接方式，这两个地方的化学规则约束，使得有效性很高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2385-32E5-452F-B080-8270C42D51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04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中间分子（红色实线框）在隐空间的周围进行采样可视化的结果：平滑：体现在相邻的分子相似；且连接树相同但是基团的连接方式不同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2385-32E5-452F-B080-8270C42D51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91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分子优化的符合目标：水溶性、可合成性和分子复杂度的综合目标</a:t>
            </a:r>
            <a:endParaRPr lang="en-US" altLang="zh-CN" dirty="0"/>
          </a:p>
          <a:p>
            <a:r>
              <a:rPr lang="zh-CN" altLang="en-US" dirty="0"/>
              <a:t>使用分子的</a:t>
            </a:r>
            <a:r>
              <a:rPr lang="en-US" altLang="zh-CN" dirty="0"/>
              <a:t>latent code</a:t>
            </a:r>
            <a:r>
              <a:rPr lang="zh-CN" altLang="en-US" dirty="0"/>
              <a:t>训练了一个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sparse Gaussian process (SGP)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，下面是做回归任务的表现；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使用训练好的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SGP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在隐空间里找能够优化综合目标的分子：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RMSE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：预测误差；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 likelihood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2385-32E5-452F-B080-8270C42D51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30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联合训练了一个从</a:t>
            </a:r>
            <a:r>
              <a:rPr lang="en-US" altLang="zh-CN" dirty="0"/>
              <a:t>latent code</a:t>
            </a:r>
            <a:r>
              <a:rPr lang="zh-CN" altLang="en-US" dirty="0"/>
              <a:t>预测综合目标的网络，从某一个分子的</a:t>
            </a:r>
            <a:r>
              <a:rPr lang="en-US" altLang="zh-CN" dirty="0"/>
              <a:t>latent code</a:t>
            </a:r>
            <a:r>
              <a:rPr lang="zh-CN" altLang="en-US" dirty="0"/>
              <a:t>出发进行梯度上升的更新，将更新过程的</a:t>
            </a:r>
            <a:r>
              <a:rPr lang="en-US" altLang="zh-CN" dirty="0"/>
              <a:t>latent code</a:t>
            </a:r>
            <a:r>
              <a:rPr lang="zh-CN" altLang="en-US" dirty="0"/>
              <a:t>解码得到优化后的分子</a:t>
            </a:r>
            <a:endParaRPr lang="en-US" altLang="zh-CN" dirty="0"/>
          </a:p>
          <a:p>
            <a:r>
              <a:rPr lang="zh-CN" altLang="en-US" dirty="0"/>
              <a:t>新的探索隐空间的分子优化方式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2385-32E5-452F-B080-8270C42D51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71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D6BED-CEE7-446E-9292-0058751D1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53E4C9-A775-4B77-8E27-D5909FBD1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19558-B445-443E-BD02-A5AE1D34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86C2-44CD-4817-9B40-3E71648BA27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82B41-36EE-4A95-9C73-AACE1D79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5F446-42A2-4387-BEF0-59DD5FD0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FCC-E242-46ED-8E36-A02280B1F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27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392AC-2DA0-4DF3-B727-21F7014F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A8D748-D93A-4126-9E02-1412AE19B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EE5F2-F33C-4D9C-A971-F1AC86DF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86C2-44CD-4817-9B40-3E71648BA27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5F9DA-6226-46D2-A8BA-2B1FED79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DABBA-82E1-4FD9-8DE6-EED117FD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FCC-E242-46ED-8E36-A02280B1F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2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10DDBE-E918-4A06-B591-40F1D0C6E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71E584-2005-48CF-942F-DFF0277AC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D2614-ACE7-4E3F-B8B2-DD175205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86C2-44CD-4817-9B40-3E71648BA27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BFC23-C36E-4DE2-A7BB-CACBBA5D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E6F4B-93BF-43BC-ADC0-23A10E82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FCC-E242-46ED-8E36-A02280B1F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0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F69B8-E898-4F46-92B7-732921FE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0F73C-87F4-471E-9AA6-2C2F113AC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925D0-3CDB-47B7-8376-691903F4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86C2-44CD-4817-9B40-3E71648BA27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FBD50-ACC4-4AD7-8475-05566F9B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6317F-F876-428A-995A-A4712C2A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FCC-E242-46ED-8E36-A02280B1F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5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91D89-90F0-4C5E-93D7-E4DBE53B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079827-6519-4A3F-8CEE-4042A856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26D31-BD13-4A1F-9532-41887476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86C2-44CD-4817-9B40-3E71648BA27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325BF-6E23-4DBD-80BD-420EC4D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392A2-A118-4BF3-AA57-63E9D06D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FCC-E242-46ED-8E36-A02280B1F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4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DF2C5-986C-4DED-82F2-29ADB39F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2FB05-7B6D-4836-9212-6385E2196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94648A-A9DD-4B05-8F19-141651DFA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D50DCE-1DE3-4AB9-AED4-DE7C4A28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86C2-44CD-4817-9B40-3E71648BA27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BCC2E1-DC3C-4B4B-A7EE-1B989C80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19C256-0D24-49DF-B0F9-A315363A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FCC-E242-46ED-8E36-A02280B1F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31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2FDE9-D9FE-4E7B-993C-AACE9256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46176-3B3F-4F74-A1C3-2B0591C07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4004D0-497B-4999-B5E7-C1E97F086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F79AEB-502B-4534-A21A-20C02F77F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66B840-C67B-4875-9AE7-E3883E0D1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95C4D0-98B7-451D-AA82-877E59A7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86C2-44CD-4817-9B40-3E71648BA27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04898C-3FA5-4287-B867-0EA0579F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1553AF-462D-4C81-9396-7F82567D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FCC-E242-46ED-8E36-A02280B1F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0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828B2-7887-4BC1-9C0B-75D35A83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66D617-5911-4574-86CD-7A970A05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86C2-44CD-4817-9B40-3E71648BA27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00E4E4-3047-4E3E-9B79-54DAD372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AE5A4A-BBEE-466A-ABFD-9860547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FCC-E242-46ED-8E36-A02280B1F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0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E196D-4F1A-4241-B0F3-76C25214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86C2-44CD-4817-9B40-3E71648BA27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E5E730-A737-40B8-B7EF-4E34E7A3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674475-A892-440D-BECB-C9C24DED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FCC-E242-46ED-8E36-A02280B1F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E7C04-F366-4E90-8BDB-A269EEBA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AAFD3-A18D-42BA-AADF-36B0BFE7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9EBEED-6EC0-4DD6-9EA6-D7C9642BF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4E8194-E137-43EA-B6F7-DE6BF5F9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86C2-44CD-4817-9B40-3E71648BA27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D05245-7DF5-408D-B918-E63ABF2E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DBBCA-1615-4472-990D-76637138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FCC-E242-46ED-8E36-A02280B1F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90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F3615-818F-43EE-91FC-96726F45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4568B1-1610-4334-B1CC-4FAFBB78F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C9683-9922-4C8C-92DB-4EF799406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8DBE67-0BB8-471E-B268-1EB3D3A6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86C2-44CD-4817-9B40-3E71648BA27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1863D5-850A-41B7-98E2-C3BC4821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FB6D0F-11FE-411D-99EF-3FBDF0E9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7FCC-E242-46ED-8E36-A02280B1F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0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0918D3-464D-40E3-B3E6-AA443082B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67616E-43AB-42D8-8AC2-4B25073F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67C80-C477-4D96-B972-85AE8BC03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086C2-44CD-4817-9B40-3E71648BA27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E568B-6FC8-4143-B029-A44052898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0B993-4B0A-443A-A715-449E483B1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17FCC-E242-46ED-8E36-A02280B1F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8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0.png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15.png"/><Relationship Id="rId9" Type="http://schemas.openxmlformats.org/officeDocument/2006/relationships/image" Target="../media/image26.png"/><Relationship Id="rId1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0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29.png"/><Relationship Id="rId5" Type="http://schemas.openxmlformats.org/officeDocument/2006/relationships/image" Target="../media/image16.png"/><Relationship Id="rId15" Type="http://schemas.openxmlformats.org/officeDocument/2006/relationships/image" Target="../media/image2.png"/><Relationship Id="rId10" Type="http://schemas.openxmlformats.org/officeDocument/2006/relationships/image" Target="../media/image37.png"/><Relationship Id="rId4" Type="http://schemas.openxmlformats.org/officeDocument/2006/relationships/image" Target="../media/image14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2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D72E-887C-48D4-9C93-14BDE18DE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634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 Tree Variational Autoencoder for Molecular Graph Generation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AA7E1D-3098-44B4-A3D2-1A234C5C1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0266"/>
            <a:ext cx="9144000" cy="941970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Wengong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Regina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Barzilay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Tommi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Jaakkola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ICML 2018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649D5F-680E-4374-B325-800C5FCAC404}"/>
              </a:ext>
            </a:extLst>
          </p:cNvPr>
          <p:cNvSpPr txBox="1"/>
          <p:nvPr/>
        </p:nvSpPr>
        <p:spPr>
          <a:xfrm>
            <a:off x="7791976" y="5242518"/>
            <a:ext cx="289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Reporter </a:t>
            </a:r>
            <a:r>
              <a:rPr lang="zh-CN" altLang="en-US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Xie</a:t>
            </a:r>
            <a:r>
              <a:rPr lang="en-US" altLang="zh-CN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Weixin</a:t>
            </a:r>
            <a:endParaRPr lang="en-US" altLang="zh-CN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	   Liu Jiahui</a:t>
            </a:r>
            <a:endParaRPr lang="zh-CN" altLang="en-US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A5A085-37F8-44FB-8144-F774B01AC40F}"/>
              </a:ext>
            </a:extLst>
          </p:cNvPr>
          <p:cNvSpPr txBox="1"/>
          <p:nvPr/>
        </p:nvSpPr>
        <p:spPr>
          <a:xfrm>
            <a:off x="8823329" y="5888849"/>
            <a:ext cx="178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2020/05/21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ED2F69-A6AE-4ED4-B424-8F5EDEFCD9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91707" cy="13917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6BD42B-09F0-4016-B001-5D6CA86E22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/>
        </p:blipFill>
        <p:spPr>
          <a:xfrm>
            <a:off x="10032237" y="4119984"/>
            <a:ext cx="2271731" cy="271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89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A0D9086-1CC5-4FBF-98CB-431F8A1E8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396" y="2162886"/>
            <a:ext cx="6791325" cy="3086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C44EDBB-CD54-4717-91CF-6EF1FB23B76C}"/>
              </a:ext>
            </a:extLst>
          </p:cNvPr>
          <p:cNvSpPr txBox="1"/>
          <p:nvPr/>
        </p:nvSpPr>
        <p:spPr>
          <a:xfrm>
            <a:off x="214716" y="1401227"/>
            <a:ext cx="6011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1 : reconstruction &amp; validity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503F4D-E907-450F-B590-E7162C3FFC27}"/>
              </a:ext>
            </a:extLst>
          </p:cNvPr>
          <p:cNvSpPr txBox="1"/>
          <p:nvPr/>
        </p:nvSpPr>
        <p:spPr>
          <a:xfrm>
            <a:off x="214716" y="127711"/>
            <a:ext cx="3956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F478B215-A333-4839-BBE2-9B340803308E}"/>
              </a:ext>
            </a:extLst>
          </p:cNvPr>
          <p:cNvSpPr/>
          <p:nvPr/>
        </p:nvSpPr>
        <p:spPr>
          <a:xfrm>
            <a:off x="94734" y="150794"/>
            <a:ext cx="2872401" cy="661720"/>
          </a:xfrm>
          <a:prstGeom prst="snip2Diag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D60C03-B5D8-4C07-B884-15139471F3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" b="60724"/>
          <a:stretch/>
        </p:blipFill>
        <p:spPr>
          <a:xfrm>
            <a:off x="10108745" y="4706256"/>
            <a:ext cx="2170393" cy="21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0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17DE6D6-6241-4D2C-A062-57519308DEF8}"/>
              </a:ext>
            </a:extLst>
          </p:cNvPr>
          <p:cNvSpPr txBox="1"/>
          <p:nvPr/>
        </p:nvSpPr>
        <p:spPr>
          <a:xfrm>
            <a:off x="1749689" y="855406"/>
            <a:ext cx="6011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1 : reconstruction &amp; validity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FE1C61B-DFB9-45D9-B72A-F540B48AB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893" y="516395"/>
            <a:ext cx="3831815" cy="360360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E90574B-099F-4E51-88D4-C34C01C42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068" y="1597876"/>
            <a:ext cx="5526918" cy="5044247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37D10D18-ECEB-4E23-B48E-AAE945D1EF82}"/>
              </a:ext>
            </a:extLst>
          </p:cNvPr>
          <p:cNvSpPr/>
          <p:nvPr/>
        </p:nvSpPr>
        <p:spPr>
          <a:xfrm>
            <a:off x="8270119" y="855406"/>
            <a:ext cx="1710813" cy="1602792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3F044E2-5424-497E-8F7F-BAC322797E84}"/>
              </a:ext>
            </a:extLst>
          </p:cNvPr>
          <p:cNvSpPr/>
          <p:nvPr/>
        </p:nvSpPr>
        <p:spPr>
          <a:xfrm>
            <a:off x="2097996" y="1546473"/>
            <a:ext cx="5753061" cy="5147053"/>
          </a:xfrm>
          <a:prstGeom prst="round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488D72F-2A03-4A10-B333-6BC0A9E1CEF2}"/>
              </a:ext>
            </a:extLst>
          </p:cNvPr>
          <p:cNvCxnSpPr/>
          <p:nvPr/>
        </p:nvCxnSpPr>
        <p:spPr>
          <a:xfrm flipH="1">
            <a:off x="7610168" y="1597876"/>
            <a:ext cx="659951" cy="181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07A48CF-3004-4631-BEDC-069E1D160CFC}"/>
              </a:ext>
            </a:extLst>
          </p:cNvPr>
          <p:cNvSpPr txBox="1"/>
          <p:nvPr/>
        </p:nvSpPr>
        <p:spPr>
          <a:xfrm>
            <a:off x="186724" y="13248"/>
            <a:ext cx="3956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6EB7FB73-C4A4-4F07-ACD2-6AAB2EB9ACBB}"/>
              </a:ext>
            </a:extLst>
          </p:cNvPr>
          <p:cNvSpPr/>
          <p:nvPr/>
        </p:nvSpPr>
        <p:spPr>
          <a:xfrm>
            <a:off x="66742" y="45662"/>
            <a:ext cx="2872401" cy="661720"/>
          </a:xfrm>
          <a:prstGeom prst="snip2Diag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FABACF-08EC-4341-B88F-F59E4EC31C3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" b="60724"/>
          <a:stretch/>
        </p:blipFill>
        <p:spPr>
          <a:xfrm>
            <a:off x="10108745" y="4706256"/>
            <a:ext cx="2170393" cy="21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E0FE56D-2140-4B74-8EA9-DB1F325AB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408" y="2164907"/>
            <a:ext cx="6286500" cy="22193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229DF28-69D2-4027-A102-AE6B8FE9C0BB}"/>
              </a:ext>
            </a:extLst>
          </p:cNvPr>
          <p:cNvSpPr txBox="1"/>
          <p:nvPr/>
        </p:nvSpPr>
        <p:spPr>
          <a:xfrm>
            <a:off x="2064398" y="1188320"/>
            <a:ext cx="8220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2 : Bayesian optimization of penalized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logP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7E9567F-030C-4C9A-9057-4558F972428C}"/>
                  </a:ext>
                </a:extLst>
              </p:cNvPr>
              <p:cNvSpPr txBox="1"/>
              <p:nvPr/>
            </p:nvSpPr>
            <p:spPr>
              <a:xfrm>
                <a:off x="3598607" y="1811660"/>
                <a:ext cx="44845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𝑆𝐴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𝑐𝑦𝑐𝑙𝑒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latin typeface="Kunstler Script" panose="030304020206070D0D06" pitchFamily="66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7E9567F-030C-4C9A-9057-4558F9724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607" y="1811660"/>
                <a:ext cx="4484561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0FE6EF7-362E-435F-9BBD-BC504222B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9437" y="4397171"/>
            <a:ext cx="5953125" cy="21907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AB09697-9FA4-4CDA-B5D7-71E701ABFB3A}"/>
              </a:ext>
            </a:extLst>
          </p:cNvPr>
          <p:cNvSpPr txBox="1"/>
          <p:nvPr/>
        </p:nvSpPr>
        <p:spPr>
          <a:xfrm>
            <a:off x="196055" y="80324"/>
            <a:ext cx="3956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396137AD-953A-491C-87CB-0D8B52A8B736}"/>
              </a:ext>
            </a:extLst>
          </p:cNvPr>
          <p:cNvSpPr/>
          <p:nvPr/>
        </p:nvSpPr>
        <p:spPr>
          <a:xfrm>
            <a:off x="76073" y="103407"/>
            <a:ext cx="2872401" cy="661720"/>
          </a:xfrm>
          <a:prstGeom prst="snip2Diag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0C7528-3F98-417D-86FC-2991B613C3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" b="60724"/>
          <a:stretch/>
        </p:blipFill>
        <p:spPr>
          <a:xfrm>
            <a:off x="10108745" y="4706256"/>
            <a:ext cx="2170393" cy="21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0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CE2948-33BB-48CA-A0C1-344C788F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633" y="3286952"/>
            <a:ext cx="5724525" cy="21526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059F391-17CD-4562-950A-E6D433C7C84E}"/>
              </a:ext>
            </a:extLst>
          </p:cNvPr>
          <p:cNvSpPr txBox="1"/>
          <p:nvPr/>
        </p:nvSpPr>
        <p:spPr>
          <a:xfrm>
            <a:off x="930415" y="1006748"/>
            <a:ext cx="6040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3 : Constrained optimization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60E32E3-B301-4C2F-AAA5-72E0484D543D}"/>
                  </a:ext>
                </a:extLst>
              </p:cNvPr>
              <p:cNvSpPr txBox="1"/>
              <p:nvPr/>
            </p:nvSpPr>
            <p:spPr>
              <a:xfrm>
                <a:off x="2038022" y="2208405"/>
                <a:ext cx="4669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Success condition: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𝑠𝑖𝑚𝑖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zh-CN" sz="20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60E32E3-B301-4C2F-AAA5-72E0484D5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022" y="2208405"/>
                <a:ext cx="4669292" cy="400110"/>
              </a:xfrm>
              <a:prstGeom prst="rect">
                <a:avLst/>
              </a:prstGeom>
              <a:blipFill>
                <a:blip r:embed="rId4"/>
                <a:stretch>
                  <a:fillRect l="-1305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E0167D2F-F05A-4598-BB89-B9716BE59AAF}"/>
              </a:ext>
            </a:extLst>
          </p:cNvPr>
          <p:cNvGrpSpPr/>
          <p:nvPr/>
        </p:nvGrpSpPr>
        <p:grpSpPr>
          <a:xfrm>
            <a:off x="7334212" y="601502"/>
            <a:ext cx="3849550" cy="2346231"/>
            <a:chOff x="7344151" y="368735"/>
            <a:chExt cx="3849550" cy="2346231"/>
          </a:xfrm>
        </p:grpSpPr>
        <p:sp>
          <p:nvSpPr>
            <p:cNvPr id="5" name="流程图: 手动操作 4">
              <a:extLst>
                <a:ext uri="{FF2B5EF4-FFF2-40B4-BE49-F238E27FC236}">
                  <a16:creationId xmlns:a16="http://schemas.microsoft.com/office/drawing/2014/main" id="{A56805CE-D1E8-4C6D-9294-E341B5E42FF7}"/>
                </a:ext>
              </a:extLst>
            </p:cNvPr>
            <p:cNvSpPr/>
            <p:nvPr/>
          </p:nvSpPr>
          <p:spPr>
            <a:xfrm rot="16200000">
              <a:off x="7795384" y="1909919"/>
              <a:ext cx="1053548" cy="548236"/>
            </a:xfrm>
            <a:prstGeom prst="flowChartManualOperati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流程图: 手动操作 5">
              <a:extLst>
                <a:ext uri="{FF2B5EF4-FFF2-40B4-BE49-F238E27FC236}">
                  <a16:creationId xmlns:a16="http://schemas.microsoft.com/office/drawing/2014/main" id="{382545F3-2C91-49F9-AD29-CDD0D34B3ED7}"/>
                </a:ext>
              </a:extLst>
            </p:cNvPr>
            <p:cNvSpPr/>
            <p:nvPr/>
          </p:nvSpPr>
          <p:spPr>
            <a:xfrm rot="5400000" flipH="1">
              <a:off x="9553955" y="1914074"/>
              <a:ext cx="1053548" cy="548236"/>
            </a:xfrm>
            <a:prstGeom prst="flowChartManualOperati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819ACB4-3FD5-489D-AAE2-B2DD35C2BAB1}"/>
                </a:ext>
              </a:extLst>
            </p:cNvPr>
            <p:cNvSpPr txBox="1"/>
            <p:nvPr/>
          </p:nvSpPr>
          <p:spPr>
            <a:xfrm>
              <a:off x="8163300" y="197533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q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B42FEFE-283A-4AD3-B74D-3223F320E935}"/>
                </a:ext>
              </a:extLst>
            </p:cNvPr>
            <p:cNvSpPr txBox="1"/>
            <p:nvPr/>
          </p:nvSpPr>
          <p:spPr>
            <a:xfrm>
              <a:off x="9921871" y="19439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p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流程图: 手动操作 8">
              <a:extLst>
                <a:ext uri="{FF2B5EF4-FFF2-40B4-BE49-F238E27FC236}">
                  <a16:creationId xmlns:a16="http://schemas.microsoft.com/office/drawing/2014/main" id="{56D89155-873F-4D14-8E21-3D7D6FC95FCA}"/>
                </a:ext>
              </a:extLst>
            </p:cNvPr>
            <p:cNvSpPr/>
            <p:nvPr/>
          </p:nvSpPr>
          <p:spPr>
            <a:xfrm flipH="1">
              <a:off x="8692561" y="981732"/>
              <a:ext cx="1053548" cy="548236"/>
            </a:xfrm>
            <a:prstGeom prst="flowChartManualOperati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f</a:t>
              </a:r>
              <a:endParaRPr lang="zh-CN" altLang="en-US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EA7A55A-84EC-4ACD-9065-6A42BF74D758}"/>
                </a:ext>
              </a:extLst>
            </p:cNvPr>
            <p:cNvSpPr txBox="1"/>
            <p:nvPr/>
          </p:nvSpPr>
          <p:spPr>
            <a:xfrm>
              <a:off x="7344151" y="194552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x</a:t>
              </a:r>
              <a:endParaRPr lang="zh-CN" altLang="en-US" b="1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3939603-897E-404B-B508-8D59C31BA612}"/>
                </a:ext>
              </a:extLst>
            </p:cNvPr>
            <p:cNvCxnSpPr/>
            <p:nvPr/>
          </p:nvCxnSpPr>
          <p:spPr>
            <a:xfrm>
              <a:off x="7636562" y="2150065"/>
              <a:ext cx="4114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0F037A3-F6A0-4825-A8DE-D0A5305340A8}"/>
                </a:ext>
              </a:extLst>
            </p:cNvPr>
            <p:cNvCxnSpPr/>
            <p:nvPr/>
          </p:nvCxnSpPr>
          <p:spPr>
            <a:xfrm>
              <a:off x="8596276" y="2146652"/>
              <a:ext cx="4114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4B7EF5C-E1AA-4EF1-B97F-D1A3BB4CB324}"/>
                </a:ext>
              </a:extLst>
            </p:cNvPr>
            <p:cNvSpPr txBox="1"/>
            <p:nvPr/>
          </p:nvSpPr>
          <p:spPr>
            <a:xfrm>
              <a:off x="9076507" y="192146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</a:t>
              </a:r>
              <a:endParaRPr lang="zh-CN" altLang="en-US" b="1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7D4D3C4-59D9-403E-A60F-112AD3D72B80}"/>
                </a:ext>
              </a:extLst>
            </p:cNvPr>
            <p:cNvCxnSpPr/>
            <p:nvPr/>
          </p:nvCxnSpPr>
          <p:spPr>
            <a:xfrm>
              <a:off x="9395133" y="2158398"/>
              <a:ext cx="4114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0F0E0B5-E802-4B05-A1A0-2ACC72854B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95631" y="1767993"/>
              <a:ext cx="4114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22E0666-9CDF-49D3-B086-ECDD6836B4F2}"/>
                </a:ext>
              </a:extLst>
            </p:cNvPr>
            <p:cNvCxnSpPr/>
            <p:nvPr/>
          </p:nvCxnSpPr>
          <p:spPr>
            <a:xfrm>
              <a:off x="10354847" y="2158398"/>
              <a:ext cx="4114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28F430C-0595-4E23-82AC-186801CD7CBA}"/>
                </a:ext>
              </a:extLst>
            </p:cNvPr>
            <p:cNvSpPr txBox="1"/>
            <p:nvPr/>
          </p:nvSpPr>
          <p:spPr>
            <a:xfrm>
              <a:off x="10834307" y="194391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x'</a:t>
              </a:r>
              <a:endParaRPr lang="zh-CN" altLang="en-US" b="1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DFAD4512-0F23-49BE-A63A-716128EF0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1370" y="705678"/>
              <a:ext cx="0" cy="276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D033B7A-1ED7-4FAC-B5FF-9DFF67972244}"/>
                </a:ext>
              </a:extLst>
            </p:cNvPr>
            <p:cNvSpPr txBox="1"/>
            <p:nvPr/>
          </p:nvSpPr>
          <p:spPr>
            <a:xfrm>
              <a:off x="9066889" y="368735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y'</a:t>
              </a:r>
              <a:endParaRPr lang="zh-CN" altLang="en-US" b="1" dirty="0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17FA7D8A-FF6A-416C-9A25-7D7FFB791618}"/>
              </a:ext>
            </a:extLst>
          </p:cNvPr>
          <p:cNvSpPr txBox="1"/>
          <p:nvPr/>
        </p:nvSpPr>
        <p:spPr>
          <a:xfrm>
            <a:off x="224047" y="127175"/>
            <a:ext cx="3956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剪去对角 25">
            <a:extLst>
              <a:ext uri="{FF2B5EF4-FFF2-40B4-BE49-F238E27FC236}">
                <a16:creationId xmlns:a16="http://schemas.microsoft.com/office/drawing/2014/main" id="{72F5282A-182E-4CAC-A105-7785D7523704}"/>
              </a:ext>
            </a:extLst>
          </p:cNvPr>
          <p:cNvSpPr/>
          <p:nvPr/>
        </p:nvSpPr>
        <p:spPr>
          <a:xfrm>
            <a:off x="104065" y="150258"/>
            <a:ext cx="2872401" cy="661720"/>
          </a:xfrm>
          <a:prstGeom prst="snip2Diag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F6E5B54-17D5-4E75-9D32-F3267614416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" b="60724"/>
          <a:stretch/>
        </p:blipFill>
        <p:spPr>
          <a:xfrm>
            <a:off x="10108745" y="4706256"/>
            <a:ext cx="2170393" cy="21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13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F4772-8817-4F9D-87EA-87CFC9366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5431AA-438A-468E-A22F-DC8200A7CC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" b="60724"/>
          <a:stretch/>
        </p:blipFill>
        <p:spPr>
          <a:xfrm>
            <a:off x="10108745" y="4706256"/>
            <a:ext cx="2170393" cy="21048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25264B-EABF-4554-AD7E-F914D234E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91707" cy="139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43D8D11-2EAE-4785-A705-A9E6EFFF45FA}"/>
              </a:ext>
            </a:extLst>
          </p:cNvPr>
          <p:cNvSpPr txBox="1"/>
          <p:nvPr/>
        </p:nvSpPr>
        <p:spPr>
          <a:xfrm>
            <a:off x="3592286" y="1895512"/>
            <a:ext cx="5607698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</a:t>
            </a:r>
          </a:p>
          <a:p>
            <a:pPr marL="285750" indent="-28575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design </a:t>
            </a:r>
          </a:p>
          <a:p>
            <a:pPr marL="285750" indent="-28575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>
              <a:spcBef>
                <a:spcPts val="3000"/>
              </a:spcBef>
            </a:pP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436F8F-B441-47C5-AAA2-53CAA445DB1C}"/>
              </a:ext>
            </a:extLst>
          </p:cNvPr>
          <p:cNvSpPr txBox="1"/>
          <p:nvPr/>
        </p:nvSpPr>
        <p:spPr>
          <a:xfrm>
            <a:off x="214207" y="144645"/>
            <a:ext cx="1885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E0CEE5-9BF6-4CE8-9D55-6518BF375D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/>
        </p:blipFill>
        <p:spPr>
          <a:xfrm>
            <a:off x="10032237" y="4119984"/>
            <a:ext cx="2271731" cy="2714281"/>
          </a:xfrm>
          <a:prstGeom prst="rect">
            <a:avLst/>
          </a:prstGeom>
        </p:spPr>
      </p:pic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26A2DF30-9BCB-40B7-BD96-16CE3688B092}"/>
              </a:ext>
            </a:extLst>
          </p:cNvPr>
          <p:cNvSpPr/>
          <p:nvPr/>
        </p:nvSpPr>
        <p:spPr>
          <a:xfrm>
            <a:off x="104172" y="190811"/>
            <a:ext cx="2144506" cy="661720"/>
          </a:xfrm>
          <a:prstGeom prst="snip2Diag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5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AB17A11B-52F7-4C63-9704-5A9DBBDBD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686" y="1210581"/>
            <a:ext cx="4735096" cy="13275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455968F-7C77-4ED7-A42F-AE100AE2DF3E}"/>
              </a:ext>
            </a:extLst>
          </p:cNvPr>
          <p:cNvSpPr txBox="1"/>
          <p:nvPr/>
        </p:nvSpPr>
        <p:spPr>
          <a:xfrm>
            <a:off x="238493" y="41743"/>
            <a:ext cx="2901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 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3457C0-53E4-4021-9347-8783D7A96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87" y="2001409"/>
            <a:ext cx="1816813" cy="11194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84DE9D-781E-4D04-8110-625ECEF8B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24" y="3604124"/>
            <a:ext cx="1188551" cy="24887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8BED832-B579-48A5-A9D3-EC1C0101D996}"/>
              </a:ext>
            </a:extLst>
          </p:cNvPr>
          <p:cNvCxnSpPr>
            <a:cxnSpLocks/>
          </p:cNvCxnSpPr>
          <p:nvPr/>
        </p:nvCxnSpPr>
        <p:spPr>
          <a:xfrm flipH="1">
            <a:off x="449087" y="4047987"/>
            <a:ext cx="267800" cy="6821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AE8608D-9D93-426D-B78D-864F5B451B08}"/>
              </a:ext>
            </a:extLst>
          </p:cNvPr>
          <p:cNvSpPr/>
          <p:nvPr/>
        </p:nvSpPr>
        <p:spPr>
          <a:xfrm>
            <a:off x="-93419" y="4670794"/>
            <a:ext cx="1279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SMILES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0F3B017-4953-4C15-895F-5712BDB5E676}"/>
              </a:ext>
            </a:extLst>
          </p:cNvPr>
          <p:cNvSpPr/>
          <p:nvPr/>
        </p:nvSpPr>
        <p:spPr>
          <a:xfrm>
            <a:off x="277692" y="1761619"/>
            <a:ext cx="1816813" cy="23513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527D409-0813-45B8-BFEC-A1E2CD213ABF}"/>
              </a:ext>
            </a:extLst>
          </p:cNvPr>
          <p:cNvCxnSpPr>
            <a:cxnSpLocks/>
          </p:cNvCxnSpPr>
          <p:nvPr/>
        </p:nvCxnSpPr>
        <p:spPr>
          <a:xfrm>
            <a:off x="2130459" y="3811785"/>
            <a:ext cx="967305" cy="918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E9A05EE-2B09-4500-BEF0-A57FD7AD19F7}"/>
              </a:ext>
            </a:extLst>
          </p:cNvPr>
          <p:cNvSpPr/>
          <p:nvPr/>
        </p:nvSpPr>
        <p:spPr>
          <a:xfrm>
            <a:off x="2296803" y="3647877"/>
            <a:ext cx="1287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work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4F1FDC-0B95-41ED-A057-44B8A938AEA7}"/>
              </a:ext>
            </a:extLst>
          </p:cNvPr>
          <p:cNvSpPr/>
          <p:nvPr/>
        </p:nvSpPr>
        <p:spPr>
          <a:xfrm>
            <a:off x="3393142" y="4651695"/>
            <a:ext cx="2310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generation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E5AC5B5-0CDC-4455-8209-F4C41A742130}"/>
              </a:ext>
            </a:extLst>
          </p:cNvPr>
          <p:cNvSpPr/>
          <p:nvPr/>
        </p:nvSpPr>
        <p:spPr>
          <a:xfrm>
            <a:off x="3318247" y="4533364"/>
            <a:ext cx="2400121" cy="682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EAE53D-0674-4415-AB8E-90CA32702E26}"/>
              </a:ext>
            </a:extLst>
          </p:cNvPr>
          <p:cNvSpPr/>
          <p:nvPr/>
        </p:nvSpPr>
        <p:spPr>
          <a:xfrm>
            <a:off x="3458312" y="5132459"/>
            <a:ext cx="2400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(side-step direct generation of graphs)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09FEAC7-4E9E-45F9-9B1B-82ADE2972A97}"/>
              </a:ext>
            </a:extLst>
          </p:cNvPr>
          <p:cNvCxnSpPr>
            <a:cxnSpLocks/>
          </p:cNvCxnSpPr>
          <p:nvPr/>
        </p:nvCxnSpPr>
        <p:spPr>
          <a:xfrm flipV="1">
            <a:off x="5835215" y="4575589"/>
            <a:ext cx="1208704" cy="356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F2C6B7A9-D2DE-4D94-994B-0D26D6C68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2914" y="2975981"/>
            <a:ext cx="2665901" cy="132759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68AFC1C-D4FB-43A1-91A4-2033ABF75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6459" y="4343496"/>
            <a:ext cx="3924085" cy="26864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DE53FBF-8726-4652-9FDF-FFD4DC8F5A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4962" y="4752110"/>
            <a:ext cx="2651272" cy="102668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BF1E5F91-686C-404E-A305-C8167939BB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0219" y="5858625"/>
            <a:ext cx="4105580" cy="268648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7105F192-F2B3-440B-AAFC-9BBC79EEA400}"/>
              </a:ext>
            </a:extLst>
          </p:cNvPr>
          <p:cNvSpPr txBox="1"/>
          <p:nvPr/>
        </p:nvSpPr>
        <p:spPr>
          <a:xfrm>
            <a:off x="5914519" y="4932404"/>
            <a:ext cx="11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391A5B-4D5B-482A-9FA6-EEFDC94FAC79}"/>
              </a:ext>
            </a:extLst>
          </p:cNvPr>
          <p:cNvCxnSpPr>
            <a:cxnSpLocks/>
          </p:cNvCxnSpPr>
          <p:nvPr/>
        </p:nvCxnSpPr>
        <p:spPr>
          <a:xfrm flipV="1">
            <a:off x="2130459" y="1489294"/>
            <a:ext cx="995894" cy="622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74CA114-2828-4081-A817-89E669632F31}"/>
              </a:ext>
            </a:extLst>
          </p:cNvPr>
          <p:cNvSpPr txBox="1"/>
          <p:nvPr/>
        </p:nvSpPr>
        <p:spPr>
          <a:xfrm>
            <a:off x="3333075" y="1129826"/>
            <a:ext cx="2659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generation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400275F9-DA72-486E-908E-8E5795491FD5}"/>
              </a:ext>
            </a:extLst>
          </p:cNvPr>
          <p:cNvSpPr/>
          <p:nvPr/>
        </p:nvSpPr>
        <p:spPr>
          <a:xfrm>
            <a:off x="3318247" y="992415"/>
            <a:ext cx="2400121" cy="682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A5B98E0-7039-4597-AEAE-0D71C1C424E7}"/>
              </a:ext>
            </a:extLst>
          </p:cNvPr>
          <p:cNvCxnSpPr>
            <a:cxnSpLocks/>
          </p:cNvCxnSpPr>
          <p:nvPr/>
        </p:nvCxnSpPr>
        <p:spPr>
          <a:xfrm>
            <a:off x="5758636" y="1433197"/>
            <a:ext cx="1124192" cy="391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8170D4C-46D2-43F1-B522-34EC465ADA1C}"/>
              </a:ext>
            </a:extLst>
          </p:cNvPr>
          <p:cNvSpPr txBox="1"/>
          <p:nvPr/>
        </p:nvSpPr>
        <p:spPr>
          <a:xfrm>
            <a:off x="5992299" y="912786"/>
            <a:ext cx="11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5CDAC43-1A1F-421B-8227-2F22252399B1}"/>
              </a:ext>
            </a:extLst>
          </p:cNvPr>
          <p:cNvSpPr/>
          <p:nvPr/>
        </p:nvSpPr>
        <p:spPr>
          <a:xfrm>
            <a:off x="3511476" y="1696557"/>
            <a:ext cx="19158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(generating graphs node by node)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剪去对角 25">
            <a:extLst>
              <a:ext uri="{FF2B5EF4-FFF2-40B4-BE49-F238E27FC236}">
                <a16:creationId xmlns:a16="http://schemas.microsoft.com/office/drawing/2014/main" id="{091C5E23-9E13-4620-AD48-48A0AF874C85}"/>
              </a:ext>
            </a:extLst>
          </p:cNvPr>
          <p:cNvSpPr/>
          <p:nvPr/>
        </p:nvSpPr>
        <p:spPr>
          <a:xfrm>
            <a:off x="214496" y="102511"/>
            <a:ext cx="2705986" cy="661720"/>
          </a:xfrm>
          <a:prstGeom prst="snip2Diag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868C080-373F-4C95-B6AC-862FF161C4D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2" t="-110" r="48506" b="64973"/>
          <a:stretch/>
        </p:blipFill>
        <p:spPr>
          <a:xfrm>
            <a:off x="10983296" y="4944351"/>
            <a:ext cx="1208704" cy="188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4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5F1C6114-EC87-4CB1-98AF-7BA9E6940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19"/>
          <a:stretch/>
        </p:blipFill>
        <p:spPr>
          <a:xfrm>
            <a:off x="8148806" y="5294378"/>
            <a:ext cx="2142204" cy="142101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7E50627-27BE-4594-AADA-CF01A257D324}"/>
              </a:ext>
            </a:extLst>
          </p:cNvPr>
          <p:cNvSpPr txBox="1"/>
          <p:nvPr/>
        </p:nvSpPr>
        <p:spPr>
          <a:xfrm>
            <a:off x="264441" y="172150"/>
            <a:ext cx="3956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design 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88AFE1-B788-4996-BC48-728736E92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19"/>
          <a:stretch/>
        </p:blipFill>
        <p:spPr>
          <a:xfrm>
            <a:off x="100327" y="2706990"/>
            <a:ext cx="2142204" cy="142101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DD7841E7-04C8-475A-8E6C-DAEA3ED07DA0}"/>
              </a:ext>
            </a:extLst>
          </p:cNvPr>
          <p:cNvGrpSpPr/>
          <p:nvPr/>
        </p:nvGrpSpPr>
        <p:grpSpPr>
          <a:xfrm>
            <a:off x="2156562" y="1562774"/>
            <a:ext cx="2705683" cy="1337653"/>
            <a:chOff x="3290989" y="1283903"/>
            <a:chExt cx="3185436" cy="158803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F98A1A8-0CDE-4381-AAF6-C3ABEB68B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8195" y="1283903"/>
              <a:ext cx="2888230" cy="154699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2E77A99-6F53-485A-B464-FEA7FA0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0989" y="1716422"/>
              <a:ext cx="594412" cy="49534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53F6304-3BC5-4D19-9C27-754916B54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5104" y="2688348"/>
              <a:ext cx="594412" cy="183593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8F351187-4310-458A-98F7-1C75D2A60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856" y="3880873"/>
            <a:ext cx="2453853" cy="15165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089CEF-65BC-4AC4-9ECE-C31FE86F4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2199" y="1596346"/>
            <a:ext cx="2142204" cy="1452098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F737E6F-1DDD-4B5B-985C-79841A52EBE2}"/>
              </a:ext>
            </a:extLst>
          </p:cNvPr>
          <p:cNvCxnSpPr>
            <a:cxnSpLocks/>
          </p:cNvCxnSpPr>
          <p:nvPr/>
        </p:nvCxnSpPr>
        <p:spPr>
          <a:xfrm flipV="1">
            <a:off x="2156562" y="2681605"/>
            <a:ext cx="510130" cy="310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399234C-D531-46FE-B939-67D2611AC76A}"/>
              </a:ext>
            </a:extLst>
          </p:cNvPr>
          <p:cNvCxnSpPr>
            <a:cxnSpLocks/>
          </p:cNvCxnSpPr>
          <p:nvPr/>
        </p:nvCxnSpPr>
        <p:spPr>
          <a:xfrm>
            <a:off x="2188883" y="4153385"/>
            <a:ext cx="477809" cy="377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3976385-9A3A-4D2F-B3D6-33717B15B227}"/>
              </a:ext>
            </a:extLst>
          </p:cNvPr>
          <p:cNvCxnSpPr>
            <a:cxnSpLocks/>
          </p:cNvCxnSpPr>
          <p:nvPr/>
        </p:nvCxnSpPr>
        <p:spPr>
          <a:xfrm>
            <a:off x="4765513" y="2235140"/>
            <a:ext cx="6460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4F7D5D47-D0C8-4C30-B441-6FE49CA7D6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2526" y="4829905"/>
            <a:ext cx="1577477" cy="243861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47B7DFB-3368-412A-A3C6-16E9EE71A00A}"/>
              </a:ext>
            </a:extLst>
          </p:cNvPr>
          <p:cNvCxnSpPr>
            <a:cxnSpLocks/>
          </p:cNvCxnSpPr>
          <p:nvPr/>
        </p:nvCxnSpPr>
        <p:spPr>
          <a:xfrm>
            <a:off x="4776150" y="4907900"/>
            <a:ext cx="6460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0BA9563-CE3B-47B9-9298-32A5148F68FF}"/>
              </a:ext>
            </a:extLst>
          </p:cNvPr>
          <p:cNvSpPr txBox="1"/>
          <p:nvPr/>
        </p:nvSpPr>
        <p:spPr>
          <a:xfrm>
            <a:off x="4693297" y="4454462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AC7E898-991C-47CE-A2F4-4D3DE8D7DA09}"/>
              </a:ext>
            </a:extLst>
          </p:cNvPr>
          <p:cNvCxnSpPr>
            <a:cxnSpLocks/>
          </p:cNvCxnSpPr>
          <p:nvPr/>
        </p:nvCxnSpPr>
        <p:spPr>
          <a:xfrm>
            <a:off x="7466477" y="2195870"/>
            <a:ext cx="6460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6F220C2-C4BF-4AF6-A715-D564587A7459}"/>
              </a:ext>
            </a:extLst>
          </p:cNvPr>
          <p:cNvSpPr txBox="1"/>
          <p:nvPr/>
        </p:nvSpPr>
        <p:spPr>
          <a:xfrm>
            <a:off x="7383624" y="1742432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3FC170F-9775-45E0-B2FC-EB41B1C0E4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5500" y="2028076"/>
            <a:ext cx="1661304" cy="25148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B3FBCB2-91C6-4F93-B865-FE25D6AA00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5915" y="3176367"/>
            <a:ext cx="1755095" cy="1221202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7837ABA-D3D1-4355-8BC4-2EEA25BD8CF4}"/>
              </a:ext>
            </a:extLst>
          </p:cNvPr>
          <p:cNvCxnSpPr>
            <a:cxnSpLocks/>
          </p:cNvCxnSpPr>
          <p:nvPr/>
        </p:nvCxnSpPr>
        <p:spPr>
          <a:xfrm>
            <a:off x="9412337" y="2545236"/>
            <a:ext cx="0" cy="397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A8443AA-1B02-4DF2-A730-90446592B9ED}"/>
              </a:ext>
            </a:extLst>
          </p:cNvPr>
          <p:cNvSpPr txBox="1"/>
          <p:nvPr/>
        </p:nvSpPr>
        <p:spPr>
          <a:xfrm>
            <a:off x="9538994" y="2543296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AC02602-05B0-40FA-B2EB-478D65840365}"/>
              </a:ext>
            </a:extLst>
          </p:cNvPr>
          <p:cNvCxnSpPr>
            <a:cxnSpLocks/>
          </p:cNvCxnSpPr>
          <p:nvPr/>
        </p:nvCxnSpPr>
        <p:spPr>
          <a:xfrm>
            <a:off x="9389705" y="4426283"/>
            <a:ext cx="0" cy="110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9522F30-B47A-4502-B23D-427A892223C2}"/>
              </a:ext>
            </a:extLst>
          </p:cNvPr>
          <p:cNvSpPr txBox="1"/>
          <p:nvPr/>
        </p:nvSpPr>
        <p:spPr>
          <a:xfrm>
            <a:off x="9501211" y="4767169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5C1BB90-F953-49BF-8FDB-32AB8B694F45}"/>
              </a:ext>
            </a:extLst>
          </p:cNvPr>
          <p:cNvCxnSpPr>
            <a:cxnSpLocks/>
          </p:cNvCxnSpPr>
          <p:nvPr/>
        </p:nvCxnSpPr>
        <p:spPr>
          <a:xfrm>
            <a:off x="7469625" y="4938221"/>
            <a:ext cx="19200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88237C3-2FA6-4202-BFC0-6CF2BDE08DBF}"/>
              </a:ext>
            </a:extLst>
          </p:cNvPr>
          <p:cNvSpPr txBox="1"/>
          <p:nvPr/>
        </p:nvSpPr>
        <p:spPr>
          <a:xfrm>
            <a:off x="3587411" y="402300"/>
            <a:ext cx="4525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JTVAE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剪去对角 28">
            <a:extLst>
              <a:ext uri="{FF2B5EF4-FFF2-40B4-BE49-F238E27FC236}">
                <a16:creationId xmlns:a16="http://schemas.microsoft.com/office/drawing/2014/main" id="{FE111119-EA44-43FE-B400-96BE40EC7A66}"/>
              </a:ext>
            </a:extLst>
          </p:cNvPr>
          <p:cNvSpPr/>
          <p:nvPr/>
        </p:nvSpPr>
        <p:spPr>
          <a:xfrm>
            <a:off x="104171" y="190811"/>
            <a:ext cx="3198866" cy="661720"/>
          </a:xfrm>
          <a:prstGeom prst="snip2Diag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09E0E1F-B54D-4314-9465-F2B30CEEC7C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" b="60724"/>
          <a:stretch/>
        </p:blipFill>
        <p:spPr>
          <a:xfrm>
            <a:off x="10156804" y="4711185"/>
            <a:ext cx="2170393" cy="21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9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E50627-27BE-4594-AADA-CF01A257D324}"/>
              </a:ext>
            </a:extLst>
          </p:cNvPr>
          <p:cNvSpPr txBox="1"/>
          <p:nvPr/>
        </p:nvSpPr>
        <p:spPr>
          <a:xfrm>
            <a:off x="401216" y="214604"/>
            <a:ext cx="3956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design 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BBE5C9-5B4A-4B66-B904-0D1F3415B907}"/>
              </a:ext>
            </a:extLst>
          </p:cNvPr>
          <p:cNvSpPr txBox="1"/>
          <p:nvPr/>
        </p:nvSpPr>
        <p:spPr>
          <a:xfrm>
            <a:off x="3587411" y="402300"/>
            <a:ext cx="582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decomposition of molecules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6B0071C-E9A8-4E6E-B7B2-8F46DAA39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026" y="4171767"/>
            <a:ext cx="3224715" cy="73670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F25BCE3-C8F8-41E4-90BC-A0A3DCF58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026" y="4983162"/>
            <a:ext cx="2931998" cy="57838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B590E78-200B-4FD6-BBC3-56F61C8441FF}"/>
              </a:ext>
            </a:extLst>
          </p:cNvPr>
          <p:cNvSpPr txBox="1"/>
          <p:nvPr/>
        </p:nvSpPr>
        <p:spPr>
          <a:xfrm>
            <a:off x="7489142" y="3603379"/>
            <a:ext cx="470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label vocabulary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27B8D8A-0A8E-4451-A044-D3E546594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25" y="1296455"/>
            <a:ext cx="10150720" cy="22709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7E92C91-D5A1-4009-884D-BB0914067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92" y="3603461"/>
            <a:ext cx="7184550" cy="1958084"/>
          </a:xfrm>
          <a:prstGeom prst="rect">
            <a:avLst/>
          </a:prstGeom>
        </p:spPr>
      </p:pic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075F1DD3-4C4D-46AE-8AE3-CCC22B2645FF}"/>
              </a:ext>
            </a:extLst>
          </p:cNvPr>
          <p:cNvSpPr/>
          <p:nvPr/>
        </p:nvSpPr>
        <p:spPr>
          <a:xfrm>
            <a:off x="253461" y="202245"/>
            <a:ext cx="3198866" cy="661720"/>
          </a:xfrm>
          <a:prstGeom prst="snip2Diag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8BA8089-F51A-407B-AF99-C4145AE4795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" b="60724"/>
          <a:stretch/>
        </p:blipFill>
        <p:spPr>
          <a:xfrm>
            <a:off x="10080931" y="4715172"/>
            <a:ext cx="2170393" cy="21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0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E50627-27BE-4594-AADA-CF01A257D324}"/>
              </a:ext>
            </a:extLst>
          </p:cNvPr>
          <p:cNvSpPr txBox="1"/>
          <p:nvPr/>
        </p:nvSpPr>
        <p:spPr>
          <a:xfrm>
            <a:off x="231431" y="157019"/>
            <a:ext cx="3956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design 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604B33-6EEE-4882-992E-75BAFF5989AD}"/>
              </a:ext>
            </a:extLst>
          </p:cNvPr>
          <p:cNvSpPr txBox="1"/>
          <p:nvPr/>
        </p:nvSpPr>
        <p:spPr>
          <a:xfrm>
            <a:off x="3587411" y="402300"/>
            <a:ext cx="582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encoder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08CC60-6088-4314-BE9E-9493E809D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628" y="1255040"/>
            <a:ext cx="2477230" cy="1530958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B2B3F94-2B75-488F-A89C-7D912312DB22}"/>
              </a:ext>
            </a:extLst>
          </p:cNvPr>
          <p:cNvCxnSpPr>
            <a:cxnSpLocks/>
          </p:cNvCxnSpPr>
          <p:nvPr/>
        </p:nvCxnSpPr>
        <p:spPr>
          <a:xfrm>
            <a:off x="2510916" y="2927791"/>
            <a:ext cx="0" cy="19147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58D7853B-2942-4E1B-A8C5-B217895AC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305" y="4939766"/>
            <a:ext cx="2073844" cy="3205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6C137F-101B-45ED-9B6C-7ED1F8976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8477" y="1709463"/>
            <a:ext cx="4556821" cy="635024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DE9F1F0-A6C7-45E2-A71A-969150C62051}"/>
              </a:ext>
            </a:extLst>
          </p:cNvPr>
          <p:cNvCxnSpPr>
            <a:cxnSpLocks/>
          </p:cNvCxnSpPr>
          <p:nvPr/>
        </p:nvCxnSpPr>
        <p:spPr>
          <a:xfrm>
            <a:off x="3006476" y="2614948"/>
            <a:ext cx="396761" cy="58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719452-10DA-45B3-88A7-5E786B8A3A0B}"/>
                  </a:ext>
                </a:extLst>
              </p:cNvPr>
              <p:cNvSpPr txBox="1"/>
              <p:nvPr/>
            </p:nvSpPr>
            <p:spPr>
              <a:xfrm>
                <a:off x="3204857" y="2967335"/>
                <a:ext cx="765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719452-10DA-45B3-88A7-5E786B8A3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857" y="2967335"/>
                <a:ext cx="76510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594BAAE-A895-411C-B676-7E4505A1C4DF}"/>
              </a:ext>
            </a:extLst>
          </p:cNvPr>
          <p:cNvCxnSpPr>
            <a:cxnSpLocks/>
          </p:cNvCxnSpPr>
          <p:nvPr/>
        </p:nvCxnSpPr>
        <p:spPr>
          <a:xfrm flipV="1">
            <a:off x="2836508" y="2179580"/>
            <a:ext cx="1133457" cy="16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7EB354E-D46B-4588-99C5-42BA3CE6CA89}"/>
                  </a:ext>
                </a:extLst>
              </p:cNvPr>
              <p:cNvSpPr txBox="1"/>
              <p:nvPr/>
            </p:nvSpPr>
            <p:spPr>
              <a:xfrm>
                <a:off x="2510916" y="2306326"/>
                <a:ext cx="196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7EB354E-D46B-4588-99C5-42BA3CE6C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916" y="2306326"/>
                <a:ext cx="196592" cy="276999"/>
              </a:xfrm>
              <a:prstGeom prst="rect">
                <a:avLst/>
              </a:prstGeom>
              <a:blipFill>
                <a:blip r:embed="rId7"/>
                <a:stretch>
                  <a:fillRect l="-15625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41EE05F-92A7-4BBE-8AE5-DB567418D284}"/>
                  </a:ext>
                </a:extLst>
              </p:cNvPr>
              <p:cNvSpPr txBox="1"/>
              <p:nvPr/>
            </p:nvSpPr>
            <p:spPr>
              <a:xfrm>
                <a:off x="2765895" y="2502207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41EE05F-92A7-4BBE-8AE5-DB567418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895" y="2502207"/>
                <a:ext cx="189475" cy="276999"/>
              </a:xfrm>
              <a:prstGeom prst="rect">
                <a:avLst/>
              </a:prstGeom>
              <a:blipFill>
                <a:blip r:embed="rId8"/>
                <a:stretch>
                  <a:fillRect l="-16129" r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B51792C-98DB-42B6-8A0B-3C800A75C84A}"/>
                  </a:ext>
                </a:extLst>
              </p:cNvPr>
              <p:cNvSpPr txBox="1"/>
              <p:nvPr/>
            </p:nvSpPr>
            <p:spPr>
              <a:xfrm>
                <a:off x="3889802" y="1498114"/>
                <a:ext cx="7651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𝑢𝑣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𝑢𝑣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B51792C-98DB-42B6-8A0B-3C800A75C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802" y="1498114"/>
                <a:ext cx="765107" cy="12003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7CD69738-184B-4FCA-92C3-A46C8212EFB2}"/>
              </a:ext>
            </a:extLst>
          </p:cNvPr>
          <p:cNvSpPr/>
          <p:nvPr/>
        </p:nvSpPr>
        <p:spPr>
          <a:xfrm>
            <a:off x="2765895" y="3361622"/>
            <a:ext cx="2142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 type, valence, and other properties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A22F8C6-4D93-40BD-A877-A88FEFAEC876}"/>
              </a:ext>
            </a:extLst>
          </p:cNvPr>
          <p:cNvCxnSpPr/>
          <p:nvPr/>
        </p:nvCxnSpPr>
        <p:spPr>
          <a:xfrm flipV="1">
            <a:off x="4648058" y="1571154"/>
            <a:ext cx="340088" cy="22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B9F049BC-D24A-41C7-BA57-EB42B7E3C889}"/>
              </a:ext>
            </a:extLst>
          </p:cNvPr>
          <p:cNvSpPr/>
          <p:nvPr/>
        </p:nvSpPr>
        <p:spPr>
          <a:xfrm>
            <a:off x="4952738" y="1316320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bond type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1258BEB1-E99E-4CAC-8E4D-B5112DA81684}"/>
              </a:ext>
            </a:extLst>
          </p:cNvPr>
          <p:cNvSpPr/>
          <p:nvPr/>
        </p:nvSpPr>
        <p:spPr>
          <a:xfrm>
            <a:off x="4599221" y="2136884"/>
            <a:ext cx="133581" cy="47806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4A02437-8766-4337-B0E0-7179739FEC25}"/>
              </a:ext>
            </a:extLst>
          </p:cNvPr>
          <p:cNvSpPr/>
          <p:nvPr/>
        </p:nvSpPr>
        <p:spPr>
          <a:xfrm>
            <a:off x="4874346" y="2020519"/>
            <a:ext cx="14299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between </a:t>
            </a:r>
            <a:r>
              <a:rPr lang="en-US" altLang="zh-CN" i="1" dirty="0">
                <a:latin typeface="Cambria Math" panose="020405030504060302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i="1" dirty="0">
                <a:latin typeface="Cambria Math" panose="02040503050406030204" pitchFamily="18" charset="0"/>
                <a:cs typeface="Times New Roman" panose="02020603050405020304" pitchFamily="18" charset="0"/>
              </a:rPr>
              <a:t>v </a:t>
            </a:r>
            <a:endParaRPr lang="zh-CN" altLang="en-US" i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8D897CA-2D62-4FE4-815F-86A471D85561}"/>
              </a:ext>
            </a:extLst>
          </p:cNvPr>
          <p:cNvSpPr/>
          <p:nvPr/>
        </p:nvSpPr>
        <p:spPr>
          <a:xfrm>
            <a:off x="3805058" y="1418299"/>
            <a:ext cx="765107" cy="14296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169EA6C-D2A8-4651-8DD9-E51CEC7394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2744" y="2728050"/>
            <a:ext cx="3734124" cy="53344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DC09E94-77F1-46F8-870B-C82CC46E29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52481" y="3806165"/>
            <a:ext cx="1714649" cy="358171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8AEB3D6-2E52-4518-BE82-4146805DFF71}"/>
              </a:ext>
            </a:extLst>
          </p:cNvPr>
          <p:cNvCxnSpPr>
            <a:cxnSpLocks/>
          </p:cNvCxnSpPr>
          <p:nvPr/>
        </p:nvCxnSpPr>
        <p:spPr>
          <a:xfrm>
            <a:off x="9035162" y="2192899"/>
            <a:ext cx="0" cy="481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746C6C9-B9CC-460C-BCEC-BED071EAD7FA}"/>
              </a:ext>
            </a:extLst>
          </p:cNvPr>
          <p:cNvCxnSpPr>
            <a:cxnSpLocks/>
          </p:cNvCxnSpPr>
          <p:nvPr/>
        </p:nvCxnSpPr>
        <p:spPr>
          <a:xfrm>
            <a:off x="9035162" y="3261496"/>
            <a:ext cx="0" cy="481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8B78003-3626-4E10-9F62-5AABB89EDA98}"/>
              </a:ext>
            </a:extLst>
          </p:cNvPr>
          <p:cNvCxnSpPr>
            <a:cxnSpLocks/>
          </p:cNvCxnSpPr>
          <p:nvPr/>
        </p:nvCxnSpPr>
        <p:spPr>
          <a:xfrm flipH="1">
            <a:off x="8742784" y="4372470"/>
            <a:ext cx="284103" cy="470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FF54011A-EA7E-4B40-AEC8-88DE869041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4041" y="4944060"/>
            <a:ext cx="350550" cy="266723"/>
          </a:xfrm>
          <a:prstGeom prst="rect">
            <a:avLst/>
          </a:prstGeom>
        </p:spPr>
      </p:pic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2FCA2AF-4D0D-43BF-9BE3-5C2AF900DB03}"/>
              </a:ext>
            </a:extLst>
          </p:cNvPr>
          <p:cNvCxnSpPr>
            <a:cxnSpLocks/>
          </p:cNvCxnSpPr>
          <p:nvPr/>
        </p:nvCxnSpPr>
        <p:spPr>
          <a:xfrm>
            <a:off x="9151296" y="4372470"/>
            <a:ext cx="356598" cy="518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9D1C1E01-22CB-4F20-9467-6793F9E4FC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7587" y="4890715"/>
            <a:ext cx="693480" cy="373412"/>
          </a:xfrm>
          <a:prstGeom prst="rect">
            <a:avLst/>
          </a:prstGeom>
        </p:spPr>
      </p:pic>
      <p:sp>
        <p:nvSpPr>
          <p:cNvPr id="32" name="矩形: 剪去对角 31">
            <a:extLst>
              <a:ext uri="{FF2B5EF4-FFF2-40B4-BE49-F238E27FC236}">
                <a16:creationId xmlns:a16="http://schemas.microsoft.com/office/drawing/2014/main" id="{2F450866-C41C-4A02-B6C8-A298A18A1EA8}"/>
              </a:ext>
            </a:extLst>
          </p:cNvPr>
          <p:cNvSpPr/>
          <p:nvPr/>
        </p:nvSpPr>
        <p:spPr>
          <a:xfrm>
            <a:off x="104171" y="190811"/>
            <a:ext cx="3198866" cy="661720"/>
          </a:xfrm>
          <a:prstGeom prst="snip2Diag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A52CD543-AF90-4F23-924E-F5E7DFDE2EB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" b="60724"/>
          <a:stretch/>
        </p:blipFill>
        <p:spPr>
          <a:xfrm>
            <a:off x="10156804" y="4711185"/>
            <a:ext cx="2170393" cy="21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0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EE76D321-2922-4577-9CE3-42AE3E7FF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967" y="3900622"/>
            <a:ext cx="3665538" cy="62489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A578144-5F28-4A48-9308-7F6004496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573" y="836778"/>
            <a:ext cx="3427692" cy="16886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7E50627-27BE-4594-AADA-CF01A257D324}"/>
              </a:ext>
            </a:extLst>
          </p:cNvPr>
          <p:cNvSpPr txBox="1"/>
          <p:nvPr/>
        </p:nvSpPr>
        <p:spPr>
          <a:xfrm>
            <a:off x="410659" y="234872"/>
            <a:ext cx="3956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design 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DB5729-A684-4F9B-A384-696571644C59}"/>
              </a:ext>
            </a:extLst>
          </p:cNvPr>
          <p:cNvSpPr txBox="1"/>
          <p:nvPr/>
        </p:nvSpPr>
        <p:spPr>
          <a:xfrm>
            <a:off x="3489543" y="430690"/>
            <a:ext cx="582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encoder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DA2505-8176-4C9A-B77C-71CDD39A1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735" y="1819578"/>
            <a:ext cx="2294217" cy="155514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6E50C3E-FBA9-462B-90AE-C226F1BF1498}"/>
              </a:ext>
            </a:extLst>
          </p:cNvPr>
          <p:cNvCxnSpPr>
            <a:cxnSpLocks/>
          </p:cNvCxnSpPr>
          <p:nvPr/>
        </p:nvCxnSpPr>
        <p:spPr>
          <a:xfrm>
            <a:off x="2510915" y="3494923"/>
            <a:ext cx="0" cy="1527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3056803-5B5A-44A4-93FE-BD7476C59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263" y="5242144"/>
            <a:ext cx="1661304" cy="251482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7A7C2E7-9ADB-40F3-9E82-938DB8FDA037}"/>
              </a:ext>
            </a:extLst>
          </p:cNvPr>
          <p:cNvCxnSpPr>
            <a:cxnSpLocks/>
          </p:cNvCxnSpPr>
          <p:nvPr/>
        </p:nvCxnSpPr>
        <p:spPr>
          <a:xfrm flipV="1">
            <a:off x="2786176" y="1681079"/>
            <a:ext cx="959854" cy="61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20FC48C-F01F-412F-ABC1-3DA1AA1027E3}"/>
                  </a:ext>
                </a:extLst>
              </p:cNvPr>
              <p:cNvSpPr txBox="1"/>
              <p:nvPr/>
            </p:nvSpPr>
            <p:spPr>
              <a:xfrm>
                <a:off x="4095545" y="1507224"/>
                <a:ext cx="271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20FC48C-F01F-412F-ABC1-3DA1AA102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45" y="1507224"/>
                <a:ext cx="271293" cy="276999"/>
              </a:xfrm>
              <a:prstGeom prst="rect">
                <a:avLst/>
              </a:prstGeom>
              <a:blipFill>
                <a:blip r:embed="rId6"/>
                <a:stretch>
                  <a:fillRect l="-20455" r="-9091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859A992C-D1E9-4935-B186-8C7CF3028213}"/>
              </a:ext>
            </a:extLst>
          </p:cNvPr>
          <p:cNvSpPr txBox="1"/>
          <p:nvPr/>
        </p:nvSpPr>
        <p:spPr>
          <a:xfrm>
            <a:off x="3587410" y="1764961"/>
            <a:ext cx="195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(one hot encoding)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DFAFA64-F850-49E3-942B-DB0A47D30779}"/>
                  </a:ext>
                </a:extLst>
              </p:cNvPr>
              <p:cNvSpPr txBox="1"/>
              <p:nvPr/>
            </p:nvSpPr>
            <p:spPr>
              <a:xfrm>
                <a:off x="3476547" y="2914793"/>
                <a:ext cx="890465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DFAFA64-F850-49E3-942B-DB0A47D30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547" y="2914793"/>
                <a:ext cx="890465" cy="299313"/>
              </a:xfrm>
              <a:prstGeom prst="rect">
                <a:avLst/>
              </a:prstGeom>
              <a:blipFill>
                <a:blip r:embed="rId7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25BB64C-E323-4B65-AB7E-9160B59F41A7}"/>
              </a:ext>
            </a:extLst>
          </p:cNvPr>
          <p:cNvCxnSpPr>
            <a:cxnSpLocks/>
          </p:cNvCxnSpPr>
          <p:nvPr/>
        </p:nvCxnSpPr>
        <p:spPr>
          <a:xfrm>
            <a:off x="2669499" y="2493306"/>
            <a:ext cx="917911" cy="63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76635EE-92A7-4CDA-BBB2-DA310D7816E8}"/>
                  </a:ext>
                </a:extLst>
              </p:cNvPr>
              <p:cNvSpPr txBox="1"/>
              <p:nvPr/>
            </p:nvSpPr>
            <p:spPr>
              <a:xfrm>
                <a:off x="3476378" y="3160089"/>
                <a:ext cx="890460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76635EE-92A7-4CDA-BBB2-DA310D78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378" y="3160089"/>
                <a:ext cx="890460" cy="299313"/>
              </a:xfrm>
              <a:prstGeom prst="rect">
                <a:avLst/>
              </a:prstGeom>
              <a:blipFill>
                <a:blip r:embed="rId8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607DB55D-88F1-443A-8082-7246A0D15262}"/>
              </a:ext>
            </a:extLst>
          </p:cNvPr>
          <p:cNvSpPr txBox="1"/>
          <p:nvPr/>
        </p:nvSpPr>
        <p:spPr>
          <a:xfrm>
            <a:off x="2925538" y="3474897"/>
            <a:ext cx="286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(message between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4CA2EFE-583E-41EB-88B4-58C9538B6B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3967" y="2910169"/>
            <a:ext cx="3879364" cy="552879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4C22596-FDEC-4751-B4C1-BBB7215BB542}"/>
              </a:ext>
            </a:extLst>
          </p:cNvPr>
          <p:cNvCxnSpPr>
            <a:cxnSpLocks/>
          </p:cNvCxnSpPr>
          <p:nvPr/>
        </p:nvCxnSpPr>
        <p:spPr>
          <a:xfrm flipV="1">
            <a:off x="8080312" y="2556731"/>
            <a:ext cx="251926" cy="45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76B2B00-D0B5-47E5-AC65-7C08BCCFC158}"/>
              </a:ext>
            </a:extLst>
          </p:cNvPr>
          <p:cNvSpPr/>
          <p:nvPr/>
        </p:nvSpPr>
        <p:spPr>
          <a:xfrm>
            <a:off x="7682540" y="3016656"/>
            <a:ext cx="629313" cy="3217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8AF1790-FFB0-4303-8011-7C5E8A8A7B71}"/>
              </a:ext>
            </a:extLst>
          </p:cNvPr>
          <p:cNvCxnSpPr>
            <a:cxnSpLocks/>
          </p:cNvCxnSpPr>
          <p:nvPr/>
        </p:nvCxnSpPr>
        <p:spPr>
          <a:xfrm>
            <a:off x="8121726" y="3356561"/>
            <a:ext cx="0" cy="646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149655B-70EE-43CE-B90C-FC76E3A41A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1729" y="5029476"/>
            <a:ext cx="1204064" cy="327688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FC01D7B-609B-45A4-BE1E-A5DDE11D2757}"/>
              </a:ext>
            </a:extLst>
          </p:cNvPr>
          <p:cNvCxnSpPr>
            <a:cxnSpLocks/>
          </p:cNvCxnSpPr>
          <p:nvPr/>
        </p:nvCxnSpPr>
        <p:spPr>
          <a:xfrm>
            <a:off x="8091605" y="4383036"/>
            <a:ext cx="0" cy="646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A3652C7-FBF0-4CA4-A414-4089D56B1C1C}"/>
              </a:ext>
            </a:extLst>
          </p:cNvPr>
          <p:cNvGrpSpPr/>
          <p:nvPr/>
        </p:nvGrpSpPr>
        <p:grpSpPr>
          <a:xfrm>
            <a:off x="7363573" y="5885606"/>
            <a:ext cx="471200" cy="268978"/>
            <a:chOff x="7363573" y="5885606"/>
            <a:chExt cx="471200" cy="268978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EF00F764-F11E-482B-9BDF-D3D39208B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63573" y="5887861"/>
              <a:ext cx="350550" cy="266723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77C82C89-ED84-4675-8271-CC620F8E2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552809" y="5885606"/>
              <a:ext cx="281964" cy="266723"/>
            </a:xfrm>
            <a:prstGeom prst="rect">
              <a:avLst/>
            </a:prstGeom>
          </p:spPr>
        </p:pic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D675110-77EE-4737-946F-18B7805B9C57}"/>
              </a:ext>
            </a:extLst>
          </p:cNvPr>
          <p:cNvGrpSpPr/>
          <p:nvPr/>
        </p:nvGrpSpPr>
        <p:grpSpPr>
          <a:xfrm>
            <a:off x="8385190" y="5842008"/>
            <a:ext cx="639559" cy="346804"/>
            <a:chOff x="8467119" y="5654351"/>
            <a:chExt cx="1062022" cy="553577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3239F592-3E67-4A5A-84BD-3AAC8895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467119" y="5654351"/>
              <a:ext cx="1028072" cy="553577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7E080795-C550-414C-9E15-33BF9E54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257869" y="5895719"/>
              <a:ext cx="271272" cy="256610"/>
            </a:xfrm>
            <a:prstGeom prst="rect">
              <a:avLst/>
            </a:prstGeom>
          </p:spPr>
        </p:pic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8A568E70-AA1C-4223-8C62-71A7B8FA6F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09530" y="6006992"/>
            <a:ext cx="108710" cy="100894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110A0032-A799-4846-8038-671BA79DA5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39838" y="6042733"/>
            <a:ext cx="108710" cy="100894"/>
          </a:xfrm>
          <a:prstGeom prst="rect">
            <a:avLst/>
          </a:prstGeom>
        </p:spPr>
      </p:pic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FC4789C-1567-4108-BCA8-0AC4EEB23E23}"/>
              </a:ext>
            </a:extLst>
          </p:cNvPr>
          <p:cNvCxnSpPr>
            <a:cxnSpLocks/>
          </p:cNvCxnSpPr>
          <p:nvPr/>
        </p:nvCxnSpPr>
        <p:spPr>
          <a:xfrm flipH="1">
            <a:off x="7527367" y="5444673"/>
            <a:ext cx="373511" cy="39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1112D84-8514-497E-AA05-F6765DBF1E93}"/>
              </a:ext>
            </a:extLst>
          </p:cNvPr>
          <p:cNvCxnSpPr>
            <a:cxnSpLocks/>
          </p:cNvCxnSpPr>
          <p:nvPr/>
        </p:nvCxnSpPr>
        <p:spPr>
          <a:xfrm>
            <a:off x="8219234" y="5420423"/>
            <a:ext cx="346268" cy="41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: 剪去对角 31">
            <a:extLst>
              <a:ext uri="{FF2B5EF4-FFF2-40B4-BE49-F238E27FC236}">
                <a16:creationId xmlns:a16="http://schemas.microsoft.com/office/drawing/2014/main" id="{749FA358-6C65-424D-8EE2-387FAADB7668}"/>
              </a:ext>
            </a:extLst>
          </p:cNvPr>
          <p:cNvSpPr/>
          <p:nvPr/>
        </p:nvSpPr>
        <p:spPr>
          <a:xfrm>
            <a:off x="277512" y="248259"/>
            <a:ext cx="3198866" cy="661720"/>
          </a:xfrm>
          <a:prstGeom prst="snip2Diag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173A7037-138E-4A29-B966-6ADA66B0C465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" b="60724"/>
          <a:stretch/>
        </p:blipFill>
        <p:spPr>
          <a:xfrm>
            <a:off x="10108745" y="4706256"/>
            <a:ext cx="2170393" cy="21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7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D79381-123C-4BAB-82BD-4C5CE19864FA}"/>
              </a:ext>
            </a:extLst>
          </p:cNvPr>
          <p:cNvSpPr txBox="1"/>
          <p:nvPr/>
        </p:nvSpPr>
        <p:spPr>
          <a:xfrm>
            <a:off x="410659" y="234872"/>
            <a:ext cx="3956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design 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64F9CD-EED3-45A2-BBA6-BC5B5C51C5C6}"/>
              </a:ext>
            </a:extLst>
          </p:cNvPr>
          <p:cNvSpPr txBox="1"/>
          <p:nvPr/>
        </p:nvSpPr>
        <p:spPr>
          <a:xfrm>
            <a:off x="3489543" y="430690"/>
            <a:ext cx="582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decoder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C14CEF-012F-49C4-B624-23C0A2EAA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32" y="2095401"/>
            <a:ext cx="2248550" cy="1492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546A66-BBFF-4A6C-BBFF-3A6DBC56C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62" y="1242895"/>
            <a:ext cx="385342" cy="33791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E07FED4-B7C0-440A-86CC-966AC577B7B0}"/>
              </a:ext>
            </a:extLst>
          </p:cNvPr>
          <p:cNvCxnSpPr>
            <a:cxnSpLocks/>
          </p:cNvCxnSpPr>
          <p:nvPr/>
        </p:nvCxnSpPr>
        <p:spPr>
          <a:xfrm>
            <a:off x="1527552" y="1580810"/>
            <a:ext cx="0" cy="451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2CF4EDE4-AA2A-4D89-9875-500566DED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58" y="4441741"/>
            <a:ext cx="2269148" cy="14458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B4AA466-094A-4751-BC32-3294E7D8E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056" y="4395049"/>
            <a:ext cx="2269148" cy="15340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84D2922-C239-4DF6-A41A-BA28EDD60D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7298" y="1982857"/>
            <a:ext cx="2528702" cy="1736978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6DBD866E-3945-434F-A7F6-384B2804A7D1}"/>
              </a:ext>
            </a:extLst>
          </p:cNvPr>
          <p:cNvSpPr/>
          <p:nvPr/>
        </p:nvSpPr>
        <p:spPr>
          <a:xfrm rot="5400000">
            <a:off x="1266130" y="3731197"/>
            <a:ext cx="420703" cy="52284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B03D43F-CC06-4DFE-A5CD-37EE315B95C3}"/>
              </a:ext>
            </a:extLst>
          </p:cNvPr>
          <p:cNvSpPr/>
          <p:nvPr/>
        </p:nvSpPr>
        <p:spPr>
          <a:xfrm rot="16200000">
            <a:off x="4492278" y="3802637"/>
            <a:ext cx="420703" cy="52284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C5735F69-BB94-473C-A3CE-BCCCB577140B}"/>
              </a:ext>
            </a:extLst>
          </p:cNvPr>
          <p:cNvSpPr/>
          <p:nvPr/>
        </p:nvSpPr>
        <p:spPr>
          <a:xfrm>
            <a:off x="2844311" y="4970106"/>
            <a:ext cx="420703" cy="52284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2BFE738-9662-4112-B04E-2C80CACD0B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2565" y="1602841"/>
            <a:ext cx="4703107" cy="52638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5483F19-CE56-4FB9-9CE7-69C227EC67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1426" y="2327563"/>
            <a:ext cx="5429058" cy="89394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F25EE2F-25B5-4A46-9859-28491752A0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1398" y="3221504"/>
            <a:ext cx="3971502" cy="54294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3AA9E4B-381B-4B18-A599-6AAD9224C65C}"/>
              </a:ext>
            </a:extLst>
          </p:cNvPr>
          <p:cNvSpPr txBox="1"/>
          <p:nvPr/>
        </p:nvSpPr>
        <p:spPr>
          <a:xfrm>
            <a:off x="6503346" y="3735137"/>
            <a:ext cx="152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993EEB1-A3A6-40A2-81E1-6CB59A7A11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5423" y="4441741"/>
            <a:ext cx="4999229" cy="736848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8DAA313-82DE-4ACB-A8D8-A93BA0D2A7FB}"/>
              </a:ext>
            </a:extLst>
          </p:cNvPr>
          <p:cNvCxnSpPr/>
          <p:nvPr/>
        </p:nvCxnSpPr>
        <p:spPr>
          <a:xfrm>
            <a:off x="9129682" y="4984681"/>
            <a:ext cx="522397" cy="590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08E39DF-CBB2-4124-A23D-488CA962EC71}"/>
              </a:ext>
            </a:extLst>
          </p:cNvPr>
          <p:cNvCxnSpPr>
            <a:cxnSpLocks/>
          </p:cNvCxnSpPr>
          <p:nvPr/>
        </p:nvCxnSpPr>
        <p:spPr>
          <a:xfrm flipH="1">
            <a:off x="10166941" y="4963445"/>
            <a:ext cx="904373" cy="681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6A2E3F8-50FE-4BE7-9ABD-1C5D1080AC0B}"/>
              </a:ext>
            </a:extLst>
          </p:cNvPr>
          <p:cNvSpPr txBox="1"/>
          <p:nvPr/>
        </p:nvSpPr>
        <p:spPr>
          <a:xfrm>
            <a:off x="9233839" y="5575289"/>
            <a:ext cx="1949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truth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2DC51E1-39E4-47F6-A5F3-81B150448336}"/>
              </a:ext>
            </a:extLst>
          </p:cNvPr>
          <p:cNvSpPr/>
          <p:nvPr/>
        </p:nvSpPr>
        <p:spPr>
          <a:xfrm>
            <a:off x="8989606" y="4630859"/>
            <a:ext cx="237269" cy="3538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F64F01F-174A-415F-910E-BC8E9BF02AFD}"/>
              </a:ext>
            </a:extLst>
          </p:cNvPr>
          <p:cNvSpPr/>
          <p:nvPr/>
        </p:nvSpPr>
        <p:spPr>
          <a:xfrm>
            <a:off x="10974240" y="4609623"/>
            <a:ext cx="237269" cy="3538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剪去对角 23">
            <a:extLst>
              <a:ext uri="{FF2B5EF4-FFF2-40B4-BE49-F238E27FC236}">
                <a16:creationId xmlns:a16="http://schemas.microsoft.com/office/drawing/2014/main" id="{EC313394-D414-436B-85B8-DCC373A7EB8F}"/>
              </a:ext>
            </a:extLst>
          </p:cNvPr>
          <p:cNvSpPr/>
          <p:nvPr/>
        </p:nvSpPr>
        <p:spPr>
          <a:xfrm>
            <a:off x="290677" y="255609"/>
            <a:ext cx="3198866" cy="661720"/>
          </a:xfrm>
          <a:prstGeom prst="snip2Diag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DE812A2F-CB13-45AE-B409-4619CEF789F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" b="70643"/>
          <a:stretch/>
        </p:blipFill>
        <p:spPr>
          <a:xfrm>
            <a:off x="10126312" y="5279985"/>
            <a:ext cx="2170393" cy="157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4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104AEAD2-A5E1-4587-9F4A-A6A49B92F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219" y="613731"/>
            <a:ext cx="3594426" cy="10661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51744F-5398-4F6C-AB09-349FA9BF6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976" y="2147202"/>
            <a:ext cx="2808047" cy="443375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DBCE4C3-E415-4FF6-8EA7-BEF7E443B7DB}"/>
              </a:ext>
            </a:extLst>
          </p:cNvPr>
          <p:cNvCxnSpPr>
            <a:cxnSpLocks/>
          </p:cNvCxnSpPr>
          <p:nvPr/>
        </p:nvCxnSpPr>
        <p:spPr>
          <a:xfrm flipH="1">
            <a:off x="8443013" y="1302747"/>
            <a:ext cx="1169974" cy="719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056968B-27B2-475D-B3D3-94DD84896AAE}"/>
              </a:ext>
            </a:extLst>
          </p:cNvPr>
          <p:cNvSpPr/>
          <p:nvPr/>
        </p:nvSpPr>
        <p:spPr>
          <a:xfrm>
            <a:off x="9440073" y="859372"/>
            <a:ext cx="345828" cy="4433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FAD24D8-2B74-48B2-9A6F-4092F3C36818}"/>
              </a:ext>
            </a:extLst>
          </p:cNvPr>
          <p:cNvCxnSpPr>
            <a:cxnSpLocks/>
          </p:cNvCxnSpPr>
          <p:nvPr/>
        </p:nvCxnSpPr>
        <p:spPr>
          <a:xfrm>
            <a:off x="9317518" y="2621039"/>
            <a:ext cx="0" cy="46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ED79381-123C-4BAB-82BD-4C5CE19864FA}"/>
              </a:ext>
            </a:extLst>
          </p:cNvPr>
          <p:cNvSpPr txBox="1"/>
          <p:nvPr/>
        </p:nvSpPr>
        <p:spPr>
          <a:xfrm>
            <a:off x="410659" y="234872"/>
            <a:ext cx="3956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design 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64F9CD-EED3-45A2-BBA6-BC5B5C51C5C6}"/>
              </a:ext>
            </a:extLst>
          </p:cNvPr>
          <p:cNvSpPr txBox="1"/>
          <p:nvPr/>
        </p:nvSpPr>
        <p:spPr>
          <a:xfrm>
            <a:off x="3489543" y="430690"/>
            <a:ext cx="582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decoder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5127754-B0F8-4541-BD36-8B84AA311E28}"/>
              </a:ext>
            </a:extLst>
          </p:cNvPr>
          <p:cNvGrpSpPr/>
          <p:nvPr/>
        </p:nvGrpSpPr>
        <p:grpSpPr>
          <a:xfrm>
            <a:off x="0" y="1325195"/>
            <a:ext cx="6531171" cy="3083577"/>
            <a:chOff x="3314459" y="2076333"/>
            <a:chExt cx="5563082" cy="2705334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E2E0BF17-2934-4EC9-BA2A-0D2052B3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4459" y="2076333"/>
              <a:ext cx="5563082" cy="2705334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80D5C506-0A27-454D-8192-116FCC8BE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14459" y="2126736"/>
              <a:ext cx="2781541" cy="260770"/>
            </a:xfrm>
            <a:prstGeom prst="rect">
              <a:avLst/>
            </a:prstGeom>
          </p:spPr>
        </p:pic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C78ADAA-D694-4C50-BFCA-FAB421BCA1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8440" y="4786627"/>
            <a:ext cx="4365847" cy="114043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74F133B-B84A-4E6C-84C9-DDDF2C03E462}"/>
              </a:ext>
            </a:extLst>
          </p:cNvPr>
          <p:cNvSpPr txBox="1"/>
          <p:nvPr/>
        </p:nvSpPr>
        <p:spPr>
          <a:xfrm>
            <a:off x="4750767" y="5095236"/>
            <a:ext cx="152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7242657-1DAF-4C81-AA43-B158011E8AEE}"/>
              </a:ext>
            </a:extLst>
          </p:cNvPr>
          <p:cNvGrpSpPr/>
          <p:nvPr/>
        </p:nvGrpSpPr>
        <p:grpSpPr>
          <a:xfrm>
            <a:off x="6274654" y="3252185"/>
            <a:ext cx="5506687" cy="1364098"/>
            <a:chOff x="6192446" y="3790896"/>
            <a:chExt cx="5506687" cy="1364098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030870E-423F-40B7-BB16-13E7996EA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2446" y="3790896"/>
              <a:ext cx="5486875" cy="1364098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E79FF876-2B0D-49DC-9734-639CB112C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97101" y="3953910"/>
              <a:ext cx="602032" cy="312447"/>
            </a:xfrm>
            <a:prstGeom prst="rect">
              <a:avLst/>
            </a:prstGeom>
          </p:spPr>
        </p:pic>
      </p:grpSp>
      <p:sp>
        <p:nvSpPr>
          <p:cNvPr id="20" name="矩形: 剪去对角 19">
            <a:extLst>
              <a:ext uri="{FF2B5EF4-FFF2-40B4-BE49-F238E27FC236}">
                <a16:creationId xmlns:a16="http://schemas.microsoft.com/office/drawing/2014/main" id="{27F7FCF5-2A0D-4527-9E65-C89E5EFFAB17}"/>
              </a:ext>
            </a:extLst>
          </p:cNvPr>
          <p:cNvSpPr/>
          <p:nvPr/>
        </p:nvSpPr>
        <p:spPr>
          <a:xfrm>
            <a:off x="290677" y="257955"/>
            <a:ext cx="3198866" cy="661720"/>
          </a:xfrm>
          <a:prstGeom prst="snip2Diag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367FDC8-ECE0-416A-AF21-99C850B2420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" t="99" r="1586" b="68456"/>
          <a:stretch/>
        </p:blipFill>
        <p:spPr>
          <a:xfrm>
            <a:off x="10094112" y="5156253"/>
            <a:ext cx="2170393" cy="168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6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8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445</Words>
  <Application>Microsoft Office PowerPoint</Application>
  <PresentationFormat>宽屏</PresentationFormat>
  <Paragraphs>83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华文宋体</vt:lpstr>
      <vt:lpstr>Arial</vt:lpstr>
      <vt:lpstr>Cambria Math</vt:lpstr>
      <vt:lpstr>Kunstler Script</vt:lpstr>
      <vt:lpstr>Times New Roman</vt:lpstr>
      <vt:lpstr>Wingdings</vt:lpstr>
      <vt:lpstr>Office 主题​​</vt:lpstr>
      <vt:lpstr>Junction Tree Variational Autoencoder for Molecular Graph Generation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Junction Tree Variational Autoencoder for Molecular Graph Generation</dc:title>
  <dc:creator>liu jiahui</dc:creator>
  <cp:lastModifiedBy>liu jiahui</cp:lastModifiedBy>
  <cp:revision>38</cp:revision>
  <dcterms:created xsi:type="dcterms:W3CDTF">2020-05-15T15:05:38Z</dcterms:created>
  <dcterms:modified xsi:type="dcterms:W3CDTF">2020-05-21T08:51:09Z</dcterms:modified>
</cp:coreProperties>
</file>