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0" r:id="rId7"/>
    <p:sldId id="272" r:id="rId8"/>
    <p:sldId id="266" r:id="rId9"/>
    <p:sldId id="261" r:id="rId10"/>
    <p:sldId id="263" r:id="rId11"/>
    <p:sldId id="267" r:id="rId12"/>
    <p:sldId id="273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2A48B96-639E-45A3-A0BA-2464DFDB1FA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2A48B96-639E-45A3-A0BA-2464DFDB1FA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2A48B96-639E-45A3-A0BA-2464DFDB1FA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2A48B96-639E-45A3-A0BA-2464DFDB1FA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左侧是判别器(D)，用于区分真实数据和由生成器(G)生成的数据，是二分类器。</a:t>
            </a:r>
            <a:endParaRPr lang="zh-CN" altLang="en-US"/>
          </a:p>
          <a:p>
            <a:r>
              <a:rPr lang="zh-CN" altLang="en-US"/>
              <a:t>右侧是SeqGAN的关键部分，对于生成的部分序列，通过蒙特卡罗搜索(MC Search)组成完整序列，将组成后的完整序列作为D的输入获取Reward，通过Policy Gradient更新中间Action值，继而实现G的训练。具体模型设计上，generator是RNN系，discriminator是CNN。</a:t>
            </a:r>
            <a:endParaRPr lang="zh-CN" altLang="en-US"/>
          </a:p>
          <a:p>
            <a:r>
              <a:rPr lang="zh-CN" altLang="en-US"/>
              <a:t>由于文本是逐字符生成的，而D的输入是整个序列，因此为了得到每个词的reward，每得到一个新的生成词，就结合之前生成的文本序列作为整句，得到的reward当做当前生成词的reward。</a:t>
            </a:r>
            <a:endParaRPr lang="zh-CN" altLang="en-US"/>
          </a:p>
          <a:p>
            <a:r>
              <a:rPr lang="zh-CN" altLang="en-US"/>
              <a:t>显然这样相较于依据于整句直接得到reward，合理了许多。</a:t>
            </a:r>
            <a:endParaRPr lang="zh-CN" altLang="en-US"/>
          </a:p>
          <a:p>
            <a:r>
              <a:rPr lang="zh-CN" altLang="en-US"/>
              <a:t>在SeqGAN中，是通过MC Search实现的，而在下文中将要提到的Conditional SeqGAN中，是通过REGS(Reward For Every Generation)实现的。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2A48B96-639E-45A3-A0BA-2464DFDB1FA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2A48B96-639E-45A3-A0BA-2464DFDB1FA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2A48B96-639E-45A3-A0BA-2464DFDB1FA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Q</a:t>
            </a:r>
            <a:r>
              <a:rPr lang="zh-CN" altLang="en-US"/>
              <a:t> is the action-value function of a sequence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2A48B96-639E-45A3-A0BA-2464DFDB1FA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2A48B96-639E-45A3-A0BA-2464DFDB1FA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7860" y="1122680"/>
            <a:ext cx="11520170" cy="1416050"/>
          </a:xfrm>
        </p:spPr>
        <p:txBody>
          <a:bodyPr>
            <a:normAutofit fontScale="90000"/>
          </a:bodyPr>
          <a:p>
            <a:r>
              <a:rPr lang="en-US" altLang="zh-CN"/>
              <a:t>SeqGAN on Text Data Augmentation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357745" y="3602355"/>
            <a:ext cx="4364355" cy="1971675"/>
          </a:xfrm>
        </p:spPr>
        <p:txBody>
          <a:bodyPr/>
          <a:p>
            <a:pPr algn="l"/>
            <a:r>
              <a:rPr lang="en-US" altLang="zh-CN" b="1"/>
              <a:t>         </a:t>
            </a:r>
            <a:r>
              <a:rPr lang="zh-CN" altLang="en-US" b="1"/>
              <a:t>汇报人</a:t>
            </a:r>
            <a:r>
              <a:rPr lang="en-US" altLang="zh-CN" b="1"/>
              <a:t>: </a:t>
            </a:r>
            <a:r>
              <a:rPr lang="zh-CN" altLang="en-US" b="1"/>
              <a:t>韩佳乘</a:t>
            </a:r>
            <a:endParaRPr lang="zh-CN" altLang="en-US" b="1"/>
          </a:p>
          <a:p>
            <a:pPr algn="l"/>
            <a:r>
              <a:rPr lang="zh-CN" altLang="en-US" b="1"/>
              <a:t>         学   号</a:t>
            </a:r>
            <a:r>
              <a:rPr lang="en-US" altLang="zh-CN" b="1"/>
              <a:t>: 1801201827</a:t>
            </a:r>
            <a:r>
              <a:rPr lang="zh-CN" altLang="en-US" b="1"/>
              <a:t> 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/>
          <p:nvPr>
            <p:ph idx="1"/>
          </p:nvPr>
        </p:nvSpPr>
        <p:spPr>
          <a:xfrm>
            <a:off x="4552315" y="3024505"/>
            <a:ext cx="3087370" cy="80835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/>
              <a:t>				</a:t>
            </a:r>
            <a:r>
              <a:rPr lang="en-US" altLang="zh-CN" sz="3600"/>
              <a:t>Thanks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7505"/>
            <a:ext cx="9271635" cy="3602990"/>
          </a:xfrm>
        </p:spPr>
        <p:txBody>
          <a:bodyPr/>
          <a:p>
            <a:r>
              <a:rPr lang="en-US" altLang="zh-CN">
                <a:sym typeface="+mn-ea"/>
              </a:rPr>
              <a:t>Motivation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Related Work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Method</a:t>
            </a:r>
            <a:endParaRPr lang="en-US" altLang="zh-CN">
              <a:sym typeface="+mn-ea"/>
            </a:endParaRPr>
          </a:p>
          <a:p>
            <a:r>
              <a:rPr lang="zh-CN" altLang="en-US"/>
              <a:t>C</a:t>
            </a:r>
            <a:r>
              <a:rPr lang="en-US" altLang="zh-CN"/>
              <a:t>onclusion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800225"/>
            <a:ext cx="8555990" cy="4518660"/>
          </a:xfrm>
        </p:spPr>
        <p:txBody>
          <a:bodyPr>
            <a:normAutofit lnSpcReduction="10000"/>
          </a:bodyPr>
          <a:p>
            <a:r>
              <a:rPr lang="zh-CN" altLang="en-US"/>
              <a:t>训练数据集数量过少的情况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提高模型泛化能力的目的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文本数据的离散化不同于图像数据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Related 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800225"/>
            <a:ext cx="8555990" cy="4518660"/>
          </a:xfrm>
        </p:spPr>
        <p:txBody>
          <a:bodyPr/>
          <a:p>
            <a:r>
              <a:rPr lang="zh-CN" altLang="en-US"/>
              <a:t>基于规则方法</a:t>
            </a:r>
            <a:endParaRPr lang="zh-CN" altLang="en-US"/>
          </a:p>
          <a:p>
            <a:pPr lvl="1"/>
            <a:r>
              <a:rPr lang="en-US" altLang="zh-CN"/>
              <a:t>EDA(</a:t>
            </a:r>
            <a:r>
              <a:rPr lang="zh-CN" altLang="en-US"/>
              <a:t>随机同义词替换、删除、乱序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回译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基于深度学习方法</a:t>
            </a:r>
            <a:endParaRPr lang="zh-CN" altLang="en-US"/>
          </a:p>
          <a:p>
            <a:pPr lvl="1"/>
            <a:r>
              <a:rPr lang="en-US" altLang="zh-CN" sz="2400"/>
              <a:t>Seq2Seq</a:t>
            </a:r>
            <a:endParaRPr lang="en-US" altLang="zh-CN" sz="1710"/>
          </a:p>
          <a:p>
            <a:pPr lvl="1"/>
            <a:r>
              <a:rPr lang="en-US" altLang="zh-CN" sz="2400"/>
              <a:t>GANs(SeqGAN)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Pretrained Models(GPT-2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GPT-3)</a:t>
            </a:r>
            <a:endParaRPr lang="en-US" altLang="zh-CN"/>
          </a:p>
          <a:p>
            <a:pPr lvl="1"/>
            <a:endParaRPr lang="en-US" altLang="zh-CN" sz="2400"/>
          </a:p>
          <a:p>
            <a:pPr marL="457200" lvl="1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3745" y="280035"/>
            <a:ext cx="10515600" cy="1325563"/>
          </a:xfrm>
        </p:spPr>
        <p:txBody>
          <a:bodyPr/>
          <a:p>
            <a:r>
              <a:rPr lang="en-US" altLang="zh-CN"/>
              <a:t>Method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425" y="1157605"/>
            <a:ext cx="5824855" cy="4543425"/>
          </a:xfrm>
          <a:prstGeom prst="rect">
            <a:avLst/>
          </a:prstGeom>
        </p:spPr>
      </p:pic>
      <p:sp>
        <p:nvSpPr>
          <p:cNvPr id="5" name="内容占位符 2"/>
          <p:cNvSpPr/>
          <p:nvPr/>
        </p:nvSpPr>
        <p:spPr>
          <a:xfrm>
            <a:off x="6050280" y="1605915"/>
            <a:ext cx="5998210" cy="47180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5748655" y="1265555"/>
            <a:ext cx="6299835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Main Ideas</a:t>
            </a:r>
            <a:endParaRPr lang="en-US" altLang="zh-CN" sz="2800">
              <a:sym typeface="+mn-ea"/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将生成模型看做RL中的agent</a:t>
            </a:r>
            <a:r>
              <a:rPr lang="en-US" altLang="zh-CN" sz="2400">
                <a:sym typeface="+mn-ea"/>
              </a:rPr>
              <a:t>;</a:t>
            </a:r>
            <a:endParaRPr lang="zh-CN" altLang="en-US" sz="2400">
              <a:sym typeface="+mn-ea"/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已经生成的token看做state</a:t>
            </a:r>
            <a:r>
              <a:rPr lang="en-US" altLang="zh-CN" sz="2400">
                <a:sym typeface="+mn-ea"/>
              </a:rPr>
              <a:t>;</a:t>
            </a:r>
            <a:endParaRPr lang="zh-CN" altLang="en-US" sz="2400">
              <a:sym typeface="+mn-ea"/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将要产生的下一个token看做actio</a:t>
            </a:r>
            <a:r>
              <a:rPr lang="en-US" altLang="zh-CN" sz="2400">
                <a:sym typeface="+mn-ea"/>
              </a:rPr>
              <a:t>n;</a:t>
            </a:r>
            <a:endParaRPr lang="zh-CN" altLang="en-US" sz="2400">
              <a:sym typeface="+mn-ea"/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利用一个判别器评估句子得到reward</a:t>
            </a:r>
            <a:r>
              <a:rPr lang="en-US" altLang="zh-CN" sz="2400">
                <a:sym typeface="+mn-ea"/>
              </a:rPr>
              <a:t>;</a:t>
            </a:r>
            <a:endParaRPr lang="zh-CN" altLang="en-US" sz="2400">
              <a:sym typeface="+mn-ea"/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将生成模型同时看做随机参数化的policy</a:t>
            </a:r>
            <a:r>
              <a:rPr lang="en-US" altLang="zh-CN" sz="2400">
                <a:sym typeface="+mn-ea"/>
              </a:rPr>
              <a:t>;</a:t>
            </a:r>
            <a:endParaRPr lang="zh-CN" altLang="en-US" sz="2400">
              <a:sym typeface="+mn-ea"/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用蒙特卡罗搜索近似state-action的值</a:t>
            </a:r>
            <a:r>
              <a:rPr lang="en-US" altLang="zh-CN" sz="2400">
                <a:sym typeface="+mn-ea"/>
              </a:rPr>
              <a:t>;</a:t>
            </a:r>
            <a:endParaRPr lang="zh-CN" altLang="en-US" sz="2400">
              <a:sym typeface="+mn-ea"/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利用policy gradient去训练生成模型。</a:t>
            </a:r>
            <a:endParaRPr lang="zh-CN" altLang="en-US"/>
          </a:p>
          <a:p>
            <a:r>
              <a:rPr lang="zh-CN" altLang="en-US" sz="2400" b="1"/>
              <a:t>主要解决两个问题：</a:t>
            </a:r>
            <a:endParaRPr lang="zh-CN" altLang="en-US" sz="24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离散梯度无法回传的问题；</a:t>
            </a:r>
            <a:endParaRPr lang="zh-CN" altLang="en-US" sz="2400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判别模型对于不完整序列能产生判别信息；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3745" y="280035"/>
            <a:ext cx="10515600" cy="1325563"/>
          </a:xfrm>
        </p:spPr>
        <p:txBody>
          <a:bodyPr/>
          <a:p>
            <a:r>
              <a:rPr lang="en-US" altLang="zh-CN"/>
              <a:t>Method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425" y="1157605"/>
            <a:ext cx="5824855" cy="4543425"/>
          </a:xfrm>
          <a:prstGeom prst="rect">
            <a:avLst/>
          </a:prstGeom>
        </p:spPr>
      </p:pic>
      <p:sp>
        <p:nvSpPr>
          <p:cNvPr id="5" name="内容占位符 2"/>
          <p:cNvSpPr/>
          <p:nvPr/>
        </p:nvSpPr>
        <p:spPr>
          <a:xfrm>
            <a:off x="6050280" y="1605915"/>
            <a:ext cx="5998210" cy="47180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/>
              <a:t> </a:t>
            </a:r>
            <a:r>
              <a:rPr lang="zh-CN" altLang="en-US" sz="2400" b="1">
                <a:sym typeface="+mn-ea"/>
              </a:rPr>
              <a:t>预训练Generator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使用lstm生成一些真实数据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利用这些数据通过MLE训练Generator。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r>
              <a:rPr lang="en-US" altLang="zh-CN" sz="2400" b="1">
                <a:sym typeface="+mn-ea"/>
              </a:rPr>
              <a:t>预</a:t>
            </a:r>
            <a:r>
              <a:rPr lang="zh-CN" altLang="en-US" sz="2400" b="1">
                <a:sym typeface="+mn-ea"/>
              </a:rPr>
              <a:t>训练</a:t>
            </a:r>
            <a:r>
              <a:rPr lang="en-US" altLang="zh-CN" sz="2400" b="1">
                <a:sym typeface="+mn-ea"/>
              </a:rPr>
              <a:t>Discriminator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将lstm生成的真实数据作为正样本       </a:t>
            </a:r>
            <a:r>
              <a:rPr lang="en-US" altLang="zh-CN" sz="2400"/>
              <a:t>G</a:t>
            </a:r>
            <a:r>
              <a:rPr lang="zh-CN" altLang="en-US" sz="2400"/>
              <a:t>enerator生成的数据作为负样本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训练一个二分类的神经网络</a:t>
            </a:r>
            <a:endParaRPr lang="zh-CN" altLang="en-US" sz="2400"/>
          </a:p>
          <a:p>
            <a:endParaRPr lang="en-US" altLang="zh-CN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3745" y="280035"/>
            <a:ext cx="10515600" cy="1325563"/>
          </a:xfrm>
        </p:spPr>
        <p:txBody>
          <a:bodyPr/>
          <a:p>
            <a:r>
              <a:rPr lang="en-US" altLang="zh-CN"/>
              <a:t>Method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425" y="1477645"/>
            <a:ext cx="5967095" cy="4543425"/>
          </a:xfrm>
          <a:prstGeom prst="rect">
            <a:avLst/>
          </a:prstGeom>
        </p:spPr>
      </p:pic>
      <p:sp>
        <p:nvSpPr>
          <p:cNvPr id="5" name="内容占位符 2"/>
          <p:cNvSpPr/>
          <p:nvPr/>
        </p:nvSpPr>
        <p:spPr>
          <a:xfrm>
            <a:off x="6192520" y="2120900"/>
            <a:ext cx="5729605" cy="33896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/>
              <a:t> </a:t>
            </a:r>
            <a:r>
              <a:rPr lang="en-US" altLang="zh-CN" sz="2400" b="1"/>
              <a:t>对抗训练</a:t>
            </a:r>
            <a:endParaRPr lang="en-US" altLang="zh-CN" sz="2400" b="1"/>
          </a:p>
          <a:p>
            <a:r>
              <a:rPr lang="en-US" altLang="zh-CN" sz="2400"/>
              <a:t>生成到第t个词后</a:t>
            </a:r>
            <a:r>
              <a:rPr lang="zh-CN" altLang="en-US" sz="2400"/>
              <a:t>，</a:t>
            </a:r>
            <a:r>
              <a:rPr lang="en-US" altLang="zh-CN" sz="2400"/>
              <a:t>利用MC搜索出后续的n条路径</a:t>
            </a:r>
            <a:r>
              <a:rPr lang="zh-CN" altLang="en-US" sz="2400"/>
              <a:t>输入</a:t>
            </a:r>
            <a:r>
              <a:rPr lang="en-US" altLang="zh-CN" sz="2400"/>
              <a:t>给Discriminator，并将反馈的rewards取平均</a:t>
            </a:r>
            <a:r>
              <a:rPr lang="zh-CN" altLang="en-US" sz="2400"/>
              <a:t>，</a:t>
            </a:r>
            <a:r>
              <a:rPr lang="en-US" altLang="zh-CN" sz="2400">
                <a:sym typeface="+mn-ea"/>
              </a:rPr>
              <a:t>最后根据rewards更新Generator参数。</a:t>
            </a:r>
            <a:endParaRPr lang="en-US" altLang="zh-CN" sz="2400"/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30" y="9525"/>
            <a:ext cx="10515600" cy="1325563"/>
          </a:xfrm>
        </p:spPr>
        <p:txBody>
          <a:bodyPr/>
          <a:p>
            <a:r>
              <a:rPr lang="en-US" altLang="zh-CN"/>
              <a:t>Method</a:t>
            </a:r>
            <a:endParaRPr lang="en-US" altLang="zh-CN"/>
          </a:p>
        </p:txBody>
      </p:sp>
      <p:pic>
        <p:nvPicPr>
          <p:cNvPr id="3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" y="876935"/>
            <a:ext cx="6480175" cy="5753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320" y="2877820"/>
            <a:ext cx="5012690" cy="113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995" y="4008120"/>
            <a:ext cx="4311015" cy="533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445" y="5203825"/>
            <a:ext cx="6012815" cy="8293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59155" y="2128520"/>
            <a:ext cx="2985770" cy="368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28700" y="3202305"/>
            <a:ext cx="4817745" cy="1476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28700" y="4778375"/>
            <a:ext cx="4817745" cy="922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C</a:t>
            </a:r>
            <a:r>
              <a:rPr lang="en-US" altLang="zh-CN">
                <a:sym typeface="+mn-ea"/>
              </a:rPr>
              <a:t>onclusion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 sz="2400"/>
              <a:t>SeqGAN </a:t>
            </a:r>
            <a:r>
              <a:rPr lang="zh-CN" altLang="en-US" sz="2400"/>
              <a:t>相比 </a:t>
            </a:r>
            <a:r>
              <a:rPr lang="en-US" altLang="zh-CN" sz="2400"/>
              <a:t>EDA</a:t>
            </a:r>
            <a:r>
              <a:rPr lang="zh-CN" altLang="en-US" sz="2400"/>
              <a:t>，泛化性提高，但稳定性下降，会有重复句子生成；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可以使用</a:t>
            </a:r>
            <a:r>
              <a:rPr lang="en-US" altLang="zh-CN" sz="2400"/>
              <a:t>SeqGAN</a:t>
            </a:r>
            <a:r>
              <a:rPr lang="zh-CN" altLang="en-US" sz="2400"/>
              <a:t>和</a:t>
            </a:r>
            <a:r>
              <a:rPr lang="en-US" altLang="zh-CN" sz="2400"/>
              <a:t>EDA</a:t>
            </a:r>
            <a:r>
              <a:rPr lang="zh-CN" altLang="en-US" sz="2400"/>
              <a:t>混合使用；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SeqGAN</a:t>
            </a:r>
            <a:r>
              <a:rPr lang="zh-CN" altLang="en-US" sz="2400"/>
              <a:t>之后改进的尝试，如</a:t>
            </a:r>
            <a:r>
              <a:rPr lang="en-US" altLang="zh-CN" sz="2400"/>
              <a:t>RankGAN</a:t>
            </a:r>
            <a:r>
              <a:rPr lang="zh-CN" altLang="en-US" sz="2400"/>
              <a:t>、</a:t>
            </a:r>
            <a:r>
              <a:rPr lang="en-US" altLang="zh-CN" sz="2400"/>
              <a:t>MaskGAN</a:t>
            </a:r>
            <a:r>
              <a:rPr lang="zh-CN" altLang="en-US" sz="2400"/>
              <a:t>。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1800"/>
              <a:t>    </a:t>
            </a:r>
            <a:r>
              <a:rPr lang="en-US" altLang="zh-CN" sz="2000"/>
              <a:t>SeqGAN</a:t>
            </a:r>
            <a:r>
              <a:rPr lang="zh-CN" altLang="en-US" sz="2000"/>
              <a:t>的判别器是一个二分类模型，会限制泛化能力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</Words>
  <Application>WPS 文字</Application>
  <PresentationFormat>宽屏</PresentationFormat>
  <Paragraphs>93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汉仪旗黑KW</vt:lpstr>
      <vt:lpstr>Wingdings</vt:lpstr>
      <vt:lpstr>宋体-简</vt:lpstr>
      <vt:lpstr>Office 主题</vt:lpstr>
      <vt:lpstr>PowerPoint 演示文稿</vt:lpstr>
      <vt:lpstr>Outline</vt:lpstr>
      <vt:lpstr>Motivation</vt:lpstr>
      <vt:lpstr>Motivation</vt:lpstr>
      <vt:lpstr>Method</vt:lpstr>
      <vt:lpstr>Method</vt:lpstr>
      <vt:lpstr>Related Work</vt:lpstr>
      <vt:lpstr>Method</vt:lpstr>
      <vt:lpstr>Conclusion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hanjiacheng</dc:creator>
  <cp:lastModifiedBy>hanjiacheng</cp:lastModifiedBy>
  <cp:revision>23</cp:revision>
  <dcterms:created xsi:type="dcterms:W3CDTF">2020-06-04T09:25:23Z</dcterms:created>
  <dcterms:modified xsi:type="dcterms:W3CDTF">2020-06-04T09:25:23Z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