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315" r:id="rId5"/>
    <p:sldId id="316" r:id="rId6"/>
    <p:sldId id="324" r:id="rId7"/>
    <p:sldId id="322" r:id="rId8"/>
    <p:sldId id="321" r:id="rId9"/>
    <p:sldId id="318" r:id="rId10"/>
    <p:sldId id="319" r:id="rId11"/>
    <p:sldId id="320" r:id="rId12"/>
    <p:sldId id="323" r:id="rId13"/>
    <p:sldId id="31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577E9-BA61-BA40-BAEA-ACE48C42D517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FA950-C505-4B4E-AC29-2DA4B0213B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08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FA950-C505-4B4E-AC29-2DA4B0213B1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77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48E46-B559-5546-B9A1-5612E2B1C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456349-18A5-524A-9805-7AF6C089C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D49A5-0810-AF48-94DB-D76E6FBA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A4E3-7892-764E-A693-E711A6924725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83939-0798-F845-B1D2-C6EC3F5C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10FF3-2EE9-BA44-BC84-DAE928FA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8EA-772A-A44D-9722-B5B0BEF3B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32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131D5-E53B-0540-96C0-E359439E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5F7D74-6033-CA47-9B0F-61C581027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5934C-0291-A248-B29A-3924786C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A4E3-7892-764E-A693-E711A6924725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9DB6C-97DD-1542-93F6-EC1E5E14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21F0A-ADF7-4345-B6F0-354C9405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8EA-772A-A44D-9722-B5B0BEF3B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97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F16C12-1949-724A-8159-A890EC2D7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D70AD9-DB1B-F54F-B9E2-A663A6C70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9C546-56F4-5D4E-8BAE-FEBA1BB3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A4E3-7892-764E-A693-E711A6924725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E9A96-6B75-8548-8A63-1E64679C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4D472-75DC-BE42-A72C-70096FE3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8EA-772A-A44D-9722-B5B0BEF3B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96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AEE4-06A2-5947-8B42-0D707BFE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8B348-3B47-EE42-BB30-FBBE7AB7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C3D6B-367A-0747-8C3C-E58FD5A2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A4E3-7892-764E-A693-E711A6924725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751E1-C618-504E-94F4-5BD80B9E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572A1-A1C0-A946-AD7A-C8BCC9EB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8EA-772A-A44D-9722-B5B0BEF3B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67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3A809-B7D8-454C-988D-C3F0ABA5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9EABD-C0A6-3741-B0DB-131236C2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E732E-CC6A-2C44-B2AA-A6C3ABBB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A4E3-7892-764E-A693-E711A6924725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EB178-659F-DB48-B3A3-CDC239EC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DAE4E-6768-284B-8234-0E9D36CF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8EA-772A-A44D-9722-B5B0BEF3B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040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745CF-51A3-C440-8B2B-A2E92056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DF472F-9328-914D-A9BF-8567CD426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EFF636-F1E4-2647-9418-62E73E6F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A8E8D-EAD8-B545-81AC-04D506F0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A4E3-7892-764E-A693-E711A6924725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704C2-B4ED-AC49-AA33-BB2B569C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9228E-AFFD-7F49-88AC-8DB644ED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8EA-772A-A44D-9722-B5B0BEF3B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6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85AB0-BB3E-7043-8596-70B10C23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4F2C8-BE60-8F44-A5A3-8E756FED4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717B0A-0E95-5E47-8484-5367734F6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97B60E-30D8-8B47-8E64-AC9901BE6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EFC380-0864-7944-B97E-9A8DC1C98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EA213B-BF04-6747-AFBF-6F02791B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A4E3-7892-764E-A693-E711A6924725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361E66-9746-CB40-8C50-59874401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0E0F85-1861-6244-BB6E-7DA9723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8EA-772A-A44D-9722-B5B0BEF3B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69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EEB15-68B2-D746-B06D-EB3613C7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D37CA0-2D61-FA40-9B6E-FA921933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A4E3-7892-764E-A693-E711A6924725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A45791-DB62-D94C-9DE8-F0B6C5D5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F4C2EC-FECE-274A-B0C3-070B2A61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8EA-772A-A44D-9722-B5B0BEF3B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315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94C6FF-E823-4E4E-BDCF-B02C5F98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A4E3-7892-764E-A693-E711A6924725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EB723-5927-5E40-BA7F-1E86C98F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A1F5D0-2EE3-1E41-BE28-328033EE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8EA-772A-A44D-9722-B5B0BEF3B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82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4BA31-6966-D349-BF83-4C266BC3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6BF8E-2929-C542-BF9F-8DA4CD97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6593B-165A-E048-8292-03DE27AE3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CAB99B-BD23-D949-A7C4-D387E112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A4E3-7892-764E-A693-E711A6924725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C5B96-399E-7E45-90A0-1AFD9417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40705-20DB-2341-BA94-C1DEDBFB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8EA-772A-A44D-9722-B5B0BEF3B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0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216F2-F1C2-BC4A-AA78-7DCD777C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B3433D-F54E-FC4D-BEAD-CCE929ED4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02B75-36B5-F44B-BC3B-17EBD860D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E3DF8-5267-834C-8C68-659D18B3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A4E3-7892-764E-A693-E711A6924725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7682D-3836-0547-A152-01E2C4A1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2F968-EFFE-F14D-B897-CE15F88A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8EA-772A-A44D-9722-B5B0BEF3B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44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E5BD12-093F-FE49-B9C0-1DCAA706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6ADC9-E27C-3F4E-A0F8-38CE406B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A0887-E066-7D47-B2A3-FB6474FD9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A4E3-7892-764E-A693-E711A6924725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ED73D-0A0D-1949-9AF9-B8764A0B6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5CF67-5C5E-0546-B74F-078D71946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B08EA-772A-A44D-9722-B5B0BEF3B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22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64F3-5685-2144-85E3-79E29E3C6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30" y="1225510"/>
            <a:ext cx="11213939" cy="23876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Machine Translation with Permutation Language Modeling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8B503C-EE2C-FC40-97F3-5C4B2FC3C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8690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 Liu,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Yunchang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7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CCD1-80EA-9B4C-A57C-BA640DC0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NMT-PLM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9CF9E2-D43E-994C-9C30-CCABA8FA8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258081"/>
              </a:xfrm>
            </p:spPr>
            <p:txBody>
              <a:bodyPr>
                <a:normAutofit/>
              </a:bodyPr>
              <a:lstStyle/>
              <a:p>
                <a:r>
                  <a: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Permutation language modeling as auxiliary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task.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permutation language modeling as auxiliary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multitasking.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𝐿𝑓𝑜𝑟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𝑤𝑎𝑟𝑑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𝑟𝑎𝑛𝑑𝑜𝑚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457200" lvl="1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(Here we sample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factorization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sentence for      the calculation of the second term. More factorization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orders might boost further.)</a:t>
                </a: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9CF9E2-D43E-994C-9C30-CCABA8FA8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258081"/>
              </a:xfrm>
              <a:blipFill>
                <a:blip r:embed="rId2"/>
                <a:stretch>
                  <a:fillRect l="-965" t="-2174" r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DD22A9-E6D5-BD4F-978E-3454199D0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16779"/>
              </p:ext>
            </p:extLst>
          </p:nvPr>
        </p:nvGraphicFramePr>
        <p:xfrm>
          <a:off x="1792866" y="3794660"/>
          <a:ext cx="814646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584">
                  <a:extLst>
                    <a:ext uri="{9D8B030D-6E8A-4147-A177-3AD203B41FA5}">
                      <a16:colId xmlns:a16="http://schemas.microsoft.com/office/drawing/2014/main" val="3973019735"/>
                    </a:ext>
                  </a:extLst>
                </a:gridCol>
                <a:gridCol w="3307881">
                  <a:extLst>
                    <a:ext uri="{9D8B030D-6E8A-4147-A177-3AD203B41FA5}">
                      <a16:colId xmlns:a16="http://schemas.microsoft.com/office/drawing/2014/main" val="2527291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BLEU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6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7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Transformer-TSA-Random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33.75 (-1.00)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1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Transformer-TSA-Forward (baseline)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34.84 (+0.09)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6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Transformer-TSA-Random-ft-Forward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35.13 (+0.38)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0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Transformer-TSA-Curriculum-Batch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35.30 (+0.55)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7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Transformer-TSA-Curriculum-Sent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35.43 (+0.68)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9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Transformer-TSA-Multitask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35.66 (+0.91)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49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93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CCD1-80EA-9B4C-A57C-BA640DC0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NMT-PLM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CF9E2-D43E-994C-9C30-CCABA8FA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5808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Self-reranking with sampled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order.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beam search, we randomly sample </a:t>
            </a: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(n=10 here)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orders and calculate the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averaged log probabilities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(score) of all candidates in the beam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our model itself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select the one with the highest score.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DF769E-48E0-0A4A-B26D-B7B488DEE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70546"/>
              </p:ext>
            </p:extLst>
          </p:nvPr>
        </p:nvGraphicFramePr>
        <p:xfrm>
          <a:off x="1763552" y="3429000"/>
          <a:ext cx="814646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584">
                  <a:extLst>
                    <a:ext uri="{9D8B030D-6E8A-4147-A177-3AD203B41FA5}">
                      <a16:colId xmlns:a16="http://schemas.microsoft.com/office/drawing/2014/main" val="3973019735"/>
                    </a:ext>
                  </a:extLst>
                </a:gridCol>
                <a:gridCol w="3307881">
                  <a:extLst>
                    <a:ext uri="{9D8B030D-6E8A-4147-A177-3AD203B41FA5}">
                      <a16:colId xmlns:a16="http://schemas.microsoft.com/office/drawing/2014/main" val="2527291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BLEU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6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7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Transformer-TSA-Random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33.75 (-1.00)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1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Transformer-TSA-Forward (baseline)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34.84 (+0.09)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6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Transformer-TSA-Random-ft-Forward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35.13 (+0.38)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0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Transformer-TSA-Curriculum-Batch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35.30 (+0.55)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7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Transformer-TSA-Curriculum-Sent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35.43 (+0.68)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9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Transformer-TSA-Multitask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35.66 (+0.91)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49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Transformer-TSA-Multitask-</a:t>
                      </a:r>
                      <a:r>
                        <a:rPr lang="en-US" altLang="zh-CN" b="1" dirty="0" err="1"/>
                        <a:t>self_reranking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35.86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(+1.11)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36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87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CCD1-80EA-9B4C-A57C-BA640DC0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Future work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CF9E2-D43E-994C-9C30-CCABA8FA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4614" cy="525808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does it work?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as a kind of implicit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(mode)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EDA, this method doesn’t introduce any noise.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Unfixed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order is much harder than a fixed order to learn, thus incorporating PLM objective enforces a more powerful encoder.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we do next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experiment on larger datasets such as WMT14De-En.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whether the encoder learns better representations through downstream tasks.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try generation with non-left-to-right orders.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initialize the decoder. </a:t>
            </a:r>
          </a:p>
        </p:txBody>
      </p:sp>
    </p:spTree>
    <p:extLst>
      <p:ext uri="{BB962C8B-B14F-4D97-AF65-F5344CB8AC3E}">
        <p14:creationId xmlns:p14="http://schemas.microsoft.com/office/powerpoint/2010/main" val="398280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E9DE501B-20BA-CC42-A189-FE0CF03C9800}"/>
              </a:ext>
            </a:extLst>
          </p:cNvPr>
          <p:cNvSpPr txBox="1">
            <a:spLocks/>
          </p:cNvSpPr>
          <p:nvPr/>
        </p:nvSpPr>
        <p:spPr>
          <a:xfrm>
            <a:off x="978061" y="2235200"/>
            <a:ext cx="102358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kumimoji="1"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27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CCD1-80EA-9B4C-A57C-BA640DC0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CF9E2-D43E-994C-9C30-CCABA8FA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Perliminaries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language modeling: generalized autoregressive objective.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Stream Attention (TSA).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NMT-PLM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Motivation.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two stream attention in to Seq2Seq Transformer.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with random and forward factorization.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Curriculum switching from random factorization to forward factorization.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language modeling as auxiliary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task. (Multitasking)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Self-reranking with sampled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order.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10490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CCD1-80EA-9B4C-A57C-BA640DC0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Perliminaries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CF9E2-D43E-994C-9C30-CCABA8FA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3386" cy="5674771"/>
          </a:xfrm>
        </p:spPr>
        <p:txBody>
          <a:bodyPr>
            <a:normAutofit/>
          </a:bodyPr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language modeling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autoregressive language modeling objective.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Z</a:t>
            </a:r>
            <a:r>
              <a:rPr lang="en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the set of all possible permutations of the length-T index sequence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[1, 2, . . . , T ]. We use 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z</a:t>
            </a:r>
            <a:r>
              <a:rPr lang="en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denote the t-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and the first t−1 elements of a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z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Z</a:t>
            </a:r>
            <a:r>
              <a:rPr lang="en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Essentially, for a text sequence x, we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a factorization order z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time and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the likelihood p</a:t>
            </a:r>
            <a:r>
              <a:rPr lang="el-GR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l-GR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 according to factorization order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we only permutes the factorization order, not the sequence order. </a:t>
            </a:r>
          </a:p>
          <a:p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9A4B1D-9456-6D43-99C0-8AADC457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539" y="3819016"/>
            <a:ext cx="5023288" cy="12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CCD1-80EA-9B4C-A57C-BA640DC0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Perliminaries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CF9E2-D43E-994C-9C30-CCABA8FA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674771"/>
          </a:xfrm>
        </p:spPr>
        <p:txBody>
          <a:bodyPr>
            <a:normAutofit/>
          </a:bodyPr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autoregressive decoder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previous generated tokens as the input query to predict the next token.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paradigm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factorization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factorization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to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positional information (and not token information)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predicted position as query to perform attention. To fulfill this constraint and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parallel train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ing, we use Two Stream Attention (TSA) mechanism.</a:t>
            </a:r>
          </a:p>
          <a:p>
            <a:pPr marL="914400" lvl="2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1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CCD1-80EA-9B4C-A57C-BA640DC0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Perliminaries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CF9E2-D43E-994C-9C30-CCABA8FA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674771"/>
          </a:xfrm>
        </p:spPr>
        <p:txBody>
          <a:bodyPr>
            <a:normAutofit/>
          </a:bodyPr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stream attention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650A2E-9085-6645-90F3-20DB64A19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548" y="3387221"/>
            <a:ext cx="7026273" cy="33477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953B90-1CAE-7A44-B383-43627910F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78486"/>
            <a:ext cx="10229193" cy="9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8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CCD1-80EA-9B4C-A57C-BA640DC0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NMT-PLM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CF9E2-D43E-994C-9C30-CCABA8FA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1353801" cy="5258081"/>
          </a:xfrm>
        </p:spPr>
        <p:txBody>
          <a:bodyPr>
            <a:normAutofit/>
          </a:bodyPr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adopts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language modeling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pretraining, shows remarkable performance in NLU tasks. Considering its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nature, we wonder if this objective can be useful 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tasks. It has the following advantages: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target sentence with length n, we can sample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permutation orders for training, which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shares the same spirits with data augmentation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Self-reranking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sampling multiple permutation orders. (which cannot be done by forward LM.)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with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orders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(non-left-to-right generation) *</a:t>
            </a:r>
          </a:p>
          <a:p>
            <a:pPr lvl="2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begin with the neural machine translation task.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(IWSLT14 De-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7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CCD1-80EA-9B4C-A57C-BA640DC0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NMT-PLM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CF9E2-D43E-994C-9C30-CCABA8FA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39275" cy="5258081"/>
          </a:xfrm>
        </p:spPr>
        <p:txBody>
          <a:bodyPr>
            <a:normAutofit/>
          </a:bodyPr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Transformer with two stream attention and permutation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unchanged.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Decoder: replace traditional transformer decoder attention with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stream cross-attention.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permutation objective: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Instead of manipulating 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as the original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	suggests,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steps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target sentence, randomly sample a permutation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order.</a:t>
            </a:r>
          </a:p>
          <a:p>
            <a:pPr lvl="2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Jointly permutate the target sentence as well as its original positions (positional encoding).</a:t>
            </a:r>
          </a:p>
          <a:p>
            <a:pPr lvl="2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permutated tokens as well as its permutated positions to the decoder modified using two stream cross-attention.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0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CCD1-80EA-9B4C-A57C-BA640DC0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NMT-PLM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CF9E2-D43E-994C-9C30-CCABA8FA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15445" cy="5258081"/>
          </a:xfrm>
        </p:spPr>
        <p:txBody>
          <a:bodyPr>
            <a:normAutofit/>
          </a:bodyPr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with random and forward factorization, and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with forward factorization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stream attention is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traditional transformer decoder attention.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with random factorization order result 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degradation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It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more epochs to converge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wonder if the model learns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powerful features in this stage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much more “data”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we test whether it would perform better when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finetuned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forward training.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A85AC0-8844-164E-8D3F-7BBC3150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18329"/>
              </p:ext>
            </p:extLst>
          </p:nvPr>
        </p:nvGraphicFramePr>
        <p:xfrm>
          <a:off x="1797108" y="278884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730197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7291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BLEU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6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Transformer-</a:t>
                      </a:r>
                      <a:r>
                        <a:rPr lang="en-US" altLang="zh-CN" dirty="0" err="1"/>
                        <a:t>Fairseq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7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Transformer-TSA-Random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33.75(-1.00)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6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Transformer-TSA-Forward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34.84 (+0.09)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0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50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CCD1-80EA-9B4C-A57C-BA640DC0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NMT-PLM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CF9E2-D43E-994C-9C30-CCABA8FA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5258081"/>
          </a:xfrm>
        </p:spPr>
        <p:txBody>
          <a:bodyPr>
            <a:normAutofit/>
          </a:bodyPr>
          <a:lstStyle/>
          <a:p>
            <a:r>
              <a:rPr lang="en" altLang="zh-CN" dirty="0">
                <a:latin typeface="Times" pitchFamily="2" charset="0"/>
                <a:cs typeface="Times New Roman" panose="02020603050405020304" pitchFamily="18" charset="0"/>
              </a:rPr>
              <a:t>Curriculum </a:t>
            </a:r>
            <a:r>
              <a:rPr lang="en" altLang="zh-CN" b="1" dirty="0">
                <a:latin typeface="Times" pitchFamily="2" charset="0"/>
                <a:cs typeface="Times New Roman" panose="02020603050405020304" pitchFamily="18" charset="0"/>
              </a:rPr>
              <a:t>finetuning</a:t>
            </a:r>
            <a:r>
              <a:rPr lang="en" altLang="zh-CN" dirty="0">
                <a:latin typeface="Times" pitchFamily="2" charset="0"/>
                <a:cs typeface="Times New Roman" panose="02020603050405020304" pitchFamily="18" charset="0"/>
              </a:rPr>
              <a:t> from random factorization to forward factorization.</a:t>
            </a:r>
          </a:p>
          <a:p>
            <a:pPr lvl="1"/>
            <a:r>
              <a:rPr lang="en" altLang="zh-CN" dirty="0">
                <a:latin typeface="Times" pitchFamily="2" charset="0"/>
              </a:rPr>
              <a:t>Inverse sigmoid decay</a:t>
            </a:r>
            <a:r>
              <a:rPr lang="en-US" altLang="zh-CN" dirty="0">
                <a:latin typeface="Times" pitchFamily="2" charset="0"/>
              </a:rPr>
              <a:t>: </a:t>
            </a:r>
            <a:r>
              <a:rPr lang="el-GR" altLang="zh-CN" dirty="0">
                <a:latin typeface="Times" pitchFamily="2" charset="0"/>
              </a:rPr>
              <a:t>α </a:t>
            </a:r>
            <a:r>
              <a:rPr lang="en" altLang="zh-CN" dirty="0">
                <a:latin typeface="Times" pitchFamily="2" charset="0"/>
              </a:rPr>
              <a:t>= k/(</a:t>
            </a:r>
            <a:r>
              <a:rPr lang="en" altLang="zh-CN" dirty="0" err="1">
                <a:latin typeface="Times" pitchFamily="2" charset="0"/>
              </a:rPr>
              <a:t>k+exp</a:t>
            </a:r>
            <a:r>
              <a:rPr lang="en" altLang="zh-CN" dirty="0">
                <a:latin typeface="Times" pitchFamily="2" charset="0"/>
              </a:rPr>
              <a:t>(</a:t>
            </a:r>
            <a:r>
              <a:rPr lang="en" altLang="zh-CN" dirty="0" err="1">
                <a:latin typeface="Times" pitchFamily="2" charset="0"/>
              </a:rPr>
              <a:t>i</a:t>
            </a:r>
            <a:r>
              <a:rPr lang="en" altLang="zh-CN" dirty="0">
                <a:latin typeface="Times" pitchFamily="2" charset="0"/>
              </a:rPr>
              <a:t>/k)) (the </a:t>
            </a:r>
            <a:r>
              <a:rPr lang="en" altLang="zh-CN" dirty="0">
                <a:solidFill>
                  <a:srgbClr val="9AFF97"/>
                </a:solidFill>
                <a:latin typeface="Times" pitchFamily="2" charset="0"/>
              </a:rPr>
              <a:t>green</a:t>
            </a:r>
            <a:r>
              <a:rPr lang="en" altLang="zh-CN" dirty="0">
                <a:latin typeface="Times" pitchFamily="2" charset="0"/>
              </a:rPr>
              <a:t> curve)</a:t>
            </a:r>
            <a:endParaRPr lang="en-US" altLang="zh-CN" dirty="0">
              <a:latin typeface="Times" pitchFamily="2" charset="0"/>
            </a:endParaRPr>
          </a:p>
          <a:p>
            <a:pPr lvl="1"/>
            <a:r>
              <a:rPr lang="zh-CN" altLang="en-US" dirty="0">
                <a:latin typeface="Times" pitchFamily="2" charset="0"/>
              </a:rPr>
              <a:t> </a:t>
            </a:r>
            <a:r>
              <a:rPr lang="el-GR" altLang="zh-CN" dirty="0">
                <a:latin typeface="Times" pitchFamily="2" charset="0"/>
              </a:rPr>
              <a:t>α</a:t>
            </a:r>
            <a:r>
              <a:rPr lang="en-US" altLang="zh-CN" dirty="0">
                <a:latin typeface="Times" pitchFamily="2" charset="0"/>
              </a:rPr>
              <a:t> proportion of tokens </a:t>
            </a:r>
            <a:r>
              <a:rPr lang="en-US" altLang="zh-CN" b="1" dirty="0">
                <a:latin typeface="Times" pitchFamily="2" charset="0"/>
              </a:rPr>
              <a:t>in a sentence </a:t>
            </a:r>
            <a:r>
              <a:rPr lang="en-US" altLang="zh-CN" dirty="0">
                <a:latin typeface="Times" pitchFamily="2" charset="0"/>
              </a:rPr>
              <a:t>(denoted as Curriculum-Sent) or </a:t>
            </a:r>
          </a:p>
          <a:p>
            <a:pPr marL="457200" lvl="1" indent="0">
              <a:buNone/>
            </a:pPr>
            <a:r>
              <a:rPr lang="en-US" altLang="zh-CN" dirty="0">
                <a:latin typeface="Times" pitchFamily="2" charset="0"/>
              </a:rPr>
              <a:t>    </a:t>
            </a:r>
            <a:r>
              <a:rPr lang="el-GR" altLang="zh-CN" dirty="0">
                <a:latin typeface="Times" pitchFamily="2" charset="0"/>
              </a:rPr>
              <a:t>α</a:t>
            </a:r>
            <a:r>
              <a:rPr lang="en-US" altLang="zh-CN" dirty="0">
                <a:latin typeface="Times" pitchFamily="2" charset="0"/>
              </a:rPr>
              <a:t> proportion of sentences </a:t>
            </a:r>
            <a:r>
              <a:rPr lang="en-US" altLang="zh-CN" b="1" dirty="0">
                <a:latin typeface="Times" pitchFamily="2" charset="0"/>
              </a:rPr>
              <a:t>in a batch </a:t>
            </a:r>
            <a:r>
              <a:rPr lang="en-US" altLang="zh-CN" dirty="0">
                <a:latin typeface="Times" pitchFamily="2" charset="0"/>
              </a:rPr>
              <a:t>(denoted as Curriculum-Batch)</a:t>
            </a:r>
          </a:p>
          <a:p>
            <a:pPr marL="457200" lvl="1" indent="0">
              <a:buNone/>
            </a:pPr>
            <a:r>
              <a:rPr lang="en-US" altLang="zh-CN" dirty="0">
                <a:latin typeface="Times" pitchFamily="2" charset="0"/>
              </a:rPr>
              <a:t>    are randomly permutated while the remains (tokens/sentences) left unchanged.</a:t>
            </a:r>
            <a:endParaRPr lang="en" altLang="zh-CN" dirty="0">
              <a:latin typeface="Times" pitchFamily="2" charset="0"/>
            </a:endParaRPr>
          </a:p>
          <a:p>
            <a:pPr lvl="1"/>
            <a:endParaRPr lang="en" altLang="zh-CN" dirty="0">
              <a:latin typeface="Times" pitchFamily="2" charset="0"/>
            </a:endParaRPr>
          </a:p>
          <a:p>
            <a:pPr lvl="1"/>
            <a:endParaRPr lang="en-US" altLang="zh-CN" dirty="0">
              <a:latin typeface="Times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DED2CAB-F8BE-BA46-AA79-71501C799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83850"/>
              </p:ext>
            </p:extLst>
          </p:nvPr>
        </p:nvGraphicFramePr>
        <p:xfrm>
          <a:off x="1545439" y="3980087"/>
          <a:ext cx="814646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584">
                  <a:extLst>
                    <a:ext uri="{9D8B030D-6E8A-4147-A177-3AD203B41FA5}">
                      <a16:colId xmlns:a16="http://schemas.microsoft.com/office/drawing/2014/main" val="3973019735"/>
                    </a:ext>
                  </a:extLst>
                </a:gridCol>
                <a:gridCol w="3307881">
                  <a:extLst>
                    <a:ext uri="{9D8B030D-6E8A-4147-A177-3AD203B41FA5}">
                      <a16:colId xmlns:a16="http://schemas.microsoft.com/office/drawing/2014/main" val="2527291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BLEU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6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7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Transformer-TSA-Random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33.75 (-1.00)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1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Transformer-TSA-Forward (baseline)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34.84 (+0.09)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6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Transformer-TSA-Random-Ft-Forward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35.13 (+0.38)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0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Transformer-TSA-Curriculum-Batch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35.30 (+0.55)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7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Transformer-TSA-Curriculum-Sent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35.43 (+0.68)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99366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86AF5A38-7D29-A742-B85E-AFCE5173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954" y="4542039"/>
            <a:ext cx="2313996" cy="147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3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954</Words>
  <Application>Microsoft Macintosh PowerPoint</Application>
  <PresentationFormat>宽屏</PresentationFormat>
  <Paragraphs>149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Times</vt:lpstr>
      <vt:lpstr>Times New Roman</vt:lpstr>
      <vt:lpstr>Office 主题​​</vt:lpstr>
      <vt:lpstr>Neural Machine Translation with Permutation Language Modeling</vt:lpstr>
      <vt:lpstr>Outline</vt:lpstr>
      <vt:lpstr>Perliminaries</vt:lpstr>
      <vt:lpstr>Perliminaries</vt:lpstr>
      <vt:lpstr>Perliminaries</vt:lpstr>
      <vt:lpstr>NMT-PLM</vt:lpstr>
      <vt:lpstr>NMT-PLM</vt:lpstr>
      <vt:lpstr>NMT-PLM</vt:lpstr>
      <vt:lpstr>NMT-PLM</vt:lpstr>
      <vt:lpstr>NMT-PLM</vt:lpstr>
      <vt:lpstr>NMT-PLM</vt:lpstr>
      <vt:lpstr>Discussion and Future work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Mask is All You Need</dc:title>
  <dc:creator>liuchang97@pku.edu.cn</dc:creator>
  <cp:lastModifiedBy>Chang Liu (FA Talent)</cp:lastModifiedBy>
  <cp:revision>277</cp:revision>
  <dcterms:created xsi:type="dcterms:W3CDTF">2020-03-16T09:25:38Z</dcterms:created>
  <dcterms:modified xsi:type="dcterms:W3CDTF">2020-05-28T09:35:08Z</dcterms:modified>
</cp:coreProperties>
</file>