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0" r:id="rId10"/>
    <p:sldId id="265" r:id="rId11"/>
    <p:sldId id="266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 Omen" initials="BO" lastIdx="3" clrIdx="0">
    <p:extLst>
      <p:ext uri="{19B8F6BF-5375-455C-9EA6-DF929625EA0E}">
        <p15:presenceInfo xmlns:p15="http://schemas.microsoft.com/office/powerpoint/2012/main" userId="65b3f64f1b9b0a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41" autoAdjust="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F781-F537-47CA-A463-9BE0456CEA7B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C81F2-991E-40CD-8409-49164BCFE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2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例子：硫利达嗪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C81F2-991E-40CD-8409-49164BCFEC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68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从高通量筛选得到的先导化合物（起始小分子）或者已有的药物分子出发，可能具有不太好的物理化学和药物动力学性质，有时对侧链的修改，能够改善，但有时候需要在原骨架的基础上进行调整（骨架跃迁）</a:t>
            </a:r>
            <a:endParaRPr lang="en-US" altLang="zh-CN" dirty="0"/>
          </a:p>
          <a:p>
            <a:r>
              <a:rPr lang="zh-CN" altLang="en-US" dirty="0"/>
              <a:t>所以自然希望在设计的时候，能够对各个层次的结构进行变化，来适应不同的实际需要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分子优化是多目标优化任务，依据实际的需要，有时需要对侧链进行改动，有时候需要进行骨架跃迁。所以用深度生成模型进行</a:t>
            </a:r>
            <a:r>
              <a:rPr lang="en-US" altLang="zh-CN" dirty="0"/>
              <a:t>de novo</a:t>
            </a:r>
            <a:r>
              <a:rPr lang="zh-CN" altLang="en-US" dirty="0"/>
              <a:t>设计，自然是希望能够获得分子在不同层次的表示，能够进行灵活又有目的性地改动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C81F2-991E-40CD-8409-49164BCFEC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408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JTVAE</a:t>
            </a:r>
            <a:r>
              <a:rPr lang="zh-CN" altLang="en-US" dirty="0"/>
              <a:t> 和 </a:t>
            </a:r>
            <a:r>
              <a:rPr lang="en-US" altLang="zh-CN" dirty="0" err="1"/>
              <a:t>deepscaffold</a:t>
            </a:r>
            <a:r>
              <a:rPr lang="zh-CN" altLang="en-US" dirty="0"/>
              <a:t>，生成过程是一个分子图的层级生成过程，但并没有能够获取一个控制不同层次的表示，而</a:t>
            </a:r>
            <a:r>
              <a:rPr lang="en-US" altLang="zh-CN" dirty="0"/>
              <a:t>all smile VAE</a:t>
            </a:r>
            <a:r>
              <a:rPr lang="zh-CN" altLang="en-US" dirty="0"/>
              <a:t>用到了自回归的隐变量表示，但没有讨论对于分子生成的影响。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C81F2-991E-40CD-8409-49164BCFEC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0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希望学到一个有层级区分的隐变量表示，实现分子生成在不同层次上的控制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C81F2-991E-40CD-8409-49164BCFEC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93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采样的过程中保证只有</a:t>
            </a:r>
            <a:r>
              <a:rPr lang="en-US" altLang="zh-CN" dirty="0"/>
              <a:t>z2</a:t>
            </a:r>
            <a:r>
              <a:rPr lang="zh-CN" altLang="en-US" dirty="0"/>
              <a:t>的随机性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C81F2-991E-40CD-8409-49164BCFEC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9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C81F2-991E-40CD-8409-49164BCFEC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9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骨架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C81F2-991E-40CD-8409-49164BCFEC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9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C3CC2-620F-4E32-A672-BC562325E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2456CC-752E-49FB-9EF8-EE9416475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6E18C-8529-4D7B-9D21-BB2C96E2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9828-2BDF-4EA3-9223-320F91BCA2C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54BB2C-19AA-41FF-8883-6B3A7E9F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5BF43-CA35-40E0-8EA0-BD5FB47C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CF5C-656E-48E5-9B7D-CDAC5F68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10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89657-903F-4695-9BBF-2CB453E8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1F6303-65BE-40FB-A222-1A4DC65D4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2984E-810B-412F-B3B9-013DCC06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9828-2BDF-4EA3-9223-320F91BCA2C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5BA3F-DC5D-4462-B68E-17A64F49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7E42F-D2EC-420A-994D-95D06677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CF5C-656E-48E5-9B7D-CDAC5F68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1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EEC096-93D1-4C36-8AA3-5B408C818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734E68-9337-4AEE-9DDF-06806A39D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26710-1D95-4206-9870-93AB25B0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9828-2BDF-4EA3-9223-320F91BCA2C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187DE-BC28-4572-8CAF-1BBA9118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96A8D-9CA6-4D1E-8F0C-5FA27730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CF5C-656E-48E5-9B7D-CDAC5F68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2F7B6-D07D-4BDF-A295-6C792966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27E11-07FE-4218-983A-F24B824B0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BF299-D046-4342-8112-13456D07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9828-2BDF-4EA3-9223-320F91BCA2C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BCA6E-4E29-4DFE-9702-458A4B53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77F91-2484-4EDA-8656-4C472134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CF5C-656E-48E5-9B7D-CDAC5F68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85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32D55-6414-406D-BB54-CBCC0060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BA758-465E-43C7-969A-03FC1B3FA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DF2EE-68DC-4D56-8D8E-F062A8E9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9828-2BDF-4EA3-9223-320F91BCA2C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E5AE1-6343-4B21-8F77-763B0690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FE1B5-BC81-4270-BCED-145D57D7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CF5C-656E-48E5-9B7D-CDAC5F68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1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1F0C6-4801-4900-8E35-C7A41575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1BB66-B48A-4843-8F47-9FA16AB41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571C89-27B0-42EB-906C-B19381F66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992E85-4346-446F-BCF9-BD3E2B98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9828-2BDF-4EA3-9223-320F91BCA2C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3E9B27-108F-46B7-A1DF-60C34460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5FE9DF-B5E0-4AF1-BD8F-A39CED2D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CF5C-656E-48E5-9B7D-CDAC5F68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B3537-E89A-476B-802B-85891468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18EDF0-2A61-422C-B4C5-7A39A2D9C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496078-FA9B-484F-A29B-15A769410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EA9578-171A-4D52-8698-DB4A9CE6B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1D251C-EA3E-45C4-BBEB-819D01394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DA8DC0-CAA1-40AF-9461-A7311DD7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9828-2BDF-4EA3-9223-320F91BCA2C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187D41-C740-40C9-8A3D-4882B44B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3A638B-ACB8-419C-B8E2-6A6B7512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CF5C-656E-48E5-9B7D-CDAC5F68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0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30DE5-7D2E-44ED-AA74-15067CFB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844099-C3BA-4858-89C6-8C292ED7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9828-2BDF-4EA3-9223-320F91BCA2C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5D108A-0F39-49BA-BE10-1A7FCBF6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D756CB-6196-45F0-8026-EAA8AC37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CF5C-656E-48E5-9B7D-CDAC5F68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5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FB5AA2-D5AD-41D1-9A7A-370C773A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9828-2BDF-4EA3-9223-320F91BCA2C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5000AB-1B92-4C88-A86A-321671D3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F1939B-BFD9-41CF-9FD6-A2358D5A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CF5C-656E-48E5-9B7D-CDAC5F68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83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89EE0-7725-42D7-A2E8-AB417F76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E7968-68CD-4DDF-A29E-C2629B160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1D16B1-C8C1-4950-9ECA-A4C92D2D4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2EEAE-6ADE-4E76-B19F-A38D2E31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9828-2BDF-4EA3-9223-320F91BCA2C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393774-6906-45BF-AD79-EE0416D0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A14A4-E665-4448-89B9-8069145A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CF5C-656E-48E5-9B7D-CDAC5F68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9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70FAA-33C8-47FD-951B-F44BC5E4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09C8DD-CECA-4837-8D58-F1062FBB1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D57E74-FE8A-45AE-848A-1B4C54851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B14387-BEC0-4307-B39B-06B91FB7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9828-2BDF-4EA3-9223-320F91BCA2C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461135-2CCC-4825-B5D0-8304DCC9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317E11-2D87-458A-96C9-2ED29A38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CF5C-656E-48E5-9B7D-CDAC5F68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1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EB10BD-0335-4DCB-929B-0F17F8FF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B8674-5185-4842-B032-B602D55E9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21D8B-E019-4B20-9BED-CE425FD59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49828-2BDF-4EA3-9223-320F91BCA2C7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651D0-76E6-49E4-A69C-FB8745A5A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51FD4-2D52-49D8-B632-1A4F7D767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3CF5C-656E-48E5-9B7D-CDAC5F686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52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A8296-0C1C-448F-B300-55DF115FC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07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MolLVAE: </a:t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novo drug design with hierarchical latent representation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44C671-3737-4291-B942-311528B77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1497"/>
            <a:ext cx="9144000" cy="1655762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Weixin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Xie,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Jiahui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 https://github.com/wxx07/MolLVAE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0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68B740-F153-435C-9FC6-E0ED848FFB41}"/>
              </a:ext>
            </a:extLst>
          </p:cNvPr>
          <p:cNvSpPr txBox="1"/>
          <p:nvPr/>
        </p:nvSpPr>
        <p:spPr>
          <a:xfrm>
            <a:off x="102627" y="86432"/>
            <a:ext cx="1978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10BD8F-6EBC-48C5-829D-359590016C26}"/>
              </a:ext>
            </a:extLst>
          </p:cNvPr>
          <p:cNvSpPr txBox="1"/>
          <p:nvPr/>
        </p:nvSpPr>
        <p:spPr>
          <a:xfrm>
            <a:off x="2262670" y="332653"/>
            <a:ext cx="3139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 metric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51170E-9711-4352-A276-33E52CC3F47C}"/>
              </a:ext>
            </a:extLst>
          </p:cNvPr>
          <p:cNvSpPr txBox="1"/>
          <p:nvPr/>
        </p:nvSpPr>
        <p:spPr>
          <a:xfrm>
            <a:off x="1839675" y="2970907"/>
            <a:ext cx="1374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C3AE226-1EB3-4D79-88BB-99A0C03D2672}"/>
                  </a:ext>
                </a:extLst>
              </p:cNvPr>
              <p:cNvSpPr txBox="1"/>
              <p:nvPr/>
            </p:nvSpPr>
            <p:spPr>
              <a:xfrm>
                <a:off x="1497204" y="1376624"/>
                <a:ext cx="7194620" cy="445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set reconstruction rate</a:t>
                </a:r>
              </a:p>
              <a:p>
                <a:pPr algn="l"/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successfully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reconstructed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molecules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molecules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test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set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from prior distribution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valid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molecules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samples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Unique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unique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molecule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are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valid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valid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molecule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C3AE226-1EB3-4D79-88BB-99A0C03D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204" y="1376624"/>
                <a:ext cx="7194620" cy="4457118"/>
              </a:xfrm>
              <a:prstGeom prst="rect">
                <a:avLst/>
              </a:prstGeom>
              <a:blipFill>
                <a:blip r:embed="rId2"/>
                <a:stretch>
                  <a:fillRect l="-1525" t="-1505" b="-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F61B9245-7AB7-47E1-9714-0C3730CC08E4}"/>
              </a:ext>
            </a:extLst>
          </p:cNvPr>
          <p:cNvSpPr/>
          <p:nvPr/>
        </p:nvSpPr>
        <p:spPr>
          <a:xfrm>
            <a:off x="112685" y="109620"/>
            <a:ext cx="1978100" cy="687770"/>
          </a:xfrm>
          <a:prstGeom prst="snip2Diag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6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8A15ADA7-B474-4F85-8C3D-93614EF59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8380459"/>
                  </p:ext>
                </p:extLst>
              </p:nvPr>
            </p:nvGraphicFramePr>
            <p:xfrm>
              <a:off x="442898" y="1047952"/>
              <a:ext cx="9016849" cy="5044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04457">
                      <a:extLst>
                        <a:ext uri="{9D8B030D-6E8A-4147-A177-3AD203B41FA5}">
                          <a16:colId xmlns:a16="http://schemas.microsoft.com/office/drawing/2014/main" val="163254545"/>
                        </a:ext>
                      </a:extLst>
                    </a:gridCol>
                    <a:gridCol w="2029767">
                      <a:extLst>
                        <a:ext uri="{9D8B030D-6E8A-4147-A177-3AD203B41FA5}">
                          <a16:colId xmlns:a16="http://schemas.microsoft.com/office/drawing/2014/main" val="694374941"/>
                        </a:ext>
                      </a:extLst>
                    </a:gridCol>
                    <a:gridCol w="1970892">
                      <a:extLst>
                        <a:ext uri="{9D8B030D-6E8A-4147-A177-3AD203B41FA5}">
                          <a16:colId xmlns:a16="http://schemas.microsoft.com/office/drawing/2014/main" val="820267022"/>
                        </a:ext>
                      </a:extLst>
                    </a:gridCol>
                    <a:gridCol w="2011733">
                      <a:extLst>
                        <a:ext uri="{9D8B030D-6E8A-4147-A177-3AD203B41FA5}">
                          <a16:colId xmlns:a16="http://schemas.microsoft.com/office/drawing/2014/main" val="3301603852"/>
                        </a:ext>
                      </a:extLst>
                    </a:gridCol>
                  </a:tblGrid>
                  <a:tr h="469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Model 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Reconstruction 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Validity 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Unique rate 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3805618"/>
                      </a:ext>
                    </a:extLst>
                  </a:tr>
                  <a:tr h="46911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SMILES-based</a:t>
                          </a:r>
                          <a:endParaRPr lang="zh-CN" altLang="en-US" sz="2100" b="1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23972804"/>
                      </a:ext>
                    </a:extLst>
                  </a:tr>
                  <a:tr h="469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CVAE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44.6%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0.7%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4780668"/>
                      </a:ext>
                    </a:extLst>
                  </a:tr>
                  <a:tr h="469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GVAE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53.7%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7.2%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8019422"/>
                      </a:ext>
                    </a:extLst>
                  </a:tr>
                  <a:tr h="469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SD-VAE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76.2%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43.5%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0068861"/>
                      </a:ext>
                    </a:extLst>
                  </a:tr>
                  <a:tr h="469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1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sz="21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VAE(</a:t>
                          </a:r>
                          <a:r>
                            <a:rPr lang="en-US" altLang="zh-CN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Yan et.al</a:t>
                          </a:r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92.7%</a:t>
                          </a:r>
                          <a:endParaRPr lang="zh-CN" altLang="en-US" sz="2100" b="1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90.7%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435272"/>
                      </a:ext>
                    </a:extLst>
                  </a:tr>
                  <a:tr h="3713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Our method 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</a:rPr>
                            <a:t>73.8%</a:t>
                          </a:r>
                          <a:endParaRPr lang="zh-CN" altLang="en-US" sz="2100" baseline="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</a:rPr>
                            <a:t>79.08%</a:t>
                          </a:r>
                          <a:endParaRPr lang="zh-CN" altLang="en-US" sz="2100" baseline="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</a:rPr>
                            <a:t>78.19%</a:t>
                          </a:r>
                          <a:endParaRPr lang="zh-CN" altLang="en-US" sz="2100" baseline="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820627"/>
                      </a:ext>
                    </a:extLst>
                  </a:tr>
                  <a:tr h="3713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</a:rPr>
                            <a:t>78.55%</a:t>
                          </a:r>
                          <a:endParaRPr lang="zh-CN" altLang="en-US" sz="2100" baseline="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</a:rPr>
                            <a:t>78.45%</a:t>
                          </a:r>
                          <a:endParaRPr lang="zh-CN" altLang="en-US" sz="2100" baseline="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3707659"/>
                      </a:ext>
                    </a:extLst>
                  </a:tr>
                  <a:tr h="46911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Graph-based </a:t>
                          </a:r>
                          <a:endParaRPr lang="zh-CN" altLang="en-US" sz="2100" b="1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2170888"/>
                      </a:ext>
                    </a:extLst>
                  </a:tr>
                  <a:tr h="469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GraphVAE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-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13.5%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9993457"/>
                      </a:ext>
                    </a:extLst>
                  </a:tr>
                  <a:tr h="469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JT-VAE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="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76.7%</a:t>
                          </a:r>
                          <a:endParaRPr lang="zh-CN" altLang="en-US" sz="2100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100.0%</a:t>
                          </a:r>
                          <a:endParaRPr lang="zh-CN" altLang="en-US" sz="2100" b="1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7922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8A15ADA7-B474-4F85-8C3D-93614EF59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8380459"/>
                  </p:ext>
                </p:extLst>
              </p:nvPr>
            </p:nvGraphicFramePr>
            <p:xfrm>
              <a:off x="442898" y="1047952"/>
              <a:ext cx="9016849" cy="5044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04457">
                      <a:extLst>
                        <a:ext uri="{9D8B030D-6E8A-4147-A177-3AD203B41FA5}">
                          <a16:colId xmlns:a16="http://schemas.microsoft.com/office/drawing/2014/main" val="163254545"/>
                        </a:ext>
                      </a:extLst>
                    </a:gridCol>
                    <a:gridCol w="2029767">
                      <a:extLst>
                        <a:ext uri="{9D8B030D-6E8A-4147-A177-3AD203B41FA5}">
                          <a16:colId xmlns:a16="http://schemas.microsoft.com/office/drawing/2014/main" val="694374941"/>
                        </a:ext>
                      </a:extLst>
                    </a:gridCol>
                    <a:gridCol w="1970892">
                      <a:extLst>
                        <a:ext uri="{9D8B030D-6E8A-4147-A177-3AD203B41FA5}">
                          <a16:colId xmlns:a16="http://schemas.microsoft.com/office/drawing/2014/main" val="820267022"/>
                        </a:ext>
                      </a:extLst>
                    </a:gridCol>
                    <a:gridCol w="2011733">
                      <a:extLst>
                        <a:ext uri="{9D8B030D-6E8A-4147-A177-3AD203B41FA5}">
                          <a16:colId xmlns:a16="http://schemas.microsoft.com/office/drawing/2014/main" val="3301603852"/>
                        </a:ext>
                      </a:extLst>
                    </a:gridCol>
                  </a:tblGrid>
                  <a:tr h="469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Model 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Reconstruction 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Validity 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Unique rate 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3805618"/>
                      </a:ext>
                    </a:extLst>
                  </a:tr>
                  <a:tr h="46911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SMILES-based</a:t>
                          </a:r>
                          <a:endParaRPr lang="zh-CN" altLang="en-US" sz="2100" b="1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23972804"/>
                      </a:ext>
                    </a:extLst>
                  </a:tr>
                  <a:tr h="469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CVAE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44.6%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0.7%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4780668"/>
                      </a:ext>
                    </a:extLst>
                  </a:tr>
                  <a:tr h="469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GVAE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53.7%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7.2%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8019422"/>
                      </a:ext>
                    </a:extLst>
                  </a:tr>
                  <a:tr h="469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SD-VAE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76.2%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43.5%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0068861"/>
                      </a:ext>
                    </a:extLst>
                  </a:tr>
                  <a:tr h="4691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0000" r="-200406" b="-482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92.7%</a:t>
                          </a:r>
                          <a:endParaRPr lang="zh-CN" altLang="en-US" sz="2100" b="1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90.7%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435272"/>
                      </a:ext>
                    </a:extLst>
                  </a:tr>
                  <a:tr h="4114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Our method 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</a:rPr>
                            <a:t>73.8%</a:t>
                          </a:r>
                          <a:endParaRPr lang="zh-CN" altLang="en-US" sz="2100" baseline="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</a:rPr>
                            <a:t>79.08%</a:t>
                          </a:r>
                          <a:endParaRPr lang="zh-CN" altLang="en-US" sz="2100" baseline="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</a:rPr>
                            <a:t>78.19%</a:t>
                          </a:r>
                          <a:endParaRPr lang="zh-CN" altLang="en-US" sz="2100" baseline="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820627"/>
                      </a:ext>
                    </a:extLst>
                  </a:tr>
                  <a:tr h="41148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</a:rPr>
                            <a:t>78.55%</a:t>
                          </a:r>
                          <a:endParaRPr lang="zh-CN" altLang="en-US" sz="2100" baseline="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</a:rPr>
                            <a:t>78.45%</a:t>
                          </a:r>
                          <a:endParaRPr lang="zh-CN" altLang="en-US" sz="2100" baseline="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3707659"/>
                      </a:ext>
                    </a:extLst>
                  </a:tr>
                  <a:tr h="46911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Graph-based </a:t>
                          </a:r>
                          <a:endParaRPr lang="zh-CN" altLang="en-US" sz="2100" b="1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2170888"/>
                      </a:ext>
                    </a:extLst>
                  </a:tr>
                  <a:tr h="469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GraphVAE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-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13.5%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9993457"/>
                      </a:ext>
                    </a:extLst>
                  </a:tr>
                  <a:tr h="469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JT-VAE</a:t>
                          </a:r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="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76.7%</a:t>
                          </a:r>
                          <a:endParaRPr lang="zh-CN" altLang="en-US" sz="2100" b="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1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100.0%</a:t>
                          </a:r>
                          <a:endParaRPr lang="zh-CN" altLang="en-US" sz="2100" b="1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79228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03B3A33-2CB1-4097-BA34-311B4D1DC7FB}"/>
              </a:ext>
            </a:extLst>
          </p:cNvPr>
          <p:cNvSpPr/>
          <p:nvPr/>
        </p:nvSpPr>
        <p:spPr>
          <a:xfrm>
            <a:off x="5709927" y="3923742"/>
            <a:ext cx="3326860" cy="3123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68B740-F153-435C-9FC6-E0ED848FFB41}"/>
              </a:ext>
            </a:extLst>
          </p:cNvPr>
          <p:cNvSpPr txBox="1"/>
          <p:nvPr/>
        </p:nvSpPr>
        <p:spPr>
          <a:xfrm>
            <a:off x="464368" y="155400"/>
            <a:ext cx="3331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C408D3-6317-4CF3-AF40-CAA16C9C049F}"/>
              </a:ext>
            </a:extLst>
          </p:cNvPr>
          <p:cNvSpPr txBox="1"/>
          <p:nvPr/>
        </p:nvSpPr>
        <p:spPr>
          <a:xfrm>
            <a:off x="2787962" y="278511"/>
            <a:ext cx="762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/Validity/Unique rate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671E6B-3212-4D54-97C7-984E09460A9E}"/>
              </a:ext>
            </a:extLst>
          </p:cNvPr>
          <p:cNvCxnSpPr>
            <a:cxnSpLocks/>
          </p:cNvCxnSpPr>
          <p:nvPr/>
        </p:nvCxnSpPr>
        <p:spPr>
          <a:xfrm flipV="1">
            <a:off x="9085531" y="3662405"/>
            <a:ext cx="594819" cy="34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A5CD4C0-38AD-4134-BC88-00A9AB7CA84A}"/>
              </a:ext>
            </a:extLst>
          </p:cNvPr>
          <p:cNvSpPr txBox="1"/>
          <p:nvPr/>
        </p:nvSpPr>
        <p:spPr>
          <a:xfrm>
            <a:off x="9645103" y="2739430"/>
            <a:ext cx="2488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top z 1000 times from prior distribution and decode each mol 10 times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0F37602-8C28-43E8-91DD-B1323B70CD28}"/>
              </a:ext>
            </a:extLst>
          </p:cNvPr>
          <p:cNvCxnSpPr>
            <a:cxnSpLocks/>
          </p:cNvCxnSpPr>
          <p:nvPr/>
        </p:nvCxnSpPr>
        <p:spPr>
          <a:xfrm>
            <a:off x="9085531" y="4508438"/>
            <a:ext cx="707027" cy="50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19FE888-8A76-4C46-BA25-FF50874A80EC}"/>
              </a:ext>
            </a:extLst>
          </p:cNvPr>
          <p:cNvSpPr/>
          <p:nvPr/>
        </p:nvSpPr>
        <p:spPr>
          <a:xfrm>
            <a:off x="5709927" y="4326119"/>
            <a:ext cx="3326860" cy="3123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F14DFD-53A0-4873-A179-7E679227A85B}"/>
              </a:ext>
            </a:extLst>
          </p:cNvPr>
          <p:cNvSpPr txBox="1"/>
          <p:nvPr/>
        </p:nvSpPr>
        <p:spPr>
          <a:xfrm>
            <a:off x="9711702" y="4855506"/>
            <a:ext cx="2488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z 10 times at each level and decode each mol 10 times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剪去对角 11">
            <a:extLst>
              <a:ext uri="{FF2B5EF4-FFF2-40B4-BE49-F238E27FC236}">
                <a16:creationId xmlns:a16="http://schemas.microsoft.com/office/drawing/2014/main" id="{75BABB18-F477-4ACD-9628-06AF91B0D973}"/>
              </a:ext>
            </a:extLst>
          </p:cNvPr>
          <p:cNvSpPr/>
          <p:nvPr/>
        </p:nvSpPr>
        <p:spPr>
          <a:xfrm>
            <a:off x="464369" y="237071"/>
            <a:ext cx="1856802" cy="687770"/>
          </a:xfrm>
          <a:prstGeom prst="snip2Diag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57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71F1489-7C2E-4533-81B4-F9E2EA1440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3" b="7815"/>
          <a:stretch/>
        </p:blipFill>
        <p:spPr>
          <a:xfrm>
            <a:off x="604576" y="801563"/>
            <a:ext cx="10307168" cy="588833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95A871B-FC6D-42C8-8DF5-4E9CB2849BEF}"/>
              </a:ext>
            </a:extLst>
          </p:cNvPr>
          <p:cNvSpPr txBox="1"/>
          <p:nvPr/>
        </p:nvSpPr>
        <p:spPr>
          <a:xfrm>
            <a:off x="2787962" y="278511"/>
            <a:ext cx="762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Comparation of molecular properties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6AB17D-F039-4F3F-8473-351B574B1FE9}"/>
              </a:ext>
            </a:extLst>
          </p:cNvPr>
          <p:cNvSpPr txBox="1"/>
          <p:nvPr/>
        </p:nvSpPr>
        <p:spPr>
          <a:xfrm>
            <a:off x="464368" y="155400"/>
            <a:ext cx="3331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6A7B72D5-B7A4-490D-9E3F-7DD2A557C977}"/>
              </a:ext>
            </a:extLst>
          </p:cNvPr>
          <p:cNvSpPr/>
          <p:nvPr/>
        </p:nvSpPr>
        <p:spPr>
          <a:xfrm>
            <a:off x="464369" y="237071"/>
            <a:ext cx="1856802" cy="687770"/>
          </a:xfrm>
          <a:prstGeom prst="snip2Diag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1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7D86477-F148-4688-A543-2E15427DE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4"/>
          <a:stretch/>
        </p:blipFill>
        <p:spPr>
          <a:xfrm>
            <a:off x="5338566" y="4826722"/>
            <a:ext cx="5299902" cy="19878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902FEC-EFC5-434E-B950-A9F57BA64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663" y="3059563"/>
            <a:ext cx="5304207" cy="21216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370240-D855-487F-BDED-1ADF228496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388" y="1390101"/>
            <a:ext cx="4880608" cy="195224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56023F6-3117-46E5-B48E-9FDB1D0CD6AA}"/>
              </a:ext>
            </a:extLst>
          </p:cNvPr>
          <p:cNvSpPr txBox="1"/>
          <p:nvPr/>
        </p:nvSpPr>
        <p:spPr>
          <a:xfrm>
            <a:off x="2894966" y="332653"/>
            <a:ext cx="762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control experiment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DA7C51-C2F2-4889-9ABA-D70510384E1C}"/>
              </a:ext>
            </a:extLst>
          </p:cNvPr>
          <p:cNvSpPr txBox="1"/>
          <p:nvPr/>
        </p:nvSpPr>
        <p:spPr>
          <a:xfrm>
            <a:off x="464368" y="155400"/>
            <a:ext cx="3331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0C051F3E-6852-4348-9340-53C476379C02}"/>
              </a:ext>
            </a:extLst>
          </p:cNvPr>
          <p:cNvSpPr/>
          <p:nvPr/>
        </p:nvSpPr>
        <p:spPr>
          <a:xfrm>
            <a:off x="464369" y="237071"/>
            <a:ext cx="1856802" cy="687770"/>
          </a:xfrm>
          <a:prstGeom prst="snip2Diag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EF1D4C-6E1A-4628-ADF3-A763FF15DB5B}"/>
              </a:ext>
            </a:extLst>
          </p:cNvPr>
          <p:cNvSpPr/>
          <p:nvPr/>
        </p:nvSpPr>
        <p:spPr>
          <a:xfrm>
            <a:off x="328886" y="1121844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Sampled z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3A0951-4243-45B0-B3EB-3573EA78AE63}"/>
              </a:ext>
            </a:extLst>
          </p:cNvPr>
          <p:cNvSpPr/>
          <p:nvPr/>
        </p:nvSpPr>
        <p:spPr>
          <a:xfrm>
            <a:off x="2250460" y="1152088"/>
            <a:ext cx="2501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BM-scaffold rate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CC7AF2-7BF4-43C0-BF15-3B1D6B30E8A8}"/>
              </a:ext>
            </a:extLst>
          </p:cNvPr>
          <p:cNvSpPr/>
          <p:nvPr/>
        </p:nvSpPr>
        <p:spPr>
          <a:xfrm>
            <a:off x="6096000" y="1127701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Molecule visualize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FE504C-1CD6-437A-BD32-941D71AC9461}"/>
              </a:ext>
            </a:extLst>
          </p:cNvPr>
          <p:cNvSpPr/>
          <p:nvPr/>
        </p:nvSpPr>
        <p:spPr>
          <a:xfrm>
            <a:off x="2780335" y="2287742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9C6FF6-5648-429B-B1C5-D1A2D8068D86}"/>
              </a:ext>
            </a:extLst>
          </p:cNvPr>
          <p:cNvSpPr/>
          <p:nvPr/>
        </p:nvSpPr>
        <p:spPr>
          <a:xfrm>
            <a:off x="2835717" y="3752933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FD83AB-964D-421A-93C3-02787B520BDE}"/>
              </a:ext>
            </a:extLst>
          </p:cNvPr>
          <p:cNvSpPr/>
          <p:nvPr/>
        </p:nvSpPr>
        <p:spPr>
          <a:xfrm>
            <a:off x="2780335" y="5553673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94.9%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CCB6C33-A50C-479A-8DAA-8C878A0243EC}"/>
              </a:ext>
            </a:extLst>
          </p:cNvPr>
          <p:cNvSpPr/>
          <p:nvPr/>
        </p:nvSpPr>
        <p:spPr>
          <a:xfrm>
            <a:off x="811224" y="228774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BD85DC9-CD4F-411F-BFD3-DFE0E3DC3973}"/>
              </a:ext>
            </a:extLst>
          </p:cNvPr>
          <p:cNvSpPr/>
          <p:nvPr/>
        </p:nvSpPr>
        <p:spPr>
          <a:xfrm>
            <a:off x="800811" y="3673487"/>
            <a:ext cx="364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89C6D9-F3DE-4E76-9F4D-04083E6BF8AE}"/>
              </a:ext>
            </a:extLst>
          </p:cNvPr>
          <p:cNvSpPr/>
          <p:nvPr/>
        </p:nvSpPr>
        <p:spPr>
          <a:xfrm>
            <a:off x="811224" y="5394625"/>
            <a:ext cx="364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6874018-3108-460A-AABB-6AB13CE5B8CA}"/>
              </a:ext>
            </a:extLst>
          </p:cNvPr>
          <p:cNvCxnSpPr/>
          <p:nvPr/>
        </p:nvCxnSpPr>
        <p:spPr>
          <a:xfrm>
            <a:off x="535762" y="3223409"/>
            <a:ext cx="11120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0F93D30-8347-48E9-988D-7E022DCD7CE4}"/>
              </a:ext>
            </a:extLst>
          </p:cNvPr>
          <p:cNvCxnSpPr/>
          <p:nvPr/>
        </p:nvCxnSpPr>
        <p:spPr>
          <a:xfrm>
            <a:off x="376663" y="1524083"/>
            <a:ext cx="11120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C655E1B-C493-495A-AE2C-755A4C0A6E17}"/>
              </a:ext>
            </a:extLst>
          </p:cNvPr>
          <p:cNvCxnSpPr/>
          <p:nvPr/>
        </p:nvCxnSpPr>
        <p:spPr>
          <a:xfrm>
            <a:off x="464368" y="5084028"/>
            <a:ext cx="11120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9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1AE267-4511-47FF-B3D7-10770C641D53}"/>
              </a:ext>
            </a:extLst>
          </p:cNvPr>
          <p:cNvSpPr txBox="1"/>
          <p:nvPr/>
        </p:nvSpPr>
        <p:spPr>
          <a:xfrm>
            <a:off x="464368" y="155400"/>
            <a:ext cx="3331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3" name="矩形: 剪去对角 2">
            <a:extLst>
              <a:ext uri="{FF2B5EF4-FFF2-40B4-BE49-F238E27FC236}">
                <a16:creationId xmlns:a16="http://schemas.microsoft.com/office/drawing/2014/main" id="{BCF2267A-E72A-4A6A-91E0-3E74C90A50A5}"/>
              </a:ext>
            </a:extLst>
          </p:cNvPr>
          <p:cNvSpPr/>
          <p:nvPr/>
        </p:nvSpPr>
        <p:spPr>
          <a:xfrm>
            <a:off x="464369" y="237071"/>
            <a:ext cx="2710910" cy="687770"/>
          </a:xfrm>
          <a:prstGeom prst="snip2Diag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4E6CD2-5800-4298-8A7F-1607464A56C5}"/>
              </a:ext>
            </a:extLst>
          </p:cNvPr>
          <p:cNvSpPr txBox="1"/>
          <p:nvPr/>
        </p:nvSpPr>
        <p:spPr>
          <a:xfrm>
            <a:off x="733530" y="1748413"/>
            <a:ext cx="9453229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regular performance on test set reconstruction rate, validity and unique rate.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different effects on molecular generation for each z layer.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graph as input;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normalization;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ladder;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33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58391-864E-445E-9403-1FC5A0BB151C}"/>
              </a:ext>
            </a:extLst>
          </p:cNvPr>
          <p:cNvSpPr txBox="1"/>
          <p:nvPr/>
        </p:nvSpPr>
        <p:spPr>
          <a:xfrm>
            <a:off x="4973934" y="2833635"/>
            <a:ext cx="3758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Q&amp;A</a:t>
            </a:r>
            <a:endParaRPr lang="zh-CN" altLang="en-US" sz="5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6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B18742-25FC-4AF7-9390-FE9B021B5991}"/>
              </a:ext>
            </a:extLst>
          </p:cNvPr>
          <p:cNvSpPr txBox="1"/>
          <p:nvPr/>
        </p:nvSpPr>
        <p:spPr>
          <a:xfrm>
            <a:off x="1100275" y="1751689"/>
            <a:ext cx="5203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Hierarchical description of molecules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A92F8E-367E-4066-B9BC-5C7E59DFEEC0}"/>
              </a:ext>
            </a:extLst>
          </p:cNvPr>
          <p:cNvSpPr txBox="1"/>
          <p:nvPr/>
        </p:nvSpPr>
        <p:spPr>
          <a:xfrm>
            <a:off x="1159498" y="2620652"/>
            <a:ext cx="34442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Bemis-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Murcko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scaffold, 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Other scaffold or hierarchy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43ACB43-CBCC-4EF5-8BB7-937A15368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849748"/>
              </p:ext>
            </p:extLst>
          </p:nvPr>
        </p:nvGraphicFramePr>
        <p:xfrm>
          <a:off x="4743705" y="2458138"/>
          <a:ext cx="1745269" cy="173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" name="CS ChemDraw Drawing" r:id="rId4" imgW="2697693" imgH="2682508" progId="ChemDraw.Document.6.0">
                  <p:embed/>
                </p:oleObj>
              </mc:Choice>
              <mc:Fallback>
                <p:oleObj name="CS ChemDraw Drawing" r:id="rId4" imgW="2697693" imgH="26825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3705" y="2458138"/>
                        <a:ext cx="1745269" cy="1736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84B5691-FE16-447A-B7BF-F98625FF7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101554"/>
              </p:ext>
            </p:extLst>
          </p:nvPr>
        </p:nvGraphicFramePr>
        <p:xfrm>
          <a:off x="7055145" y="3429000"/>
          <a:ext cx="1744441" cy="17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" name="CS ChemDraw Drawing" r:id="rId6" imgW="2697693" imgH="2682508" progId="ChemDraw.Document.6.0">
                  <p:embed/>
                </p:oleObj>
              </mc:Choice>
              <mc:Fallback>
                <p:oleObj name="CS ChemDraw Drawing" r:id="rId6" imgW="2697693" imgH="26825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55145" y="3429000"/>
                        <a:ext cx="1744441" cy="17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E18A484-F698-4CAD-BCE6-D487772055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703846"/>
              </p:ext>
            </p:extLst>
          </p:nvPr>
        </p:nvGraphicFramePr>
        <p:xfrm>
          <a:off x="7055145" y="1466867"/>
          <a:ext cx="1744441" cy="17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" name="CS ChemDraw Drawing" r:id="rId8" imgW="2697693" imgH="2682508" progId="ChemDraw.Document.6.0">
                  <p:embed/>
                </p:oleObj>
              </mc:Choice>
              <mc:Fallback>
                <p:oleObj name="CS ChemDraw Drawing" r:id="rId8" imgW="2697693" imgH="26825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55145" y="1466867"/>
                        <a:ext cx="1744441" cy="17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B5F4F7C-65C5-44F1-AE13-F541B0008F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122880"/>
              </p:ext>
            </p:extLst>
          </p:nvPr>
        </p:nvGraphicFramePr>
        <p:xfrm>
          <a:off x="9288061" y="4692275"/>
          <a:ext cx="1744441" cy="17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" name="CS ChemDraw Drawing" r:id="rId10" imgW="2697693" imgH="2682508" progId="ChemDraw.Document.6.0">
                  <p:embed/>
                </p:oleObj>
              </mc:Choice>
              <mc:Fallback>
                <p:oleObj name="CS ChemDraw Drawing" r:id="rId10" imgW="2697693" imgH="26825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88061" y="4692275"/>
                        <a:ext cx="1744441" cy="17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562AC85-35CE-4604-92FF-4E0EE2D50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899717"/>
              </p:ext>
            </p:extLst>
          </p:nvPr>
        </p:nvGraphicFramePr>
        <p:xfrm>
          <a:off x="9288061" y="2856197"/>
          <a:ext cx="1744441" cy="17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" name="CS ChemDraw Drawing" r:id="rId12" imgW="2697693" imgH="2682508" progId="ChemDraw.Document.6.0">
                  <p:embed/>
                </p:oleObj>
              </mc:Choice>
              <mc:Fallback>
                <p:oleObj name="CS ChemDraw Drawing" r:id="rId12" imgW="2697693" imgH="26825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88061" y="2856197"/>
                        <a:ext cx="1744441" cy="17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B418A23-BD0A-48A2-9316-623EC2110C91}"/>
              </a:ext>
            </a:extLst>
          </p:cNvPr>
          <p:cNvCxnSpPr/>
          <p:nvPr/>
        </p:nvCxnSpPr>
        <p:spPr>
          <a:xfrm flipV="1">
            <a:off x="6488974" y="2960728"/>
            <a:ext cx="411447" cy="294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14CDD43-6015-45B7-AF23-F4BC57C6A141}"/>
              </a:ext>
            </a:extLst>
          </p:cNvPr>
          <p:cNvCxnSpPr>
            <a:cxnSpLocks/>
          </p:cNvCxnSpPr>
          <p:nvPr/>
        </p:nvCxnSpPr>
        <p:spPr>
          <a:xfrm>
            <a:off x="6488973" y="3428944"/>
            <a:ext cx="411447" cy="294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F19A13E-9598-4E92-8992-7A1119A2A496}"/>
              </a:ext>
            </a:extLst>
          </p:cNvPr>
          <p:cNvCxnSpPr/>
          <p:nvPr/>
        </p:nvCxnSpPr>
        <p:spPr>
          <a:xfrm flipV="1">
            <a:off x="8794054" y="4344993"/>
            <a:ext cx="411447" cy="294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10D19A6-B9FB-479A-8DC3-757E7E728B47}"/>
              </a:ext>
            </a:extLst>
          </p:cNvPr>
          <p:cNvCxnSpPr>
            <a:cxnSpLocks/>
          </p:cNvCxnSpPr>
          <p:nvPr/>
        </p:nvCxnSpPr>
        <p:spPr>
          <a:xfrm>
            <a:off x="8794053" y="4813209"/>
            <a:ext cx="411447" cy="294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73D565C-E452-4851-9C23-FADA6B828D43}"/>
              </a:ext>
            </a:extLst>
          </p:cNvPr>
          <p:cNvSpPr txBox="1"/>
          <p:nvPr/>
        </p:nvSpPr>
        <p:spPr>
          <a:xfrm>
            <a:off x="4789155" y="422206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Thioridazine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1686D4-4F35-4D02-A7F0-217F894F2679}"/>
              </a:ext>
            </a:extLst>
          </p:cNvPr>
          <p:cNvSpPr txBox="1"/>
          <p:nvPr/>
        </p:nvSpPr>
        <p:spPr>
          <a:xfrm>
            <a:off x="6381306" y="2088806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Side chain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E79B22-ABC0-4E03-9EF2-E1674C423C94}"/>
              </a:ext>
            </a:extLst>
          </p:cNvPr>
          <p:cNvSpPr txBox="1"/>
          <p:nvPr/>
        </p:nvSpPr>
        <p:spPr>
          <a:xfrm>
            <a:off x="6383784" y="404391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47C82AE-8E5A-4724-B16E-66CD71388D2F}"/>
              </a:ext>
            </a:extLst>
          </p:cNvPr>
          <p:cNvSpPr txBox="1"/>
          <p:nvPr/>
        </p:nvSpPr>
        <p:spPr>
          <a:xfrm>
            <a:off x="10654542" y="353913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Linker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B6B0B7-4ECF-44DF-90BC-8961472BBBE5}"/>
              </a:ext>
            </a:extLst>
          </p:cNvPr>
          <p:cNvSpPr txBox="1"/>
          <p:nvPr/>
        </p:nvSpPr>
        <p:spPr>
          <a:xfrm>
            <a:off x="10672467" y="5274331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Ring system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D72465-364E-4A37-BF37-4287FA0DF27D}"/>
              </a:ext>
            </a:extLst>
          </p:cNvPr>
          <p:cNvSpPr/>
          <p:nvPr/>
        </p:nvSpPr>
        <p:spPr>
          <a:xfrm>
            <a:off x="175794" y="139393"/>
            <a:ext cx="29738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3" name="矩形: 剪去对角 22">
            <a:extLst>
              <a:ext uri="{FF2B5EF4-FFF2-40B4-BE49-F238E27FC236}">
                <a16:creationId xmlns:a16="http://schemas.microsoft.com/office/drawing/2014/main" id="{5467CE63-1656-4F72-A7C4-106E049662CB}"/>
              </a:ext>
            </a:extLst>
          </p:cNvPr>
          <p:cNvSpPr/>
          <p:nvPr/>
        </p:nvSpPr>
        <p:spPr>
          <a:xfrm>
            <a:off x="175794" y="221064"/>
            <a:ext cx="3040319" cy="687770"/>
          </a:xfrm>
          <a:prstGeom prst="snip2Diag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7C51B2-E28F-4F54-9D2E-2608CEC069A7}"/>
              </a:ext>
            </a:extLst>
          </p:cNvPr>
          <p:cNvSpPr txBox="1"/>
          <p:nvPr/>
        </p:nvSpPr>
        <p:spPr>
          <a:xfrm>
            <a:off x="3507515" y="6395673"/>
            <a:ext cx="8461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Bemis, Guy W., and Mark A. </a:t>
            </a:r>
            <a:r>
              <a:rPr lang="en-US" altLang="zh-CN" sz="1600" dirty="0" err="1"/>
              <a:t>Murcko</a:t>
            </a:r>
            <a:r>
              <a:rPr lang="en-US" altLang="zh-CN" sz="1600" dirty="0"/>
              <a:t>. </a:t>
            </a:r>
            <a:r>
              <a:rPr lang="en-US" altLang="zh-CN" sz="1600" i="1" dirty="0"/>
              <a:t>Journal of medicinal chemistry</a:t>
            </a:r>
            <a:r>
              <a:rPr lang="en-US" altLang="zh-CN" sz="1600" dirty="0"/>
              <a:t> 39.15 (1996): 2887-2893.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0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44358B-392F-46D6-ABE7-020A58A45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069" y="1651690"/>
            <a:ext cx="7362211" cy="474537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2B18742-25FC-4AF7-9390-FE9B021B5991}"/>
              </a:ext>
            </a:extLst>
          </p:cNvPr>
          <p:cNvSpPr txBox="1"/>
          <p:nvPr/>
        </p:nvSpPr>
        <p:spPr>
          <a:xfrm>
            <a:off x="531496" y="1218616"/>
            <a:ext cx="6110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Why is hierarchical representation needed?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4E92E6D-DE0A-4E26-87FA-AB7CD419A925}"/>
              </a:ext>
            </a:extLst>
          </p:cNvPr>
          <p:cNvSpPr/>
          <p:nvPr/>
        </p:nvSpPr>
        <p:spPr>
          <a:xfrm>
            <a:off x="8581292" y="2110154"/>
            <a:ext cx="1979526" cy="1235947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410D633-1F2E-4EDF-97AB-AABC0B72515F}"/>
              </a:ext>
            </a:extLst>
          </p:cNvPr>
          <p:cNvSpPr/>
          <p:nvPr/>
        </p:nvSpPr>
        <p:spPr>
          <a:xfrm>
            <a:off x="3836069" y="3758084"/>
            <a:ext cx="2182894" cy="813917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A92F8E-367E-4066-B9BC-5C7E59DFEEC0}"/>
              </a:ext>
            </a:extLst>
          </p:cNvPr>
          <p:cNvSpPr txBox="1"/>
          <p:nvPr/>
        </p:nvSpPr>
        <p:spPr>
          <a:xfrm>
            <a:off x="993720" y="2110154"/>
            <a:ext cx="3040319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Multi-object optimization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Binding affinity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Potency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Selectivity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Physicochemical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and ADMET properties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Side chain modification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 scaffold hopping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337E10-0800-4118-856A-0DF94B8311AF}"/>
              </a:ext>
            </a:extLst>
          </p:cNvPr>
          <p:cNvSpPr/>
          <p:nvPr/>
        </p:nvSpPr>
        <p:spPr>
          <a:xfrm>
            <a:off x="175794" y="139393"/>
            <a:ext cx="29738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矩形: 剪去对角 3">
            <a:extLst>
              <a:ext uri="{FF2B5EF4-FFF2-40B4-BE49-F238E27FC236}">
                <a16:creationId xmlns:a16="http://schemas.microsoft.com/office/drawing/2014/main" id="{2ECABF3D-E84F-419C-93BD-AC55CDEAD547}"/>
              </a:ext>
            </a:extLst>
          </p:cNvPr>
          <p:cNvSpPr/>
          <p:nvPr/>
        </p:nvSpPr>
        <p:spPr>
          <a:xfrm>
            <a:off x="175794" y="221064"/>
            <a:ext cx="3040319" cy="687770"/>
          </a:xfrm>
          <a:prstGeom prst="snip2Diag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8CAAE7-3B31-496F-B932-6C53270DB593}"/>
              </a:ext>
            </a:extLst>
          </p:cNvPr>
          <p:cNvSpPr txBox="1"/>
          <p:nvPr/>
        </p:nvSpPr>
        <p:spPr>
          <a:xfrm>
            <a:off x="5164853" y="6397061"/>
            <a:ext cx="8038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Zhavoronkov</a:t>
            </a:r>
            <a:r>
              <a:rPr lang="en-US" altLang="zh-CN" sz="1600" dirty="0"/>
              <a:t>, Alex, et al. </a:t>
            </a:r>
            <a:r>
              <a:rPr lang="en-US" altLang="zh-CN" sz="1600" i="1" dirty="0"/>
              <a:t>Nature biotechnology</a:t>
            </a:r>
            <a:r>
              <a:rPr lang="en-US" altLang="zh-CN" sz="1600" dirty="0"/>
              <a:t> 37.9 (2019): 1038-1040.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6839C5-55C0-4C24-82FE-8B8B66BCE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104" y="1512225"/>
            <a:ext cx="4386577" cy="48872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1DFF5C-955A-46EF-A917-59D4BCE41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19" y="1861944"/>
            <a:ext cx="4684312" cy="3122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E48C08-7C63-423F-A985-23E929922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13" y="5053672"/>
            <a:ext cx="6630591" cy="13458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1BFFD06-D940-44F7-A09A-F9039ED85E4C}"/>
              </a:ext>
            </a:extLst>
          </p:cNvPr>
          <p:cNvSpPr/>
          <p:nvPr/>
        </p:nvSpPr>
        <p:spPr>
          <a:xfrm>
            <a:off x="198168" y="193125"/>
            <a:ext cx="32079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0D5E5984-54B2-4068-8286-61CDAF4190D3}"/>
              </a:ext>
            </a:extLst>
          </p:cNvPr>
          <p:cNvSpPr/>
          <p:nvPr/>
        </p:nvSpPr>
        <p:spPr>
          <a:xfrm>
            <a:off x="175794" y="221064"/>
            <a:ext cx="3230303" cy="687770"/>
          </a:xfrm>
          <a:prstGeom prst="snip2Diag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4056A2-42E0-4109-9F09-FF1CFC1021D7}"/>
              </a:ext>
            </a:extLst>
          </p:cNvPr>
          <p:cNvSpPr/>
          <p:nvPr/>
        </p:nvSpPr>
        <p:spPr>
          <a:xfrm>
            <a:off x="5638546" y="458515"/>
            <a:ext cx="75448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Li, </a:t>
            </a:r>
            <a:r>
              <a:rPr lang="en-US" altLang="zh-CN" sz="1600" dirty="0" err="1"/>
              <a:t>Yibo</a:t>
            </a:r>
            <a:r>
              <a:rPr lang="en-US" altLang="zh-CN" sz="1600" dirty="0"/>
              <a:t>, et al. Journal of Chemical Information and Modeling (2019).</a:t>
            </a:r>
          </a:p>
          <a:p>
            <a:r>
              <a:rPr lang="en-US" altLang="zh-CN" sz="1600" dirty="0" err="1"/>
              <a:t>Jin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Wengong</a:t>
            </a:r>
            <a:r>
              <a:rPr lang="en-US" altLang="zh-CN" sz="1600" dirty="0"/>
              <a:t>, et al. </a:t>
            </a:r>
            <a:r>
              <a:rPr lang="en-US" altLang="zh-CN" sz="1600" dirty="0" err="1"/>
              <a:t>arXiv</a:t>
            </a:r>
            <a:r>
              <a:rPr lang="en-US" altLang="zh-CN" sz="1600" dirty="0"/>
              <a:t> preprint arXiv:1802.04364 (2018). </a:t>
            </a:r>
          </a:p>
          <a:p>
            <a:r>
              <a:rPr lang="en-US" altLang="zh-CN" sz="1600" dirty="0"/>
              <a:t>Alperstein, </a:t>
            </a:r>
            <a:r>
              <a:rPr lang="en-US" altLang="zh-CN" sz="1600" dirty="0" err="1"/>
              <a:t>Zaccary</a:t>
            </a:r>
            <a:r>
              <a:rPr lang="en-US" altLang="zh-CN" sz="1600" dirty="0"/>
              <a:t>, et al. </a:t>
            </a:r>
            <a:r>
              <a:rPr lang="en-US" altLang="zh-CN" sz="1600" dirty="0" err="1"/>
              <a:t>arXiv</a:t>
            </a:r>
            <a:r>
              <a:rPr lang="en-US" altLang="zh-CN" sz="1600" dirty="0"/>
              <a:t> preprint arXiv:1905.13343 (2019).</a:t>
            </a:r>
            <a:endParaRPr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7338FE-8982-432D-A7CE-CD17ECCFEC88}"/>
              </a:ext>
            </a:extLst>
          </p:cNvPr>
          <p:cNvSpPr txBox="1"/>
          <p:nvPr/>
        </p:nvSpPr>
        <p:spPr>
          <a:xfrm>
            <a:off x="726319" y="1400279"/>
            <a:ext cx="6657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Lack of hierarchical representation for molecule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6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C7338FE-8982-432D-A7CE-CD17ECCFEC88}"/>
              </a:ext>
            </a:extLst>
          </p:cNvPr>
          <p:cNvSpPr txBox="1"/>
          <p:nvPr/>
        </p:nvSpPr>
        <p:spPr>
          <a:xfrm>
            <a:off x="1094567" y="1566632"/>
            <a:ext cx="6017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Adapt ladder VAE for molecular generation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4A1FED-ADD3-4ACC-BDE7-C6D02845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854" y="2486932"/>
            <a:ext cx="2596579" cy="29339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8F3D2E-7934-4913-8FBC-236E882C3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304" y="3953926"/>
            <a:ext cx="6415200" cy="16055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2DB1FE-49E7-4CBA-9744-2AF690F9B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567" y="2206793"/>
            <a:ext cx="6415200" cy="16141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0E0DF84-58AD-4E0D-81C4-EF734F648143}"/>
              </a:ext>
            </a:extLst>
          </p:cNvPr>
          <p:cNvSpPr txBox="1"/>
          <p:nvPr/>
        </p:nvSpPr>
        <p:spPr>
          <a:xfrm>
            <a:off x="198168" y="282917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Layer 3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D8C2B8-1790-4AF3-9199-DD3836904AF8}"/>
              </a:ext>
            </a:extLst>
          </p:cNvPr>
          <p:cNvSpPr txBox="1"/>
          <p:nvPr/>
        </p:nvSpPr>
        <p:spPr>
          <a:xfrm>
            <a:off x="756713" y="457201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Layer 12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925961-FB04-4815-9577-390FB9A3E561}"/>
              </a:ext>
            </a:extLst>
          </p:cNvPr>
          <p:cNvSpPr/>
          <p:nvPr/>
        </p:nvSpPr>
        <p:spPr>
          <a:xfrm>
            <a:off x="198168" y="193125"/>
            <a:ext cx="32079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C428F72D-09D2-4168-A09F-AA3C4DC6B34C}"/>
              </a:ext>
            </a:extLst>
          </p:cNvPr>
          <p:cNvSpPr/>
          <p:nvPr/>
        </p:nvSpPr>
        <p:spPr>
          <a:xfrm>
            <a:off x="175794" y="221064"/>
            <a:ext cx="3230303" cy="687770"/>
          </a:xfrm>
          <a:prstGeom prst="snip2Diag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8C4F51-CF7E-4F62-935B-D621FCBE9295}"/>
              </a:ext>
            </a:extLst>
          </p:cNvPr>
          <p:cNvSpPr/>
          <p:nvPr/>
        </p:nvSpPr>
        <p:spPr>
          <a:xfrm>
            <a:off x="7348643" y="594073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err="1"/>
              <a:t>Sønderby</a:t>
            </a:r>
            <a:r>
              <a:rPr lang="en-US" altLang="zh-CN" sz="1600" dirty="0"/>
              <a:t>, Casper </a:t>
            </a:r>
            <a:r>
              <a:rPr lang="en-US" altLang="zh-CN" sz="1600" dirty="0" err="1"/>
              <a:t>Kaae</a:t>
            </a:r>
            <a:r>
              <a:rPr lang="en-US" altLang="zh-CN" sz="1600" dirty="0"/>
              <a:t>, et al. NIPS 2016.</a:t>
            </a:r>
          </a:p>
          <a:p>
            <a:r>
              <a:rPr lang="en-US" altLang="zh-CN" sz="1600" dirty="0"/>
              <a:t>https://github.com/addtt/ladder-vae-pytorch</a:t>
            </a:r>
            <a:endParaRPr lang="zh-CN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976C6A-7346-4558-944C-016C6342156D}"/>
              </a:ext>
            </a:extLst>
          </p:cNvPr>
          <p:cNvSpPr/>
          <p:nvPr/>
        </p:nvSpPr>
        <p:spPr>
          <a:xfrm>
            <a:off x="1696975" y="5801394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Multi-</a:t>
            </a:r>
            <a:r>
              <a:rPr lang="en-US" altLang="zh-CN" b="1" dirty="0" err="1"/>
              <a:t>dSprites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0497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C7338FE-8982-432D-A7CE-CD17ECCFEC88}"/>
              </a:ext>
            </a:extLst>
          </p:cNvPr>
          <p:cNvSpPr txBox="1"/>
          <p:nvPr/>
        </p:nvSpPr>
        <p:spPr>
          <a:xfrm>
            <a:off x="530075" y="266229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619781-32E6-4630-9FA4-12C5BCE9D3D9}"/>
              </a:ext>
            </a:extLst>
          </p:cNvPr>
          <p:cNvSpPr txBox="1"/>
          <p:nvPr/>
        </p:nvSpPr>
        <p:spPr>
          <a:xfrm>
            <a:off x="1270018" y="1657978"/>
            <a:ext cx="8279061" cy="4057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SMILES form: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ChEMBL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dataset (compounds with bioactivity)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Standardization: removal of salt and isotopes, charge neutralization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and remove stereochemistry 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Remove compounds with elements outside </a:t>
            </a:r>
            <a:r>
              <a:rPr lang="pt-BR" altLang="zh-CN" dirty="0">
                <a:latin typeface="Arial" panose="020B0604020202020204" pitchFamily="34" charset="0"/>
                <a:cs typeface="Arial" panose="020B0604020202020204" pitchFamily="34" charset="0"/>
              </a:rPr>
              <a:t>{H, C, N, O, F, P, S, Cl, Br, I}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Canonicalization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Remove QED(quantitative estimate of drug-likeness) &lt;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train : valid : test = 891329 : 111416 : 111417 ~ 8:1:1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Vocabulary size: 37 (with 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bos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eos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&gt;, &lt;pad&gt; and 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unk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DED92A55-A54F-464F-B5CB-2419AB063D90}"/>
              </a:ext>
            </a:extLst>
          </p:cNvPr>
          <p:cNvSpPr/>
          <p:nvPr/>
        </p:nvSpPr>
        <p:spPr>
          <a:xfrm>
            <a:off x="115504" y="315169"/>
            <a:ext cx="3040319" cy="687770"/>
          </a:xfrm>
          <a:prstGeom prst="snip2Diag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7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68B740-F153-435C-9FC6-E0ED848FFB41}"/>
              </a:ext>
            </a:extLst>
          </p:cNvPr>
          <p:cNvSpPr txBox="1"/>
          <p:nvPr/>
        </p:nvSpPr>
        <p:spPr>
          <a:xfrm>
            <a:off x="102627" y="86432"/>
            <a:ext cx="1978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10BD8F-6EBC-48C5-829D-359590016C26}"/>
              </a:ext>
            </a:extLst>
          </p:cNvPr>
          <p:cNvSpPr txBox="1"/>
          <p:nvPr/>
        </p:nvSpPr>
        <p:spPr>
          <a:xfrm>
            <a:off x="2225335" y="260072"/>
            <a:ext cx="473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MolLVAE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FEAAB5-9AD3-4CF5-A34C-67D5082AB0FC}"/>
              </a:ext>
            </a:extLst>
          </p:cNvPr>
          <p:cNvSpPr/>
          <p:nvPr/>
        </p:nvSpPr>
        <p:spPr>
          <a:xfrm>
            <a:off x="2155372" y="5006772"/>
            <a:ext cx="1744825" cy="7694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0921DC-5CFE-457A-B050-6FE969E14705}"/>
              </a:ext>
            </a:extLst>
          </p:cNvPr>
          <p:cNvSpPr txBox="1"/>
          <p:nvPr/>
        </p:nvSpPr>
        <p:spPr>
          <a:xfrm>
            <a:off x="0" y="5178038"/>
            <a:ext cx="134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molecule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5394C3-9125-464A-9DD9-EE4289AAD07F}"/>
              </a:ext>
            </a:extLst>
          </p:cNvPr>
          <p:cNvSpPr txBox="1"/>
          <p:nvPr/>
        </p:nvSpPr>
        <p:spPr>
          <a:xfrm>
            <a:off x="2155372" y="5037549"/>
            <a:ext cx="1744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LSTM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AD1EE64-CE16-40E2-8708-66DC5C58EA13}"/>
              </a:ext>
            </a:extLst>
          </p:cNvPr>
          <p:cNvCxnSpPr>
            <a:cxnSpLocks/>
          </p:cNvCxnSpPr>
          <p:nvPr/>
        </p:nvCxnSpPr>
        <p:spPr>
          <a:xfrm>
            <a:off x="1273629" y="5495632"/>
            <a:ext cx="7091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95CCF2A-F519-49AF-B152-E6013B5DD3E9}"/>
              </a:ext>
            </a:extLst>
          </p:cNvPr>
          <p:cNvCxnSpPr>
            <a:cxnSpLocks/>
          </p:cNvCxnSpPr>
          <p:nvPr/>
        </p:nvCxnSpPr>
        <p:spPr>
          <a:xfrm flipV="1">
            <a:off x="2999773" y="4290103"/>
            <a:ext cx="0" cy="583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菱形 17">
            <a:extLst>
              <a:ext uri="{FF2B5EF4-FFF2-40B4-BE49-F238E27FC236}">
                <a16:creationId xmlns:a16="http://schemas.microsoft.com/office/drawing/2014/main" id="{0EAB9096-E844-4D8A-82CC-ABA03E2C0496}"/>
              </a:ext>
            </a:extLst>
          </p:cNvPr>
          <p:cNvSpPr/>
          <p:nvPr/>
        </p:nvSpPr>
        <p:spPr>
          <a:xfrm>
            <a:off x="2677877" y="3606367"/>
            <a:ext cx="625149" cy="6111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7649A3C0-B6A3-47D4-BE89-ED786544A3AF}"/>
              </a:ext>
            </a:extLst>
          </p:cNvPr>
          <p:cNvSpPr/>
          <p:nvPr/>
        </p:nvSpPr>
        <p:spPr>
          <a:xfrm>
            <a:off x="2659227" y="2573071"/>
            <a:ext cx="625149" cy="6111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>
            <a:extLst>
              <a:ext uri="{FF2B5EF4-FFF2-40B4-BE49-F238E27FC236}">
                <a16:creationId xmlns:a16="http://schemas.microsoft.com/office/drawing/2014/main" id="{0EAB9096-E844-4D8A-82CC-ABA03E2C0496}"/>
              </a:ext>
            </a:extLst>
          </p:cNvPr>
          <p:cNvSpPr/>
          <p:nvPr/>
        </p:nvSpPr>
        <p:spPr>
          <a:xfrm>
            <a:off x="2640552" y="1533252"/>
            <a:ext cx="662474" cy="6111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DAB4AA7-FF91-495C-9941-B5C41DEEB54B}"/>
              </a:ext>
            </a:extLst>
          </p:cNvPr>
          <p:cNvCxnSpPr/>
          <p:nvPr/>
        </p:nvCxnSpPr>
        <p:spPr>
          <a:xfrm flipV="1">
            <a:off x="2971789" y="3208910"/>
            <a:ext cx="0" cy="3359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78E6F54-424E-409E-8FE8-96EB6275DA9F}"/>
              </a:ext>
            </a:extLst>
          </p:cNvPr>
          <p:cNvCxnSpPr/>
          <p:nvPr/>
        </p:nvCxnSpPr>
        <p:spPr>
          <a:xfrm flipV="1">
            <a:off x="2971789" y="2202890"/>
            <a:ext cx="0" cy="3359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F43B894-02E4-4247-923E-FBD5E2604CDA}"/>
              </a:ext>
            </a:extLst>
          </p:cNvPr>
          <p:cNvCxnSpPr>
            <a:cxnSpLocks/>
          </p:cNvCxnSpPr>
          <p:nvPr/>
        </p:nvCxnSpPr>
        <p:spPr>
          <a:xfrm>
            <a:off x="3508299" y="1828106"/>
            <a:ext cx="47587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FDBF099-9C81-4AC6-9F36-1B92A5B673BF}"/>
              </a:ext>
            </a:extLst>
          </p:cNvPr>
          <p:cNvCxnSpPr>
            <a:cxnSpLocks/>
          </p:cNvCxnSpPr>
          <p:nvPr/>
        </p:nvCxnSpPr>
        <p:spPr>
          <a:xfrm>
            <a:off x="3508299" y="2876244"/>
            <a:ext cx="47587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DA0D603-3ABD-4863-A9A2-697F58EDA599}"/>
              </a:ext>
            </a:extLst>
          </p:cNvPr>
          <p:cNvCxnSpPr>
            <a:cxnSpLocks/>
          </p:cNvCxnSpPr>
          <p:nvPr/>
        </p:nvCxnSpPr>
        <p:spPr>
          <a:xfrm>
            <a:off x="3508299" y="3911943"/>
            <a:ext cx="47587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5FDB90AF-F770-491C-A47D-5062AC1EDAEF}"/>
              </a:ext>
            </a:extLst>
          </p:cNvPr>
          <p:cNvSpPr/>
          <p:nvPr/>
        </p:nvSpPr>
        <p:spPr>
          <a:xfrm>
            <a:off x="4198768" y="1598530"/>
            <a:ext cx="475873" cy="4478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B37FD5A-E37E-4094-97AC-05BF329E6939}"/>
              </a:ext>
            </a:extLst>
          </p:cNvPr>
          <p:cNvSpPr/>
          <p:nvPr/>
        </p:nvSpPr>
        <p:spPr>
          <a:xfrm>
            <a:off x="4198768" y="2654730"/>
            <a:ext cx="475873" cy="4478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1557023-9D47-4C1B-85B1-30CE95CB8DBF}"/>
              </a:ext>
            </a:extLst>
          </p:cNvPr>
          <p:cNvSpPr/>
          <p:nvPr/>
        </p:nvSpPr>
        <p:spPr>
          <a:xfrm>
            <a:off x="4198768" y="3688026"/>
            <a:ext cx="475873" cy="4478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9B3268F-CF46-402C-A781-08B49600E319}"/>
              </a:ext>
            </a:extLst>
          </p:cNvPr>
          <p:cNvCxnSpPr>
            <a:cxnSpLocks/>
          </p:cNvCxnSpPr>
          <p:nvPr/>
        </p:nvCxnSpPr>
        <p:spPr>
          <a:xfrm>
            <a:off x="4436704" y="2202890"/>
            <a:ext cx="0" cy="3206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594F12A-2534-4DCD-AA83-7A70A93C93FF}"/>
              </a:ext>
            </a:extLst>
          </p:cNvPr>
          <p:cNvCxnSpPr>
            <a:cxnSpLocks/>
          </p:cNvCxnSpPr>
          <p:nvPr/>
        </p:nvCxnSpPr>
        <p:spPr>
          <a:xfrm>
            <a:off x="4436704" y="3224195"/>
            <a:ext cx="0" cy="3206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78E25A63-FBD3-45C0-A106-AC3C6CD15C37}"/>
              </a:ext>
            </a:extLst>
          </p:cNvPr>
          <p:cNvSpPr/>
          <p:nvPr/>
        </p:nvSpPr>
        <p:spPr>
          <a:xfrm>
            <a:off x="5332446" y="1604188"/>
            <a:ext cx="475873" cy="4478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9A697F2-E36D-429A-A1A0-44965358B733}"/>
              </a:ext>
            </a:extLst>
          </p:cNvPr>
          <p:cNvSpPr/>
          <p:nvPr/>
        </p:nvSpPr>
        <p:spPr>
          <a:xfrm>
            <a:off x="5332446" y="2660388"/>
            <a:ext cx="475873" cy="4478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5C9ABC2-F80F-42DD-B3C8-D7CD01C343D6}"/>
              </a:ext>
            </a:extLst>
          </p:cNvPr>
          <p:cNvSpPr/>
          <p:nvPr/>
        </p:nvSpPr>
        <p:spPr>
          <a:xfrm>
            <a:off x="5332446" y="3693684"/>
            <a:ext cx="475873" cy="4478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470C8FF-A22F-4B47-AA9F-FF3BD9F5F6AF}"/>
              </a:ext>
            </a:extLst>
          </p:cNvPr>
          <p:cNvCxnSpPr>
            <a:cxnSpLocks/>
          </p:cNvCxnSpPr>
          <p:nvPr/>
        </p:nvCxnSpPr>
        <p:spPr>
          <a:xfrm>
            <a:off x="5570382" y="2208548"/>
            <a:ext cx="0" cy="3206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97A65D6-BCD2-4383-AB2F-7A3A33079503}"/>
              </a:ext>
            </a:extLst>
          </p:cNvPr>
          <p:cNvCxnSpPr>
            <a:cxnSpLocks/>
          </p:cNvCxnSpPr>
          <p:nvPr/>
        </p:nvCxnSpPr>
        <p:spPr>
          <a:xfrm>
            <a:off x="5570382" y="3229853"/>
            <a:ext cx="0" cy="3206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D60D586-2461-4833-B67D-0F58E159CFCB}"/>
              </a:ext>
            </a:extLst>
          </p:cNvPr>
          <p:cNvCxnSpPr/>
          <p:nvPr/>
        </p:nvCxnSpPr>
        <p:spPr>
          <a:xfrm>
            <a:off x="4674641" y="2330675"/>
            <a:ext cx="65780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BF0837A-9094-4152-ACC2-DF73D345F662}"/>
              </a:ext>
            </a:extLst>
          </p:cNvPr>
          <p:cNvCxnSpPr/>
          <p:nvPr/>
        </p:nvCxnSpPr>
        <p:spPr>
          <a:xfrm>
            <a:off x="4674641" y="3378814"/>
            <a:ext cx="65780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273B9AF-A37E-4758-98DE-41EFE7E5E0B1}"/>
              </a:ext>
            </a:extLst>
          </p:cNvPr>
          <p:cNvSpPr txBox="1"/>
          <p:nvPr/>
        </p:nvSpPr>
        <p:spPr>
          <a:xfrm>
            <a:off x="4638881" y="1980198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33C752A-6E26-4770-A6F2-3515A41B6A9A}"/>
              </a:ext>
            </a:extLst>
          </p:cNvPr>
          <p:cNvSpPr txBox="1"/>
          <p:nvPr/>
        </p:nvSpPr>
        <p:spPr>
          <a:xfrm>
            <a:off x="4674641" y="301055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7B55C4E-D560-4D1D-8E66-1F0AAC561291}"/>
              </a:ext>
            </a:extLst>
          </p:cNvPr>
          <p:cNvSpPr txBox="1"/>
          <p:nvPr/>
        </p:nvSpPr>
        <p:spPr>
          <a:xfrm>
            <a:off x="3900197" y="1195202"/>
            <a:ext cx="1492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LVAE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00D6C9D-4AB9-4130-9F9F-6558782FFDB9}"/>
              </a:ext>
            </a:extLst>
          </p:cNvPr>
          <p:cNvCxnSpPr>
            <a:cxnSpLocks/>
          </p:cNvCxnSpPr>
          <p:nvPr/>
        </p:nvCxnSpPr>
        <p:spPr>
          <a:xfrm>
            <a:off x="5579716" y="4290103"/>
            <a:ext cx="0" cy="623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44BB8C54-2D31-4F66-A58D-DE30656A998E}"/>
              </a:ext>
            </a:extLst>
          </p:cNvPr>
          <p:cNvSpPr/>
          <p:nvPr/>
        </p:nvSpPr>
        <p:spPr>
          <a:xfrm>
            <a:off x="4707303" y="4981347"/>
            <a:ext cx="1744825" cy="7694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A0D7264-BD35-405A-BFAF-A6343569D64B}"/>
              </a:ext>
            </a:extLst>
          </p:cNvPr>
          <p:cNvSpPr txBox="1"/>
          <p:nvPr/>
        </p:nvSpPr>
        <p:spPr>
          <a:xfrm>
            <a:off x="2828711" y="1672867"/>
            <a:ext cx="474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CFDA913-E01B-4B37-B6AB-9D51059E8E6A}"/>
              </a:ext>
            </a:extLst>
          </p:cNvPr>
          <p:cNvSpPr txBox="1"/>
          <p:nvPr/>
        </p:nvSpPr>
        <p:spPr>
          <a:xfrm>
            <a:off x="2822494" y="2711918"/>
            <a:ext cx="583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5B2DBFC-96D0-49F1-8E67-5CD63F4DCE59}"/>
              </a:ext>
            </a:extLst>
          </p:cNvPr>
          <p:cNvSpPr txBox="1"/>
          <p:nvPr/>
        </p:nvSpPr>
        <p:spPr>
          <a:xfrm>
            <a:off x="2841161" y="3778078"/>
            <a:ext cx="452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479EAD0-5990-44AE-937B-4EE3E7C4FFED}"/>
              </a:ext>
            </a:extLst>
          </p:cNvPr>
          <p:cNvSpPr txBox="1"/>
          <p:nvPr/>
        </p:nvSpPr>
        <p:spPr>
          <a:xfrm>
            <a:off x="4282743" y="1631316"/>
            <a:ext cx="474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0815A19-FA64-40DD-A0D9-BCC14542A3B3}"/>
              </a:ext>
            </a:extLst>
          </p:cNvPr>
          <p:cNvSpPr txBox="1"/>
          <p:nvPr/>
        </p:nvSpPr>
        <p:spPr>
          <a:xfrm>
            <a:off x="5430423" y="1653487"/>
            <a:ext cx="474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6E389E6-89A0-4397-A6A0-61435E75B28D}"/>
              </a:ext>
            </a:extLst>
          </p:cNvPr>
          <p:cNvSpPr txBox="1"/>
          <p:nvPr/>
        </p:nvSpPr>
        <p:spPr>
          <a:xfrm>
            <a:off x="4305270" y="2726242"/>
            <a:ext cx="474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BC65AF8-35E0-4CED-9D54-8034A4FF9FB3}"/>
              </a:ext>
            </a:extLst>
          </p:cNvPr>
          <p:cNvSpPr txBox="1"/>
          <p:nvPr/>
        </p:nvSpPr>
        <p:spPr>
          <a:xfrm>
            <a:off x="5445190" y="2731900"/>
            <a:ext cx="474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6E4744F-3237-4218-801F-FC001995FE8C}"/>
              </a:ext>
            </a:extLst>
          </p:cNvPr>
          <p:cNvSpPr txBox="1"/>
          <p:nvPr/>
        </p:nvSpPr>
        <p:spPr>
          <a:xfrm>
            <a:off x="4296332" y="3728486"/>
            <a:ext cx="474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5317940-436D-469F-8C94-685D721BA853}"/>
              </a:ext>
            </a:extLst>
          </p:cNvPr>
          <p:cNvSpPr txBox="1"/>
          <p:nvPr/>
        </p:nvSpPr>
        <p:spPr>
          <a:xfrm>
            <a:off x="5444979" y="3741998"/>
            <a:ext cx="474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C7302E2-104A-4391-BED2-4B72A8F40CFA}"/>
              </a:ext>
            </a:extLst>
          </p:cNvPr>
          <p:cNvSpPr txBox="1"/>
          <p:nvPr/>
        </p:nvSpPr>
        <p:spPr>
          <a:xfrm>
            <a:off x="2374615" y="5949401"/>
            <a:ext cx="206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8A3D41E-53FF-4FA8-8B5D-B60A875EA4B0}"/>
              </a:ext>
            </a:extLst>
          </p:cNvPr>
          <p:cNvSpPr txBox="1"/>
          <p:nvPr/>
        </p:nvSpPr>
        <p:spPr>
          <a:xfrm>
            <a:off x="5040107" y="5934159"/>
            <a:ext cx="206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BDE994A-D4B7-464F-953E-3F5C6E723989}"/>
              </a:ext>
            </a:extLst>
          </p:cNvPr>
          <p:cNvSpPr txBox="1"/>
          <p:nvPr/>
        </p:nvSpPr>
        <p:spPr>
          <a:xfrm>
            <a:off x="4716037" y="5182710"/>
            <a:ext cx="1744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C55265A-949E-453B-87DF-34955F92CF8E}"/>
              </a:ext>
            </a:extLst>
          </p:cNvPr>
          <p:cNvCxnSpPr>
            <a:cxnSpLocks/>
          </p:cNvCxnSpPr>
          <p:nvPr/>
        </p:nvCxnSpPr>
        <p:spPr>
          <a:xfrm>
            <a:off x="6676047" y="5379730"/>
            <a:ext cx="7091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592CB4B3-E8CD-4BEC-BC94-661BA2DF4D74}"/>
              </a:ext>
            </a:extLst>
          </p:cNvPr>
          <p:cNvSpPr txBox="1"/>
          <p:nvPr/>
        </p:nvSpPr>
        <p:spPr>
          <a:xfrm>
            <a:off x="7227898" y="5078377"/>
            <a:ext cx="2127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reconstructed molecule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FEA597DB-B9CD-4855-A634-5811E7631046}"/>
              </a:ext>
            </a:extLst>
          </p:cNvPr>
          <p:cNvSpPr/>
          <p:nvPr/>
        </p:nvSpPr>
        <p:spPr>
          <a:xfrm>
            <a:off x="881655" y="5021090"/>
            <a:ext cx="8653909" cy="1741182"/>
          </a:xfrm>
          <a:custGeom>
            <a:avLst/>
            <a:gdLst>
              <a:gd name="connsiteX0" fmla="*/ 0 w 8798767"/>
              <a:gd name="connsiteY0" fmla="*/ 298580 h 1240971"/>
              <a:gd name="connsiteX1" fmla="*/ 4152123 w 8798767"/>
              <a:gd name="connsiteY1" fmla="*/ 1240971 h 1240971"/>
              <a:gd name="connsiteX2" fmla="*/ 8798767 w 8798767"/>
              <a:gd name="connsiteY2" fmla="*/ 0 h 1240971"/>
              <a:gd name="connsiteX0" fmla="*/ 0 w 8798767"/>
              <a:gd name="connsiteY0" fmla="*/ 298580 h 1243568"/>
              <a:gd name="connsiteX1" fmla="*/ 4152123 w 8798767"/>
              <a:gd name="connsiteY1" fmla="*/ 1240971 h 1243568"/>
              <a:gd name="connsiteX2" fmla="*/ 8798767 w 8798767"/>
              <a:gd name="connsiteY2" fmla="*/ 0 h 1243568"/>
              <a:gd name="connsiteX0" fmla="*/ 0 w 8798767"/>
              <a:gd name="connsiteY0" fmla="*/ 298580 h 1411027"/>
              <a:gd name="connsiteX1" fmla="*/ 4161454 w 8798767"/>
              <a:gd name="connsiteY1" fmla="*/ 1408922 h 1411027"/>
              <a:gd name="connsiteX2" fmla="*/ 8798767 w 8798767"/>
              <a:gd name="connsiteY2" fmla="*/ 0 h 1411027"/>
              <a:gd name="connsiteX0" fmla="*/ 0 w 8742784"/>
              <a:gd name="connsiteY0" fmla="*/ 93306 h 1409098"/>
              <a:gd name="connsiteX1" fmla="*/ 4105471 w 8742784"/>
              <a:gd name="connsiteY1" fmla="*/ 1408922 h 1409098"/>
              <a:gd name="connsiteX2" fmla="*/ 8742784 w 8742784"/>
              <a:gd name="connsiteY2" fmla="*/ 0 h 1409098"/>
              <a:gd name="connsiteX0" fmla="*/ 0 w 8742784"/>
              <a:gd name="connsiteY0" fmla="*/ 93306 h 1409219"/>
              <a:gd name="connsiteX1" fmla="*/ 4105471 w 8742784"/>
              <a:gd name="connsiteY1" fmla="*/ 1408922 h 1409219"/>
              <a:gd name="connsiteX2" fmla="*/ 8742784 w 8742784"/>
              <a:gd name="connsiteY2" fmla="*/ 0 h 1409219"/>
              <a:gd name="connsiteX0" fmla="*/ 0 w 8742784"/>
              <a:gd name="connsiteY0" fmla="*/ 93306 h 1409219"/>
              <a:gd name="connsiteX1" fmla="*/ 4105471 w 8742784"/>
              <a:gd name="connsiteY1" fmla="*/ 1408922 h 1409219"/>
              <a:gd name="connsiteX2" fmla="*/ 8742784 w 8742784"/>
              <a:gd name="connsiteY2" fmla="*/ 0 h 1409219"/>
              <a:gd name="connsiteX0" fmla="*/ 0 w 8158538"/>
              <a:gd name="connsiteY0" fmla="*/ 200992 h 1517914"/>
              <a:gd name="connsiteX1" fmla="*/ 4105471 w 8158538"/>
              <a:gd name="connsiteY1" fmla="*/ 1516608 h 1517914"/>
              <a:gd name="connsiteX2" fmla="*/ 8158538 w 8158538"/>
              <a:gd name="connsiteY2" fmla="*/ 0 h 1517914"/>
              <a:gd name="connsiteX0" fmla="*/ 0 w 8289659"/>
              <a:gd name="connsiteY0" fmla="*/ 200992 h 1517914"/>
              <a:gd name="connsiteX1" fmla="*/ 4105471 w 8289659"/>
              <a:gd name="connsiteY1" fmla="*/ 1516608 h 1517914"/>
              <a:gd name="connsiteX2" fmla="*/ 8158538 w 8289659"/>
              <a:gd name="connsiteY2" fmla="*/ 0 h 1517914"/>
              <a:gd name="connsiteX0" fmla="*/ 0 w 8120878"/>
              <a:gd name="connsiteY0" fmla="*/ 768792 h 2099489"/>
              <a:gd name="connsiteX1" fmla="*/ 4105471 w 8120878"/>
              <a:gd name="connsiteY1" fmla="*/ 2084408 h 2099489"/>
              <a:gd name="connsiteX2" fmla="*/ 7985091 w 8120878"/>
              <a:gd name="connsiteY2" fmla="*/ 0 h 2099489"/>
              <a:gd name="connsiteX0" fmla="*/ 0 w 8121181"/>
              <a:gd name="connsiteY0" fmla="*/ 768792 h 1870312"/>
              <a:gd name="connsiteX1" fmla="*/ 4114600 w 8121181"/>
              <a:gd name="connsiteY1" fmla="*/ 1849457 h 1870312"/>
              <a:gd name="connsiteX2" fmla="*/ 7985091 w 8121181"/>
              <a:gd name="connsiteY2" fmla="*/ 0 h 1870312"/>
              <a:gd name="connsiteX0" fmla="*/ 0 w 8121181"/>
              <a:gd name="connsiteY0" fmla="*/ 768792 h 1851143"/>
              <a:gd name="connsiteX1" fmla="*/ 4114600 w 8121181"/>
              <a:gd name="connsiteY1" fmla="*/ 1849457 h 1851143"/>
              <a:gd name="connsiteX2" fmla="*/ 7985091 w 8121181"/>
              <a:gd name="connsiteY2" fmla="*/ 0 h 185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181" h="1851143">
                <a:moveTo>
                  <a:pt x="0" y="768792"/>
                </a:moveTo>
                <a:cubicBezTo>
                  <a:pt x="1188099" y="1502800"/>
                  <a:pt x="2783751" y="1879692"/>
                  <a:pt x="4114600" y="1849457"/>
                </a:cubicBezTo>
                <a:cubicBezTo>
                  <a:pt x="5445449" y="1819222"/>
                  <a:pt x="8839312" y="1267033"/>
                  <a:pt x="7985091" y="0"/>
                </a:cubicBezTo>
              </a:path>
            </a:pathLst>
          </a:custGeom>
          <a:noFill/>
          <a:ln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8F4B50E-E246-41B8-9A91-51B32A428E4E}"/>
              </a:ext>
            </a:extLst>
          </p:cNvPr>
          <p:cNvCxnSpPr>
            <a:cxnSpLocks/>
          </p:cNvCxnSpPr>
          <p:nvPr/>
        </p:nvCxnSpPr>
        <p:spPr>
          <a:xfrm flipV="1">
            <a:off x="9073430" y="4486045"/>
            <a:ext cx="679941" cy="8936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FFC9B3F-52B0-4D7D-9F22-18C52B957DD6}"/>
              </a:ext>
            </a:extLst>
          </p:cNvPr>
          <p:cNvCxnSpPr>
            <a:cxnSpLocks/>
          </p:cNvCxnSpPr>
          <p:nvPr/>
        </p:nvCxnSpPr>
        <p:spPr>
          <a:xfrm>
            <a:off x="6452128" y="2654730"/>
            <a:ext cx="71927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0A3BBAE6-2618-44FC-80EE-5AF01F3C4A07}"/>
              </a:ext>
            </a:extLst>
          </p:cNvPr>
          <p:cNvSpPr txBox="1"/>
          <p:nvPr/>
        </p:nvSpPr>
        <p:spPr>
          <a:xfrm>
            <a:off x="8878474" y="1399679"/>
            <a:ext cx="1314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: 剪去对角 65">
            <a:extLst>
              <a:ext uri="{FF2B5EF4-FFF2-40B4-BE49-F238E27FC236}">
                <a16:creationId xmlns:a16="http://schemas.microsoft.com/office/drawing/2014/main" id="{9A4F46AC-B318-411C-A4F3-6EB40CB80689}"/>
              </a:ext>
            </a:extLst>
          </p:cNvPr>
          <p:cNvSpPr/>
          <p:nvPr/>
        </p:nvSpPr>
        <p:spPr>
          <a:xfrm>
            <a:off x="112685" y="109620"/>
            <a:ext cx="1978100" cy="687770"/>
          </a:xfrm>
          <a:prstGeom prst="snip2Diag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803A973-E92C-40EF-9DB7-38934D009CD7}"/>
                  </a:ext>
                </a:extLst>
              </p:cNvPr>
              <p:cNvSpPr txBox="1"/>
              <p:nvPr/>
            </p:nvSpPr>
            <p:spPr>
              <a:xfrm>
                <a:off x="7503382" y="2208548"/>
                <a:ext cx="3768132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)||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803A973-E92C-40EF-9DB7-38934D009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382" y="2208548"/>
                <a:ext cx="3768132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E61AEA05-CB34-4FD1-BFCD-86768CFC04DC}"/>
              </a:ext>
            </a:extLst>
          </p:cNvPr>
          <p:cNvSpPr txBox="1"/>
          <p:nvPr/>
        </p:nvSpPr>
        <p:spPr>
          <a:xfrm>
            <a:off x="9123154" y="2955108"/>
            <a:ext cx="331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+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641D3A6-863F-4E69-A787-1985C734EB89}"/>
                  </a:ext>
                </a:extLst>
              </p:cNvPr>
              <p:cNvSpPr txBox="1"/>
              <p:nvPr/>
            </p:nvSpPr>
            <p:spPr>
              <a:xfrm>
                <a:off x="8105200" y="3518719"/>
                <a:ext cx="2481943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𝑟𝑒𝑐𝑜𝑛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641D3A6-863F-4E69-A787-1985C734E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200" y="3518719"/>
                <a:ext cx="2481943" cy="403124"/>
              </a:xfrm>
              <a:prstGeom prst="rect">
                <a:avLst/>
              </a:prstGeom>
              <a:blipFill>
                <a:blip r:embed="rId3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E3901FD-1056-463C-8E36-D1A6A145CCB8}"/>
              </a:ext>
            </a:extLst>
          </p:cNvPr>
          <p:cNvSpPr/>
          <p:nvPr/>
        </p:nvSpPr>
        <p:spPr>
          <a:xfrm>
            <a:off x="7504222" y="2144407"/>
            <a:ext cx="3868615" cy="20872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BB9ED8-12DC-456D-ABAE-E0FA4C462160}"/>
              </a:ext>
            </a:extLst>
          </p:cNvPr>
          <p:cNvSpPr/>
          <p:nvPr/>
        </p:nvSpPr>
        <p:spPr>
          <a:xfrm>
            <a:off x="8506963" y="2522977"/>
            <a:ext cx="1284557" cy="275226"/>
          </a:xfrm>
          <a:prstGeom prst="rect">
            <a:avLst/>
          </a:prstGeom>
          <a:solidFill>
            <a:schemeClr val="bg1">
              <a:lumMod val="75000"/>
              <a:alpha val="37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0FD95F1-65D6-4197-AC4B-A4469B270ADF}"/>
              </a:ext>
            </a:extLst>
          </p:cNvPr>
          <p:cNvCxnSpPr/>
          <p:nvPr/>
        </p:nvCxnSpPr>
        <p:spPr>
          <a:xfrm flipH="1" flipV="1">
            <a:off x="8291513" y="1800593"/>
            <a:ext cx="586961" cy="77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C8D38A2-5564-4B6A-BEBA-C672103105C3}"/>
              </a:ext>
            </a:extLst>
          </p:cNvPr>
          <p:cNvGrpSpPr/>
          <p:nvPr/>
        </p:nvGrpSpPr>
        <p:grpSpPr>
          <a:xfrm>
            <a:off x="6159087" y="500578"/>
            <a:ext cx="2847461" cy="1348650"/>
            <a:chOff x="6159087" y="500578"/>
            <a:chExt cx="2847461" cy="134865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E716181-213B-432C-9EBB-CC624AB29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9087" y="500578"/>
              <a:ext cx="2847461" cy="1348650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215C883-6FBA-4F64-A517-3E4791057F0D}"/>
                </a:ext>
              </a:extLst>
            </p:cNvPr>
            <p:cNvSpPr txBox="1"/>
            <p:nvPr/>
          </p:nvSpPr>
          <p:spPr>
            <a:xfrm>
              <a:off x="6561571" y="625041"/>
              <a:ext cx="4019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2</a:t>
              </a:r>
              <a:endParaRPr lang="zh-CN" altLang="en-US" sz="900" dirty="0"/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A5551EC-D7D9-4832-A164-6E8833AAAB9D}"/>
              </a:ext>
            </a:extLst>
          </p:cNvPr>
          <p:cNvCxnSpPr/>
          <p:nvPr/>
        </p:nvCxnSpPr>
        <p:spPr>
          <a:xfrm flipH="1">
            <a:off x="7837739" y="3848236"/>
            <a:ext cx="844062" cy="58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2C2D675-F058-4B7E-A3E2-90D7AE5F2AF5}"/>
              </a:ext>
            </a:extLst>
          </p:cNvPr>
          <p:cNvSpPr txBox="1"/>
          <p:nvPr/>
        </p:nvSpPr>
        <p:spPr>
          <a:xfrm>
            <a:off x="6761651" y="4395848"/>
            <a:ext cx="2423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entropy loss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1BD3384-144D-4FBE-86D9-D9B4EEF826ED}"/>
              </a:ext>
            </a:extLst>
          </p:cNvPr>
          <p:cNvSpPr/>
          <p:nvPr/>
        </p:nvSpPr>
        <p:spPr>
          <a:xfrm>
            <a:off x="2276670" y="1245780"/>
            <a:ext cx="3993500" cy="32402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4B21E1E-A97E-4584-B6E4-424707DC6C59}"/>
              </a:ext>
            </a:extLst>
          </p:cNvPr>
          <p:cNvSpPr txBox="1"/>
          <p:nvPr/>
        </p:nvSpPr>
        <p:spPr>
          <a:xfrm>
            <a:off x="8339662" y="691391"/>
            <a:ext cx="3868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Sønderby</a:t>
            </a:r>
            <a:r>
              <a:rPr lang="en-US" altLang="zh-CN" sz="1600" dirty="0"/>
              <a:t>, Casper </a:t>
            </a:r>
            <a:r>
              <a:rPr lang="en-US" altLang="zh-CN" sz="1600" dirty="0" err="1"/>
              <a:t>Kaae</a:t>
            </a:r>
            <a:r>
              <a:rPr lang="en-US" altLang="zh-CN" sz="1600" dirty="0"/>
              <a:t>, et al. NIPS 2016.</a:t>
            </a:r>
          </a:p>
        </p:txBody>
      </p:sp>
    </p:spTree>
    <p:extLst>
      <p:ext uri="{BB962C8B-B14F-4D97-AF65-F5344CB8AC3E}">
        <p14:creationId xmlns:p14="http://schemas.microsoft.com/office/powerpoint/2010/main" val="360511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68B740-F153-435C-9FC6-E0ED848FFB41}"/>
              </a:ext>
            </a:extLst>
          </p:cNvPr>
          <p:cNvSpPr txBox="1"/>
          <p:nvPr/>
        </p:nvSpPr>
        <p:spPr>
          <a:xfrm>
            <a:off x="102627" y="86432"/>
            <a:ext cx="1978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10BD8F-6EBC-48C5-829D-359590016C26}"/>
              </a:ext>
            </a:extLst>
          </p:cNvPr>
          <p:cNvSpPr txBox="1"/>
          <p:nvPr/>
        </p:nvSpPr>
        <p:spPr>
          <a:xfrm>
            <a:off x="2182283" y="332653"/>
            <a:ext cx="4369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details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ABC18D-84C8-4FA9-97C6-713AB5B86C88}"/>
              </a:ext>
            </a:extLst>
          </p:cNvPr>
          <p:cNvSpPr txBox="1"/>
          <p:nvPr/>
        </p:nvSpPr>
        <p:spPr>
          <a:xfrm>
            <a:off x="834012" y="1342170"/>
            <a:ext cx="59490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Learning rate annealer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cosine annealing with restart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 epoch / period, 3e-4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1e-6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KL loss weight annealer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1e-4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1e-3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Hyperparameters searching: random searching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100 combinations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Compare eval loss at the end of first epoch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B4A7D0-3B69-4831-9FDF-DAF87EB39E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" b="5385"/>
          <a:stretch/>
        </p:blipFill>
        <p:spPr>
          <a:xfrm>
            <a:off x="6874587" y="3650494"/>
            <a:ext cx="3880502" cy="25059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60FD61-B13F-47E2-942A-68A722D3E3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1"/>
          <a:stretch/>
        </p:blipFill>
        <p:spPr>
          <a:xfrm>
            <a:off x="6874587" y="1120676"/>
            <a:ext cx="3781536" cy="23083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0A0F04D-8B01-41E7-B2A4-8D315545F1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" t="10340" r="8795" b="5602"/>
          <a:stretch/>
        </p:blipFill>
        <p:spPr>
          <a:xfrm>
            <a:off x="1513030" y="3577468"/>
            <a:ext cx="4029392" cy="2659225"/>
          </a:xfrm>
          <a:prstGeom prst="rect">
            <a:avLst/>
          </a:prstGeom>
        </p:spPr>
      </p:pic>
      <p:sp>
        <p:nvSpPr>
          <p:cNvPr id="12" name="矩形: 剪去对角 11">
            <a:extLst>
              <a:ext uri="{FF2B5EF4-FFF2-40B4-BE49-F238E27FC236}">
                <a16:creationId xmlns:a16="http://schemas.microsoft.com/office/drawing/2014/main" id="{05DEAD45-E52B-49C5-A01B-66B918224855}"/>
              </a:ext>
            </a:extLst>
          </p:cNvPr>
          <p:cNvSpPr/>
          <p:nvPr/>
        </p:nvSpPr>
        <p:spPr>
          <a:xfrm>
            <a:off x="112685" y="109620"/>
            <a:ext cx="1978100" cy="687770"/>
          </a:xfrm>
          <a:prstGeom prst="snip2Diag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A52226-858B-4A57-B4B0-472CD8937671}"/>
              </a:ext>
            </a:extLst>
          </p:cNvPr>
          <p:cNvSpPr txBox="1"/>
          <p:nvPr/>
        </p:nvSpPr>
        <p:spPr>
          <a:xfrm>
            <a:off x="8239648" y="3377413"/>
            <a:ext cx="1507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083478-930A-47C8-9F6A-7F403FCD0F55}"/>
              </a:ext>
            </a:extLst>
          </p:cNvPr>
          <p:cNvSpPr txBox="1"/>
          <p:nvPr/>
        </p:nvSpPr>
        <p:spPr>
          <a:xfrm>
            <a:off x="8286698" y="6326093"/>
            <a:ext cx="1507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3C7A70-4BCA-4629-82B1-851967486D5A}"/>
              </a:ext>
            </a:extLst>
          </p:cNvPr>
          <p:cNvSpPr txBox="1"/>
          <p:nvPr/>
        </p:nvSpPr>
        <p:spPr>
          <a:xfrm>
            <a:off x="6551525" y="2063161"/>
            <a:ext cx="7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E93DBC-D59B-4E92-8ABC-678CE8BDDE6E}"/>
              </a:ext>
            </a:extLst>
          </p:cNvPr>
          <p:cNvSpPr txBox="1"/>
          <p:nvPr/>
        </p:nvSpPr>
        <p:spPr>
          <a:xfrm>
            <a:off x="5727999" y="4718812"/>
            <a:ext cx="136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 weight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DE5034-4640-40D5-A9CA-0AA8A954624C}"/>
              </a:ext>
            </a:extLst>
          </p:cNvPr>
          <p:cNvSpPr txBox="1"/>
          <p:nvPr/>
        </p:nvSpPr>
        <p:spPr>
          <a:xfrm>
            <a:off x="523980" y="4543483"/>
            <a:ext cx="1978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 loss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DDF685-6474-45ED-B467-A0847553005E}"/>
              </a:ext>
            </a:extLst>
          </p:cNvPr>
          <p:cNvSpPr txBox="1"/>
          <p:nvPr/>
        </p:nvSpPr>
        <p:spPr>
          <a:xfrm>
            <a:off x="3054917" y="6156462"/>
            <a:ext cx="1507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85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D060DF-9FAA-4025-B524-A62CEF8BE154}"/>
              </a:ext>
            </a:extLst>
          </p:cNvPr>
          <p:cNvSpPr txBox="1"/>
          <p:nvPr/>
        </p:nvSpPr>
        <p:spPr>
          <a:xfrm>
            <a:off x="102627" y="86432"/>
            <a:ext cx="1978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CEDFC5-DB92-466D-A27A-08544EFA5503}"/>
              </a:ext>
            </a:extLst>
          </p:cNvPr>
          <p:cNvSpPr txBox="1"/>
          <p:nvPr/>
        </p:nvSpPr>
        <p:spPr>
          <a:xfrm>
            <a:off x="2177633" y="430374"/>
            <a:ext cx="4369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2A4221-A50C-4D7E-9A43-A3EEE52D1E5D}"/>
              </a:ext>
            </a:extLst>
          </p:cNvPr>
          <p:cNvSpPr txBox="1"/>
          <p:nvPr/>
        </p:nvSpPr>
        <p:spPr>
          <a:xfrm>
            <a:off x="625178" y="2110665"/>
            <a:ext cx="21144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from prior distribution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3FDBC8-B1CD-479E-BA13-5C15C03FE475}"/>
              </a:ext>
            </a:extLst>
          </p:cNvPr>
          <p:cNvSpPr txBox="1"/>
          <p:nvPr/>
        </p:nvSpPr>
        <p:spPr>
          <a:xfrm>
            <a:off x="595679" y="4507527"/>
            <a:ext cx="21734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control experiment</a:t>
            </a: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3A64DB4F-6410-4D99-B5FE-BEA593DE8A86}"/>
              </a:ext>
            </a:extLst>
          </p:cNvPr>
          <p:cNvGrpSpPr/>
          <p:nvPr/>
        </p:nvGrpSpPr>
        <p:grpSpPr>
          <a:xfrm>
            <a:off x="2991689" y="1139227"/>
            <a:ext cx="3769854" cy="2413654"/>
            <a:chOff x="2313584" y="2361544"/>
            <a:chExt cx="3769854" cy="241365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FABFDE3-4B71-4843-A893-C60D9D54707E}"/>
                </a:ext>
              </a:extLst>
            </p:cNvPr>
            <p:cNvSpPr/>
            <p:nvPr/>
          </p:nvSpPr>
          <p:spPr>
            <a:xfrm>
              <a:off x="2996872" y="2623747"/>
              <a:ext cx="170822" cy="170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DBA635E-3C41-4525-97B8-A0B765B95255}"/>
                </a:ext>
              </a:extLst>
            </p:cNvPr>
            <p:cNvSpPr/>
            <p:nvPr/>
          </p:nvSpPr>
          <p:spPr>
            <a:xfrm>
              <a:off x="3301672" y="2623747"/>
              <a:ext cx="170822" cy="1708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9C84266-9356-46D8-8CCF-B8AFB7C98984}"/>
                </a:ext>
              </a:extLst>
            </p:cNvPr>
            <p:cNvSpPr/>
            <p:nvPr/>
          </p:nvSpPr>
          <p:spPr>
            <a:xfrm>
              <a:off x="3644538" y="2623747"/>
              <a:ext cx="170822" cy="17082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9BCC83A-1B4E-4AD6-9585-F86165B947E6}"/>
                </a:ext>
              </a:extLst>
            </p:cNvPr>
            <p:cNvSpPr/>
            <p:nvPr/>
          </p:nvSpPr>
          <p:spPr>
            <a:xfrm>
              <a:off x="3949338" y="2623747"/>
              <a:ext cx="170822" cy="17082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DB1F58B-36D3-4DF1-B3B1-62EF31F9E9BA}"/>
                </a:ext>
              </a:extLst>
            </p:cNvPr>
            <p:cNvSpPr txBox="1"/>
            <p:nvPr/>
          </p:nvSpPr>
          <p:spPr>
            <a:xfrm>
              <a:off x="4254138" y="2361544"/>
              <a:ext cx="406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69E0F02-CA86-4F08-A877-C5D2B9E1346A}"/>
                </a:ext>
              </a:extLst>
            </p:cNvPr>
            <p:cNvSpPr txBox="1"/>
            <p:nvPr/>
          </p:nvSpPr>
          <p:spPr>
            <a:xfrm>
              <a:off x="2313584" y="2515432"/>
              <a:ext cx="68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F24053-182E-4C5B-B7D8-56BB07DFD1E4}"/>
                </a:ext>
              </a:extLst>
            </p:cNvPr>
            <p:cNvSpPr/>
            <p:nvPr/>
          </p:nvSpPr>
          <p:spPr>
            <a:xfrm>
              <a:off x="4794235" y="2623747"/>
              <a:ext cx="170822" cy="1708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F1FAD74-4EF2-4C9D-B0C7-7074FA32AD2B}"/>
                </a:ext>
              </a:extLst>
            </p:cNvPr>
            <p:cNvSpPr/>
            <p:nvPr/>
          </p:nvSpPr>
          <p:spPr>
            <a:xfrm>
              <a:off x="2996872" y="3575690"/>
              <a:ext cx="170822" cy="170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4FA15B6-D28D-4483-B071-DF38B438CF52}"/>
                </a:ext>
              </a:extLst>
            </p:cNvPr>
            <p:cNvSpPr/>
            <p:nvPr/>
          </p:nvSpPr>
          <p:spPr>
            <a:xfrm>
              <a:off x="3301672" y="3575690"/>
              <a:ext cx="170822" cy="1708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EE56B69-D87D-41E9-A1BA-56E46BCD91BA}"/>
                </a:ext>
              </a:extLst>
            </p:cNvPr>
            <p:cNvSpPr/>
            <p:nvPr/>
          </p:nvSpPr>
          <p:spPr>
            <a:xfrm>
              <a:off x="3644538" y="3575690"/>
              <a:ext cx="170822" cy="17082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AC9D10-3819-471D-A0F0-F67DEAF8B706}"/>
                </a:ext>
              </a:extLst>
            </p:cNvPr>
            <p:cNvSpPr/>
            <p:nvPr/>
          </p:nvSpPr>
          <p:spPr>
            <a:xfrm>
              <a:off x="3949338" y="3575690"/>
              <a:ext cx="170822" cy="17082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7914FBA-28C2-4E0B-9665-508010801B05}"/>
                </a:ext>
              </a:extLst>
            </p:cNvPr>
            <p:cNvSpPr txBox="1"/>
            <p:nvPr/>
          </p:nvSpPr>
          <p:spPr>
            <a:xfrm>
              <a:off x="4254138" y="3313487"/>
              <a:ext cx="406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3BDEB4F-8414-4C74-B1CD-3FC57EC3D270}"/>
                </a:ext>
              </a:extLst>
            </p:cNvPr>
            <p:cNvSpPr txBox="1"/>
            <p:nvPr/>
          </p:nvSpPr>
          <p:spPr>
            <a:xfrm>
              <a:off x="2313584" y="3467375"/>
              <a:ext cx="68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BDBBE11-6E60-4374-96BE-8C464E32D2AA}"/>
                </a:ext>
              </a:extLst>
            </p:cNvPr>
            <p:cNvSpPr/>
            <p:nvPr/>
          </p:nvSpPr>
          <p:spPr>
            <a:xfrm>
              <a:off x="4794235" y="3575690"/>
              <a:ext cx="170822" cy="1708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501F2B3-17A6-483A-8200-E117A0B6A5B9}"/>
                </a:ext>
              </a:extLst>
            </p:cNvPr>
            <p:cNvSpPr/>
            <p:nvPr/>
          </p:nvSpPr>
          <p:spPr>
            <a:xfrm>
              <a:off x="2996872" y="4514181"/>
              <a:ext cx="170822" cy="170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01E1753-4059-4B04-B1F4-0E773A2C7F0B}"/>
                </a:ext>
              </a:extLst>
            </p:cNvPr>
            <p:cNvSpPr/>
            <p:nvPr/>
          </p:nvSpPr>
          <p:spPr>
            <a:xfrm>
              <a:off x="3301672" y="4514181"/>
              <a:ext cx="170822" cy="1708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590609B-74BA-4F3B-B889-4251CF8ADDC4}"/>
                </a:ext>
              </a:extLst>
            </p:cNvPr>
            <p:cNvSpPr/>
            <p:nvPr/>
          </p:nvSpPr>
          <p:spPr>
            <a:xfrm>
              <a:off x="3644538" y="4514181"/>
              <a:ext cx="170822" cy="17082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22F3101-E7F0-4CF9-AD51-E6D3ACA6DA0F}"/>
                </a:ext>
              </a:extLst>
            </p:cNvPr>
            <p:cNvSpPr/>
            <p:nvPr/>
          </p:nvSpPr>
          <p:spPr>
            <a:xfrm>
              <a:off x="3949338" y="4514181"/>
              <a:ext cx="170822" cy="17082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0A99EC5-482D-4FD5-B612-D2844E235DC7}"/>
                </a:ext>
              </a:extLst>
            </p:cNvPr>
            <p:cNvSpPr txBox="1"/>
            <p:nvPr/>
          </p:nvSpPr>
          <p:spPr>
            <a:xfrm>
              <a:off x="4254138" y="4251978"/>
              <a:ext cx="406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5989913-A3FC-4567-8B6D-6EAECC90FB8F}"/>
                </a:ext>
              </a:extLst>
            </p:cNvPr>
            <p:cNvSpPr txBox="1"/>
            <p:nvPr/>
          </p:nvSpPr>
          <p:spPr>
            <a:xfrm>
              <a:off x="2313584" y="4405866"/>
              <a:ext cx="68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3F3223A-8915-4BFE-9E78-1C1982437FFE}"/>
                </a:ext>
              </a:extLst>
            </p:cNvPr>
            <p:cNvSpPr/>
            <p:nvPr/>
          </p:nvSpPr>
          <p:spPr>
            <a:xfrm>
              <a:off x="4794235" y="4514181"/>
              <a:ext cx="170822" cy="1708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3D2EF16-5F94-433A-B3A5-DC05FBC80FB8}"/>
                </a:ext>
              </a:extLst>
            </p:cNvPr>
            <p:cNvCxnSpPr/>
            <p:nvPr/>
          </p:nvCxnSpPr>
          <p:spPr>
            <a:xfrm>
              <a:off x="3073054" y="2884764"/>
              <a:ext cx="0" cy="582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453F4DC-A8CE-4C77-8EB5-2844F0E069B4}"/>
                </a:ext>
              </a:extLst>
            </p:cNvPr>
            <p:cNvCxnSpPr/>
            <p:nvPr/>
          </p:nvCxnSpPr>
          <p:spPr>
            <a:xfrm>
              <a:off x="3395003" y="2884764"/>
              <a:ext cx="0" cy="582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680B874-061F-4AEE-AEB5-2D6931E8A4FC}"/>
                </a:ext>
              </a:extLst>
            </p:cNvPr>
            <p:cNvCxnSpPr/>
            <p:nvPr/>
          </p:nvCxnSpPr>
          <p:spPr>
            <a:xfrm>
              <a:off x="4048982" y="2884764"/>
              <a:ext cx="0" cy="582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1F5190C-3760-4950-BD16-6FCF6A39FF77}"/>
                </a:ext>
              </a:extLst>
            </p:cNvPr>
            <p:cNvCxnSpPr/>
            <p:nvPr/>
          </p:nvCxnSpPr>
          <p:spPr>
            <a:xfrm>
              <a:off x="4876733" y="2898258"/>
              <a:ext cx="0" cy="582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A30DBD0-68C7-47AB-95F3-3678D4039F4A}"/>
                </a:ext>
              </a:extLst>
            </p:cNvPr>
            <p:cNvCxnSpPr/>
            <p:nvPr/>
          </p:nvCxnSpPr>
          <p:spPr>
            <a:xfrm>
              <a:off x="3737920" y="2898258"/>
              <a:ext cx="0" cy="582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A42BEA0F-218F-4401-824D-CC6D71C51DE1}"/>
                </a:ext>
              </a:extLst>
            </p:cNvPr>
            <p:cNvCxnSpPr/>
            <p:nvPr/>
          </p:nvCxnSpPr>
          <p:spPr>
            <a:xfrm>
              <a:off x="3032424" y="3823255"/>
              <a:ext cx="0" cy="582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90A2BD3D-AE85-4922-8492-3CA153A8C4D8}"/>
                </a:ext>
              </a:extLst>
            </p:cNvPr>
            <p:cNvCxnSpPr/>
            <p:nvPr/>
          </p:nvCxnSpPr>
          <p:spPr>
            <a:xfrm>
              <a:off x="3354373" y="3823255"/>
              <a:ext cx="0" cy="582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F780EEAD-AA31-4EFE-83AA-5FDE260A46D5}"/>
                </a:ext>
              </a:extLst>
            </p:cNvPr>
            <p:cNvCxnSpPr/>
            <p:nvPr/>
          </p:nvCxnSpPr>
          <p:spPr>
            <a:xfrm>
              <a:off x="4008352" y="3823255"/>
              <a:ext cx="0" cy="582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B291365-1FEF-4933-9CC4-05D189559507}"/>
                </a:ext>
              </a:extLst>
            </p:cNvPr>
            <p:cNvCxnSpPr/>
            <p:nvPr/>
          </p:nvCxnSpPr>
          <p:spPr>
            <a:xfrm>
              <a:off x="4836103" y="3836749"/>
              <a:ext cx="0" cy="582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A988CDF-7655-4D80-9BB2-1AE5BD54AACE}"/>
                </a:ext>
              </a:extLst>
            </p:cNvPr>
            <p:cNvCxnSpPr/>
            <p:nvPr/>
          </p:nvCxnSpPr>
          <p:spPr>
            <a:xfrm>
              <a:off x="3697290" y="3836749"/>
              <a:ext cx="0" cy="582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808E7C0-858F-4B1E-886B-F7C98589AA5D}"/>
                </a:ext>
              </a:extLst>
            </p:cNvPr>
            <p:cNvSpPr txBox="1"/>
            <p:nvPr/>
          </p:nvSpPr>
          <p:spPr>
            <a:xfrm>
              <a:off x="5016552" y="2515432"/>
              <a:ext cx="997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C15182B2-7931-4D23-B953-6A0DECCAD543}"/>
                </a:ext>
              </a:extLst>
            </p:cNvPr>
            <p:cNvSpPr/>
            <p:nvPr/>
          </p:nvSpPr>
          <p:spPr>
            <a:xfrm>
              <a:off x="2744291" y="2523642"/>
              <a:ext cx="2322686" cy="3411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25A88816-5422-4020-ACC7-1F221F2D4A0D}"/>
                </a:ext>
              </a:extLst>
            </p:cNvPr>
            <p:cNvSpPr txBox="1"/>
            <p:nvPr/>
          </p:nvSpPr>
          <p:spPr>
            <a:xfrm>
              <a:off x="5078291" y="3451374"/>
              <a:ext cx="679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16F031CA-0CF6-40B3-951B-AFCFC1B31149}"/>
                </a:ext>
              </a:extLst>
            </p:cNvPr>
            <p:cNvSpPr/>
            <p:nvPr/>
          </p:nvSpPr>
          <p:spPr>
            <a:xfrm>
              <a:off x="2806030" y="3459584"/>
              <a:ext cx="2322686" cy="3411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5469CF8-979D-457B-B9C1-EA2D39F4A293}"/>
                </a:ext>
              </a:extLst>
            </p:cNvPr>
            <p:cNvSpPr txBox="1"/>
            <p:nvPr/>
          </p:nvSpPr>
          <p:spPr>
            <a:xfrm>
              <a:off x="5068405" y="4394362"/>
              <a:ext cx="1015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0861F7EB-1F19-481C-9999-7D9145A86D9B}"/>
                </a:ext>
              </a:extLst>
            </p:cNvPr>
            <p:cNvSpPr/>
            <p:nvPr/>
          </p:nvSpPr>
          <p:spPr>
            <a:xfrm>
              <a:off x="2755605" y="4412651"/>
              <a:ext cx="2322686" cy="3411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8088136B-FDB2-4A34-BDA9-A492EBF6F18E}"/>
              </a:ext>
            </a:extLst>
          </p:cNvPr>
          <p:cNvGrpSpPr/>
          <p:nvPr/>
        </p:nvGrpSpPr>
        <p:grpSpPr>
          <a:xfrm>
            <a:off x="6946396" y="1045839"/>
            <a:ext cx="5558877" cy="2383161"/>
            <a:chOff x="6204966" y="1465365"/>
            <a:chExt cx="5558877" cy="2383161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666F0F4-64AD-4BC2-B70B-611DE44654F4}"/>
                </a:ext>
              </a:extLst>
            </p:cNvPr>
            <p:cNvSpPr/>
            <p:nvPr/>
          </p:nvSpPr>
          <p:spPr>
            <a:xfrm>
              <a:off x="7840234" y="1727568"/>
              <a:ext cx="170822" cy="170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E8107C65-F07C-4245-89EA-C446346898B7}"/>
                </a:ext>
              </a:extLst>
            </p:cNvPr>
            <p:cNvSpPr/>
            <p:nvPr/>
          </p:nvSpPr>
          <p:spPr>
            <a:xfrm>
              <a:off x="8145034" y="1727568"/>
              <a:ext cx="170822" cy="1708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971FBCF-8F59-4994-9C67-F92A89385E0A}"/>
                </a:ext>
              </a:extLst>
            </p:cNvPr>
            <p:cNvSpPr txBox="1"/>
            <p:nvPr/>
          </p:nvSpPr>
          <p:spPr>
            <a:xfrm>
              <a:off x="8398187" y="1465365"/>
              <a:ext cx="406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D4BEF45-19D4-4414-88FA-630DCDC67F8C}"/>
                </a:ext>
              </a:extLst>
            </p:cNvPr>
            <p:cNvSpPr txBox="1"/>
            <p:nvPr/>
          </p:nvSpPr>
          <p:spPr>
            <a:xfrm>
              <a:off x="6232558" y="1757658"/>
              <a:ext cx="68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36C70C6-706F-4AE4-945B-C1FDC637A647}"/>
                </a:ext>
              </a:extLst>
            </p:cNvPr>
            <p:cNvSpPr/>
            <p:nvPr/>
          </p:nvSpPr>
          <p:spPr>
            <a:xfrm>
              <a:off x="8935851" y="1708474"/>
              <a:ext cx="170822" cy="1708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70A65E3-0B25-45E7-9695-463958326C1F}"/>
                </a:ext>
              </a:extLst>
            </p:cNvPr>
            <p:cNvSpPr txBox="1"/>
            <p:nvPr/>
          </p:nvSpPr>
          <p:spPr>
            <a:xfrm>
              <a:off x="9329514" y="1609219"/>
              <a:ext cx="997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ABE16006-2A30-4394-88F8-DF5743A2F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3423" y="1911641"/>
              <a:ext cx="532584" cy="61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0B86A885-1150-4BD0-8138-DA52A71CDE5B}"/>
                </a:ext>
              </a:extLst>
            </p:cNvPr>
            <p:cNvCxnSpPr/>
            <p:nvPr/>
          </p:nvCxnSpPr>
          <p:spPr>
            <a:xfrm flipH="1">
              <a:off x="7621941" y="1944374"/>
              <a:ext cx="282850" cy="59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3021734-E464-4097-9E27-AA8DEC8DDBCB}"/>
                </a:ext>
              </a:extLst>
            </p:cNvPr>
            <p:cNvCxnSpPr>
              <a:cxnSpLocks/>
            </p:cNvCxnSpPr>
            <p:nvPr/>
          </p:nvCxnSpPr>
          <p:spPr>
            <a:xfrm>
              <a:off x="7912447" y="1907293"/>
              <a:ext cx="354195" cy="644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775490E-EA1B-46DD-A2F4-AFA9316338EA}"/>
                </a:ext>
              </a:extLst>
            </p:cNvPr>
            <p:cNvSpPr/>
            <p:nvPr/>
          </p:nvSpPr>
          <p:spPr>
            <a:xfrm>
              <a:off x="7281158" y="2642248"/>
              <a:ext cx="170822" cy="170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36EA53D7-D317-4841-9CBB-36D935CAB11A}"/>
                </a:ext>
              </a:extLst>
            </p:cNvPr>
            <p:cNvSpPr/>
            <p:nvPr/>
          </p:nvSpPr>
          <p:spPr>
            <a:xfrm>
              <a:off x="7585958" y="2642248"/>
              <a:ext cx="170822" cy="1708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9DD83E4D-5D57-4B09-9C4D-D6926FA20D94}"/>
                </a:ext>
              </a:extLst>
            </p:cNvPr>
            <p:cNvSpPr txBox="1"/>
            <p:nvPr/>
          </p:nvSpPr>
          <p:spPr>
            <a:xfrm>
              <a:off x="7707778" y="2361544"/>
              <a:ext cx="406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53C3E19-3376-4278-B2DE-38DABCAFB8CA}"/>
                </a:ext>
              </a:extLst>
            </p:cNvPr>
            <p:cNvSpPr txBox="1"/>
            <p:nvPr/>
          </p:nvSpPr>
          <p:spPr>
            <a:xfrm>
              <a:off x="6234456" y="2602644"/>
              <a:ext cx="68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0AC47635-D7E7-418C-A1D0-7CE73C4EF4B7}"/>
                </a:ext>
              </a:extLst>
            </p:cNvPr>
            <p:cNvSpPr/>
            <p:nvPr/>
          </p:nvSpPr>
          <p:spPr>
            <a:xfrm>
              <a:off x="8196780" y="2658993"/>
              <a:ext cx="170822" cy="1708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DB86002-AA44-4C0B-BEB0-078B5F144D13}"/>
                </a:ext>
              </a:extLst>
            </p:cNvPr>
            <p:cNvSpPr/>
            <p:nvPr/>
          </p:nvSpPr>
          <p:spPr>
            <a:xfrm>
              <a:off x="8633484" y="2642248"/>
              <a:ext cx="170822" cy="170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118A9CB3-C36C-466D-B6C6-5F298B08B2D2}"/>
                </a:ext>
              </a:extLst>
            </p:cNvPr>
            <p:cNvSpPr/>
            <p:nvPr/>
          </p:nvSpPr>
          <p:spPr>
            <a:xfrm>
              <a:off x="8938284" y="2642248"/>
              <a:ext cx="170822" cy="1708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F5FD3D33-4055-4E30-8B28-FCEFF4316E1E}"/>
                </a:ext>
              </a:extLst>
            </p:cNvPr>
            <p:cNvSpPr txBox="1"/>
            <p:nvPr/>
          </p:nvSpPr>
          <p:spPr>
            <a:xfrm>
              <a:off x="9060104" y="2361544"/>
              <a:ext cx="406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0D159E4-A860-4521-B350-C63A2F64EF96}"/>
                </a:ext>
              </a:extLst>
            </p:cNvPr>
            <p:cNvSpPr/>
            <p:nvPr/>
          </p:nvSpPr>
          <p:spPr>
            <a:xfrm>
              <a:off x="9549106" y="2626484"/>
              <a:ext cx="170822" cy="1708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87C03D5B-BB65-41A9-B8BF-B044E56C6E2B}"/>
                </a:ext>
              </a:extLst>
            </p:cNvPr>
            <p:cNvCxnSpPr>
              <a:cxnSpLocks/>
            </p:cNvCxnSpPr>
            <p:nvPr/>
          </p:nvCxnSpPr>
          <p:spPr>
            <a:xfrm>
              <a:off x="8241382" y="1913198"/>
              <a:ext cx="775181" cy="646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C8F7B901-1AA8-4D8F-A88E-EE0C26F4EDFD}"/>
                </a:ext>
              </a:extLst>
            </p:cNvPr>
            <p:cNvCxnSpPr>
              <a:cxnSpLocks/>
            </p:cNvCxnSpPr>
            <p:nvPr/>
          </p:nvCxnSpPr>
          <p:spPr>
            <a:xfrm>
              <a:off x="8262865" y="1905101"/>
              <a:ext cx="1376844" cy="628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C05C36A-28EF-4712-B83F-B878B6573583}"/>
                </a:ext>
              </a:extLst>
            </p:cNvPr>
            <p:cNvCxnSpPr>
              <a:cxnSpLocks/>
            </p:cNvCxnSpPr>
            <p:nvPr/>
          </p:nvCxnSpPr>
          <p:spPr>
            <a:xfrm>
              <a:off x="8238613" y="1919248"/>
              <a:ext cx="451784" cy="656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1CB3DB3C-0254-4303-BCF4-6E69AE4FAF52}"/>
                </a:ext>
              </a:extLst>
            </p:cNvPr>
            <p:cNvSpPr/>
            <p:nvPr/>
          </p:nvSpPr>
          <p:spPr>
            <a:xfrm>
              <a:off x="7708993" y="1637828"/>
              <a:ext cx="1519186" cy="3411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2485A54B-6D9E-4439-A84D-CD8D24F09B1E}"/>
                </a:ext>
              </a:extLst>
            </p:cNvPr>
            <p:cNvSpPr txBox="1"/>
            <p:nvPr/>
          </p:nvSpPr>
          <p:spPr>
            <a:xfrm>
              <a:off x="10626247" y="2575256"/>
              <a:ext cx="997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7CCF3738-DF2A-4E54-9FEB-94C15132D40C}"/>
                </a:ext>
              </a:extLst>
            </p:cNvPr>
            <p:cNvSpPr/>
            <p:nvPr/>
          </p:nvSpPr>
          <p:spPr>
            <a:xfrm>
              <a:off x="7101881" y="2576134"/>
              <a:ext cx="3330731" cy="3411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4D3347AC-F698-471F-BB89-78A0F6D354DF}"/>
                </a:ext>
              </a:extLst>
            </p:cNvPr>
            <p:cNvSpPr txBox="1"/>
            <p:nvPr/>
          </p:nvSpPr>
          <p:spPr>
            <a:xfrm>
              <a:off x="6204966" y="3479194"/>
              <a:ext cx="68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06FB332F-090E-4B3D-9DD7-3F3C1CF7CDE9}"/>
                </a:ext>
              </a:extLst>
            </p:cNvPr>
            <p:cNvSpPr txBox="1"/>
            <p:nvPr/>
          </p:nvSpPr>
          <p:spPr>
            <a:xfrm>
              <a:off x="9873210" y="2380638"/>
              <a:ext cx="406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7B2C65BE-97AB-4206-AB40-43830B6A80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2663" y="2831168"/>
              <a:ext cx="532584" cy="61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117A4EA9-3B65-4332-BBC9-D199309DD158}"/>
                </a:ext>
              </a:extLst>
            </p:cNvPr>
            <p:cNvCxnSpPr/>
            <p:nvPr/>
          </p:nvCxnSpPr>
          <p:spPr>
            <a:xfrm flipH="1">
              <a:off x="7081181" y="2863901"/>
              <a:ext cx="282850" cy="59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C1E8CAA8-6AA5-40D4-A8DD-D875C12DAA03}"/>
                </a:ext>
              </a:extLst>
            </p:cNvPr>
            <p:cNvCxnSpPr>
              <a:cxnSpLocks/>
            </p:cNvCxnSpPr>
            <p:nvPr/>
          </p:nvCxnSpPr>
          <p:spPr>
            <a:xfrm>
              <a:off x="7371687" y="2826820"/>
              <a:ext cx="354195" cy="644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5968BFB0-F526-4081-BF83-039540D3C9D2}"/>
                </a:ext>
              </a:extLst>
            </p:cNvPr>
            <p:cNvSpPr/>
            <p:nvPr/>
          </p:nvSpPr>
          <p:spPr>
            <a:xfrm>
              <a:off x="6740398" y="3561775"/>
              <a:ext cx="170822" cy="170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AE327745-8D36-4FC2-9EFA-70F2167CC3A3}"/>
                </a:ext>
              </a:extLst>
            </p:cNvPr>
            <p:cNvSpPr/>
            <p:nvPr/>
          </p:nvSpPr>
          <p:spPr>
            <a:xfrm>
              <a:off x="7045198" y="3561775"/>
              <a:ext cx="170822" cy="1708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095E5004-9436-4100-AF96-9C50579D812C}"/>
                </a:ext>
              </a:extLst>
            </p:cNvPr>
            <p:cNvSpPr txBox="1"/>
            <p:nvPr/>
          </p:nvSpPr>
          <p:spPr>
            <a:xfrm>
              <a:off x="7167018" y="3281071"/>
              <a:ext cx="406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A888252C-E4AA-4AB6-BC11-659BC5E7EA04}"/>
                </a:ext>
              </a:extLst>
            </p:cNvPr>
            <p:cNvSpPr/>
            <p:nvPr/>
          </p:nvSpPr>
          <p:spPr>
            <a:xfrm>
              <a:off x="7656020" y="3578520"/>
              <a:ext cx="170822" cy="1708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BB96E2A5-11D9-4900-815B-6AC8542C411D}"/>
                </a:ext>
              </a:extLst>
            </p:cNvPr>
            <p:cNvSpPr/>
            <p:nvPr/>
          </p:nvSpPr>
          <p:spPr>
            <a:xfrm>
              <a:off x="9075987" y="3569158"/>
              <a:ext cx="170822" cy="170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E23D03F9-2E63-46EC-9291-F5176A3612C2}"/>
                </a:ext>
              </a:extLst>
            </p:cNvPr>
            <p:cNvSpPr/>
            <p:nvPr/>
          </p:nvSpPr>
          <p:spPr>
            <a:xfrm>
              <a:off x="9380787" y="3569158"/>
              <a:ext cx="170822" cy="1708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9129E7A6-7720-4597-A3DC-34F4AF765C71}"/>
                </a:ext>
              </a:extLst>
            </p:cNvPr>
            <p:cNvSpPr txBox="1"/>
            <p:nvPr/>
          </p:nvSpPr>
          <p:spPr>
            <a:xfrm>
              <a:off x="9502607" y="3288454"/>
              <a:ext cx="406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25AF5CF8-867E-476B-923A-C9599BC0B1C9}"/>
                </a:ext>
              </a:extLst>
            </p:cNvPr>
            <p:cNvSpPr/>
            <p:nvPr/>
          </p:nvSpPr>
          <p:spPr>
            <a:xfrm>
              <a:off x="9991609" y="3553394"/>
              <a:ext cx="170822" cy="1708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E7900726-5324-4B36-93E4-7FD25AE51FBD}"/>
                </a:ext>
              </a:extLst>
            </p:cNvPr>
            <p:cNvCxnSpPr>
              <a:cxnSpLocks/>
            </p:cNvCxnSpPr>
            <p:nvPr/>
          </p:nvCxnSpPr>
          <p:spPr>
            <a:xfrm>
              <a:off x="8695731" y="2828958"/>
              <a:ext cx="775181" cy="646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A06194F0-64FA-41D8-AE4F-D025E975F771}"/>
                </a:ext>
              </a:extLst>
            </p:cNvPr>
            <p:cNvCxnSpPr>
              <a:cxnSpLocks/>
            </p:cNvCxnSpPr>
            <p:nvPr/>
          </p:nvCxnSpPr>
          <p:spPr>
            <a:xfrm>
              <a:off x="8705368" y="2832011"/>
              <a:ext cx="1376844" cy="628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6737153B-3536-4C86-8F0C-AE1FEA40B5A5}"/>
                </a:ext>
              </a:extLst>
            </p:cNvPr>
            <p:cNvCxnSpPr>
              <a:cxnSpLocks/>
            </p:cNvCxnSpPr>
            <p:nvPr/>
          </p:nvCxnSpPr>
          <p:spPr>
            <a:xfrm>
              <a:off x="8681116" y="2846158"/>
              <a:ext cx="451784" cy="656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5A7CC79A-339C-4B64-A004-56ACCB0A4A2A}"/>
                </a:ext>
              </a:extLst>
            </p:cNvPr>
            <p:cNvSpPr txBox="1"/>
            <p:nvPr/>
          </p:nvSpPr>
          <p:spPr>
            <a:xfrm>
              <a:off x="7916749" y="3319076"/>
              <a:ext cx="406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67577ECF-0EEA-4F39-9EDA-3C7C8733538C}"/>
                </a:ext>
              </a:extLst>
            </p:cNvPr>
            <p:cNvSpPr txBox="1"/>
            <p:nvPr/>
          </p:nvSpPr>
          <p:spPr>
            <a:xfrm>
              <a:off x="10268497" y="3288454"/>
              <a:ext cx="406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矩形: 圆角 163">
              <a:extLst>
                <a:ext uri="{FF2B5EF4-FFF2-40B4-BE49-F238E27FC236}">
                  <a16:creationId xmlns:a16="http://schemas.microsoft.com/office/drawing/2014/main" id="{40F94EBB-8F6E-4862-8F12-7BA98E09D8B1}"/>
                </a:ext>
              </a:extLst>
            </p:cNvPr>
            <p:cNvSpPr/>
            <p:nvPr/>
          </p:nvSpPr>
          <p:spPr>
            <a:xfrm>
              <a:off x="6657502" y="3501101"/>
              <a:ext cx="4017113" cy="3411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88B73588-16D7-4014-AAC5-67FE70157E69}"/>
                </a:ext>
              </a:extLst>
            </p:cNvPr>
            <p:cNvSpPr txBox="1"/>
            <p:nvPr/>
          </p:nvSpPr>
          <p:spPr>
            <a:xfrm>
              <a:off x="10766110" y="3445930"/>
              <a:ext cx="997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050" name="Picture 2" descr="eq_layer_inspection.png">
            <a:extLst>
              <a:ext uri="{FF2B5EF4-FFF2-40B4-BE49-F238E27FC236}">
                <a16:creationId xmlns:a16="http://schemas.microsoft.com/office/drawing/2014/main" id="{94A54223-D007-4629-8815-C4A15D566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36"/>
          <a:stretch/>
        </p:blipFill>
        <p:spPr bwMode="auto">
          <a:xfrm>
            <a:off x="6691717" y="3594813"/>
            <a:ext cx="5095527" cy="262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2" name="组合 2051">
            <a:extLst>
              <a:ext uri="{FF2B5EF4-FFF2-40B4-BE49-F238E27FC236}">
                <a16:creationId xmlns:a16="http://schemas.microsoft.com/office/drawing/2014/main" id="{EA1ECBBB-6226-4AE3-849A-7FF48BEDBB67}"/>
              </a:ext>
            </a:extLst>
          </p:cNvPr>
          <p:cNvGrpSpPr/>
          <p:nvPr/>
        </p:nvGrpSpPr>
        <p:grpSpPr>
          <a:xfrm>
            <a:off x="3460364" y="4332939"/>
            <a:ext cx="2683465" cy="1922024"/>
            <a:chOff x="3460364" y="4332939"/>
            <a:chExt cx="2683465" cy="1922024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6D8A1D70-F79D-40F7-934C-607BA234DDA1}"/>
                </a:ext>
              </a:extLst>
            </p:cNvPr>
            <p:cNvSpPr/>
            <p:nvPr/>
          </p:nvSpPr>
          <p:spPr>
            <a:xfrm>
              <a:off x="3577212" y="5215719"/>
              <a:ext cx="224796" cy="222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75175A1D-C8DB-4EB0-A165-D0961B21B7E0}"/>
                </a:ext>
              </a:extLst>
            </p:cNvPr>
            <p:cNvSpPr/>
            <p:nvPr/>
          </p:nvSpPr>
          <p:spPr>
            <a:xfrm>
              <a:off x="4475424" y="4332939"/>
              <a:ext cx="224796" cy="222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4081AC25-131F-4124-BB33-7FFFC82ABD7B}"/>
                </a:ext>
              </a:extLst>
            </p:cNvPr>
            <p:cNvSpPr txBox="1"/>
            <p:nvPr/>
          </p:nvSpPr>
          <p:spPr>
            <a:xfrm>
              <a:off x="3460364" y="5885631"/>
              <a:ext cx="68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2CC3FA74-A617-4C41-A2B3-CEE992C4CA97}"/>
                </a:ext>
              </a:extLst>
            </p:cNvPr>
            <p:cNvCxnSpPr>
              <a:cxnSpLocks/>
              <a:stCxn id="169" idx="3"/>
            </p:cNvCxnSpPr>
            <p:nvPr/>
          </p:nvCxnSpPr>
          <p:spPr>
            <a:xfrm flipV="1">
              <a:off x="3802008" y="4474138"/>
              <a:ext cx="520635" cy="8530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E2275EE3-F250-46BA-AD8D-9DAB17840D7C}"/>
                </a:ext>
              </a:extLst>
            </p:cNvPr>
            <p:cNvSpPr txBox="1"/>
            <p:nvPr/>
          </p:nvSpPr>
          <p:spPr>
            <a:xfrm>
              <a:off x="4456621" y="5885631"/>
              <a:ext cx="68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877642F-DE5F-4D6C-86F1-DA7FE4AE5968}"/>
                </a:ext>
              </a:extLst>
            </p:cNvPr>
            <p:cNvSpPr/>
            <p:nvPr/>
          </p:nvSpPr>
          <p:spPr>
            <a:xfrm>
              <a:off x="4475424" y="4677779"/>
              <a:ext cx="224796" cy="22286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9EE2982D-E286-4348-B630-4FDFCE214293}"/>
                </a:ext>
              </a:extLst>
            </p:cNvPr>
            <p:cNvSpPr/>
            <p:nvPr/>
          </p:nvSpPr>
          <p:spPr>
            <a:xfrm>
              <a:off x="4464617" y="5641414"/>
              <a:ext cx="224796" cy="22286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39DE410A-6E22-41BC-BA1E-62C9278E97A1}"/>
                </a:ext>
              </a:extLst>
            </p:cNvPr>
            <p:cNvSpPr/>
            <p:nvPr/>
          </p:nvSpPr>
          <p:spPr>
            <a:xfrm>
              <a:off x="4467416" y="5045442"/>
              <a:ext cx="224796" cy="22286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8A176629-6623-46FA-AD36-2E8ADF099E93}"/>
                </a:ext>
              </a:extLst>
            </p:cNvPr>
            <p:cNvSpPr txBox="1"/>
            <p:nvPr/>
          </p:nvSpPr>
          <p:spPr>
            <a:xfrm rot="5400000">
              <a:off x="4504946" y="5141475"/>
              <a:ext cx="406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764F521D-E833-4769-8842-EA8051A36A11}"/>
                </a:ext>
              </a:extLst>
            </p:cNvPr>
            <p:cNvCxnSpPr>
              <a:cxnSpLocks/>
              <a:stCxn id="169" idx="3"/>
            </p:cNvCxnSpPr>
            <p:nvPr/>
          </p:nvCxnSpPr>
          <p:spPr>
            <a:xfrm flipV="1">
              <a:off x="3802008" y="4830693"/>
              <a:ext cx="520635" cy="496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E4AEC944-B64C-483D-9F61-6DF5EB212D47}"/>
                </a:ext>
              </a:extLst>
            </p:cNvPr>
            <p:cNvCxnSpPr>
              <a:cxnSpLocks/>
              <a:stCxn id="169" idx="3"/>
            </p:cNvCxnSpPr>
            <p:nvPr/>
          </p:nvCxnSpPr>
          <p:spPr>
            <a:xfrm flipV="1">
              <a:off x="3802008" y="5146876"/>
              <a:ext cx="520635" cy="180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947EE934-E6F2-4696-BBB3-371A46CEC4DA}"/>
                </a:ext>
              </a:extLst>
            </p:cNvPr>
            <p:cNvCxnSpPr>
              <a:cxnSpLocks/>
            </p:cNvCxnSpPr>
            <p:nvPr/>
          </p:nvCxnSpPr>
          <p:spPr>
            <a:xfrm>
              <a:off x="3804224" y="5335741"/>
              <a:ext cx="518419" cy="4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674A2D9C-05B1-4D1F-87DB-8D858ABDC2E6}"/>
                </a:ext>
              </a:extLst>
            </p:cNvPr>
            <p:cNvCxnSpPr>
              <a:cxnSpLocks/>
            </p:cNvCxnSpPr>
            <p:nvPr/>
          </p:nvCxnSpPr>
          <p:spPr>
            <a:xfrm>
              <a:off x="4760293" y="4433191"/>
              <a:ext cx="636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7D81960E-8BA5-4778-9890-FDE6FEE1BDE4}"/>
                </a:ext>
              </a:extLst>
            </p:cNvPr>
            <p:cNvCxnSpPr>
              <a:cxnSpLocks/>
            </p:cNvCxnSpPr>
            <p:nvPr/>
          </p:nvCxnSpPr>
          <p:spPr>
            <a:xfrm>
              <a:off x="4760292" y="4794805"/>
              <a:ext cx="636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986C4598-8549-4FC0-BD38-7CB4C41E2235}"/>
                </a:ext>
              </a:extLst>
            </p:cNvPr>
            <p:cNvCxnSpPr>
              <a:cxnSpLocks/>
            </p:cNvCxnSpPr>
            <p:nvPr/>
          </p:nvCxnSpPr>
          <p:spPr>
            <a:xfrm>
              <a:off x="4760292" y="5176447"/>
              <a:ext cx="636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59AFA6C7-E5EF-4AFC-86C3-63152CD0507A}"/>
                </a:ext>
              </a:extLst>
            </p:cNvPr>
            <p:cNvCxnSpPr>
              <a:cxnSpLocks/>
            </p:cNvCxnSpPr>
            <p:nvPr/>
          </p:nvCxnSpPr>
          <p:spPr>
            <a:xfrm>
              <a:off x="4760292" y="5788876"/>
              <a:ext cx="636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63697908-9E02-44E1-9232-2AB3C79E30FA}"/>
                </a:ext>
              </a:extLst>
            </p:cNvPr>
            <p:cNvSpPr/>
            <p:nvPr/>
          </p:nvSpPr>
          <p:spPr>
            <a:xfrm>
              <a:off x="5479344" y="4332939"/>
              <a:ext cx="224796" cy="222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DF1D1598-AAB3-4BC9-A1D3-1507A2216A36}"/>
                </a:ext>
              </a:extLst>
            </p:cNvPr>
            <p:cNvSpPr txBox="1"/>
            <p:nvPr/>
          </p:nvSpPr>
          <p:spPr>
            <a:xfrm>
              <a:off x="5460541" y="5885631"/>
              <a:ext cx="68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66F44D01-47F6-445C-B6EB-89DDDC5774E5}"/>
                </a:ext>
              </a:extLst>
            </p:cNvPr>
            <p:cNvSpPr/>
            <p:nvPr/>
          </p:nvSpPr>
          <p:spPr>
            <a:xfrm>
              <a:off x="5479344" y="4677779"/>
              <a:ext cx="224796" cy="22286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44D5AC69-A656-42F7-B1B9-B6CF8CFA13EA}"/>
                </a:ext>
              </a:extLst>
            </p:cNvPr>
            <p:cNvSpPr/>
            <p:nvPr/>
          </p:nvSpPr>
          <p:spPr>
            <a:xfrm>
              <a:off x="5468537" y="5641414"/>
              <a:ext cx="224796" cy="22286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5F7593D3-E3EC-4351-B71B-C32F1712B6AB}"/>
                </a:ext>
              </a:extLst>
            </p:cNvPr>
            <p:cNvSpPr/>
            <p:nvPr/>
          </p:nvSpPr>
          <p:spPr>
            <a:xfrm>
              <a:off x="5471336" y="5045442"/>
              <a:ext cx="224796" cy="22286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0" name="矩形: 剪去对角 119">
            <a:extLst>
              <a:ext uri="{FF2B5EF4-FFF2-40B4-BE49-F238E27FC236}">
                <a16:creationId xmlns:a16="http://schemas.microsoft.com/office/drawing/2014/main" id="{56A27812-1B8C-48CE-9D1B-148D5F009199}"/>
              </a:ext>
            </a:extLst>
          </p:cNvPr>
          <p:cNvSpPr/>
          <p:nvPr/>
        </p:nvSpPr>
        <p:spPr>
          <a:xfrm>
            <a:off x="112685" y="109620"/>
            <a:ext cx="1978100" cy="687770"/>
          </a:xfrm>
          <a:prstGeom prst="snip2Diag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8C3B5D-CD43-4DEC-8F35-2716F754313B}"/>
              </a:ext>
            </a:extLst>
          </p:cNvPr>
          <p:cNvSpPr/>
          <p:nvPr/>
        </p:nvSpPr>
        <p:spPr>
          <a:xfrm>
            <a:off x="7517994" y="6254963"/>
            <a:ext cx="43811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https://github.com/addtt/ladder-vae-pytorch</a:t>
            </a:r>
          </a:p>
        </p:txBody>
      </p:sp>
    </p:spTree>
    <p:extLst>
      <p:ext uri="{BB962C8B-B14F-4D97-AF65-F5344CB8AC3E}">
        <p14:creationId xmlns:p14="http://schemas.microsoft.com/office/powerpoint/2010/main" val="51539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864</Words>
  <Application>Microsoft Office PowerPoint</Application>
  <PresentationFormat>宽屏</PresentationFormat>
  <Paragraphs>215</Paragraphs>
  <Slides>15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CS ChemDraw Drawing</vt:lpstr>
      <vt:lpstr>MolLVAE:  de novo drug design with hierarchical latent representation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Bruce Omen</dc:creator>
  <cp:lastModifiedBy>liu jiahui</cp:lastModifiedBy>
  <cp:revision>115</cp:revision>
  <dcterms:created xsi:type="dcterms:W3CDTF">2020-05-25T05:57:37Z</dcterms:created>
  <dcterms:modified xsi:type="dcterms:W3CDTF">2020-05-28T07:30:36Z</dcterms:modified>
</cp:coreProperties>
</file>