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86" r:id="rId3"/>
    <p:sldMasterId id="2147483687" r:id="rId4"/>
  </p:sldMasterIdLst>
  <p:notesMasterIdLst>
    <p:notesMasterId r:id="rId20"/>
  </p:notesMasterIdLst>
  <p:sldIdLst>
    <p:sldId id="289" r:id="rId5"/>
    <p:sldId id="257" r:id="rId6"/>
    <p:sldId id="263" r:id="rId7"/>
    <p:sldId id="264" r:id="rId8"/>
    <p:sldId id="265" r:id="rId9"/>
    <p:sldId id="290" r:id="rId10"/>
    <p:sldId id="291" r:id="rId11"/>
    <p:sldId id="266" r:id="rId12"/>
    <p:sldId id="288" r:id="rId13"/>
    <p:sldId id="293" r:id="rId14"/>
    <p:sldId id="292" r:id="rId15"/>
    <p:sldId id="269" r:id="rId16"/>
    <p:sldId id="270" r:id="rId17"/>
    <p:sldId id="271" r:id="rId18"/>
    <p:sldId id="259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99"/>
    <a:srgbClr val="FFCCFF"/>
    <a:srgbClr val="FFFFCC"/>
    <a:srgbClr val="99CCFF"/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94" d="100"/>
          <a:sy n="94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7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8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/>
              <a:t>scheduled</a:t>
            </a:r>
            <a:r>
              <a:rPr kumimoji="1" lang="zh-CN" altLang="en-US" sz="1200"/>
              <a:t> </a:t>
            </a:r>
            <a:r>
              <a:rPr kumimoji="1" lang="en-US" altLang="zh-CN" sz="1200"/>
              <a:t>learning:</a:t>
            </a:r>
            <a:r>
              <a:rPr kumimoji="1" lang="zh-CN" altLang="en-US" sz="1200"/>
              <a:t>一开始训练时采样向量</a:t>
            </a:r>
            <a:r>
              <a:rPr kumimoji="1" lang="en-US" altLang="zh-CN" sz="1200"/>
              <a:t>Z,</a:t>
            </a:r>
            <a:r>
              <a:rPr kumimoji="1" lang="zh-CN" altLang="en-US" sz="1200"/>
              <a:t>随着训练进行以越来越大的概率采样向量</a:t>
            </a:r>
            <a:r>
              <a:rPr kumimoji="1" lang="en-US" altLang="zh-CN" sz="1200"/>
              <a:t>Z’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4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03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19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86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241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9912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4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7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72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7977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5806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5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591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69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2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764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04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22"/>
          <a:stretch>
            <a:fillRect/>
          </a:stretch>
        </p:blipFill>
        <p:spPr bwMode="auto">
          <a:xfrm>
            <a:off x="1595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2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ULiuHui/vae_capti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508738" y="4509777"/>
            <a:ext cx="4956175" cy="50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刘辉  信息科学技术学院</a:t>
            </a:r>
            <a:endParaRPr lang="en-US" altLang="zh-CN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854022" y="1484965"/>
            <a:ext cx="102656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深度生成模型</a:t>
            </a:r>
            <a:r>
              <a:rPr lang="en-US" altLang="zh-CN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  <a:r>
              <a:rPr lang="zh-CN" alt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9719DAFF-F522-C24D-AB5C-7ABA68F1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17" y="5019534"/>
            <a:ext cx="4956175" cy="50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林哲  前沿交叉学科研究院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187D46E2-162C-0B4E-95F6-429E5DCB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737" y="5615425"/>
            <a:ext cx="4956175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5.27</a:t>
            </a:r>
            <a:endParaRPr lang="zh-CN" alt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2CCF1CCD-CF9F-FD4A-976D-7A929FF4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2" y="2289515"/>
            <a:ext cx="102656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CVAE</a:t>
            </a:r>
            <a:r>
              <a:rPr lang="zh-CN" alt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r>
              <a:rPr lang="zh-CN" alt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8517738C-3C66-476F-8302-86BC50562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98" y="3341191"/>
            <a:ext cx="10265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代码地址：</a:t>
            </a:r>
            <a:r>
              <a:rPr lang="en-US" sz="1600" dirty="0">
                <a:hlinkClick r:id="rId2"/>
              </a:rPr>
              <a:t>https://github.com/PKULiuHui/vae_caption</a:t>
            </a:r>
            <a:endParaRPr lang="en-US" altLang="zh-CN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848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Result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6" name="矩形 40">
            <a:extLst>
              <a:ext uri="{FF2B5EF4-FFF2-40B4-BE49-F238E27FC236}">
                <a16:creationId xmlns:a16="http://schemas.microsoft.com/office/drawing/2014/main" id="{D73D9BF8-DDDD-4AE8-BE82-42F25561D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2696"/>
            <a:ext cx="374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9405E"/>
                </a:solidFill>
              </a:rPr>
              <a:t>KL Vanish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67442-E846-4217-AA00-8A8D8F0E53F3}"/>
              </a:ext>
            </a:extLst>
          </p:cNvPr>
          <p:cNvSpPr/>
          <p:nvPr/>
        </p:nvSpPr>
        <p:spPr>
          <a:xfrm>
            <a:off x="417027" y="18043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KL Vanish</a:t>
            </a:r>
            <a:r>
              <a:rPr lang="zh-CN" altLang="en-US" dirty="0"/>
              <a:t>的解决方法主要有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en-US" b="1" dirty="0"/>
              <a:t>KL cost annealing</a:t>
            </a:r>
            <a:r>
              <a:rPr lang="zh-CN" altLang="en-US" b="1" dirty="0"/>
              <a:t>：</a:t>
            </a:r>
            <a:r>
              <a:rPr lang="zh-CN" altLang="en-US" dirty="0"/>
              <a:t>只需要在 </a:t>
            </a:r>
            <a:r>
              <a:rPr lang="en-US" altLang="zh-CN" dirty="0"/>
              <a:t>KL </a:t>
            </a:r>
            <a:r>
              <a:rPr lang="zh-CN" altLang="en-US" dirty="0"/>
              <a:t>项上乘以一个权重系数，训练刚开始的时候系数大小为</a:t>
            </a:r>
            <a:r>
              <a:rPr lang="en-US" altLang="zh-CN" dirty="0"/>
              <a:t>0</a:t>
            </a:r>
            <a:r>
              <a:rPr lang="zh-CN" altLang="en-US" dirty="0"/>
              <a:t>，给 </a:t>
            </a:r>
            <a:r>
              <a:rPr lang="en-US" altLang="zh-CN" dirty="0"/>
              <a:t>q(</a:t>
            </a:r>
            <a:r>
              <a:rPr lang="en-US" altLang="zh-CN" dirty="0" err="1"/>
              <a:t>z|x</a:t>
            </a:r>
            <a:r>
              <a:rPr lang="en-US" altLang="zh-CN" dirty="0"/>
              <a:t>) </a:t>
            </a:r>
            <a:r>
              <a:rPr lang="zh-CN" altLang="en-US" dirty="0"/>
              <a:t>多一点时间学会把 </a:t>
            </a:r>
            <a:r>
              <a:rPr lang="en-US" altLang="zh-CN" dirty="0"/>
              <a:t>x </a:t>
            </a:r>
            <a:r>
              <a:rPr lang="zh-CN" altLang="en-US" dirty="0"/>
              <a:t>的信息 </a:t>
            </a:r>
            <a:r>
              <a:rPr lang="en-US" altLang="zh-CN" dirty="0"/>
              <a:t>encode </a:t>
            </a:r>
            <a:r>
              <a:rPr lang="zh-CN" altLang="en-US" dirty="0"/>
              <a:t>到 </a:t>
            </a:r>
            <a:r>
              <a:rPr lang="en-US" altLang="zh-CN" dirty="0"/>
              <a:t>z </a:t>
            </a:r>
            <a:r>
              <a:rPr lang="zh-CN" altLang="en-US" dirty="0"/>
              <a:t>里，再随着训练 </a:t>
            </a:r>
            <a:r>
              <a:rPr lang="en-US" altLang="zh-CN" dirty="0"/>
              <a:t>step </a:t>
            </a:r>
            <a:r>
              <a:rPr lang="zh-CN" altLang="en-US" dirty="0"/>
              <a:t>的增加逐渐系数增大到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选用较弱的</a:t>
            </a:r>
            <a:r>
              <a:rPr lang="en-US" altLang="zh-CN" b="1" dirty="0"/>
              <a:t>Decoder</a:t>
            </a:r>
            <a:r>
              <a:rPr lang="zh-CN" altLang="en-US" dirty="0"/>
              <a:t>，让</a:t>
            </a:r>
            <a:r>
              <a:rPr lang="en-US" altLang="zh-CN" dirty="0"/>
              <a:t>Decoder</a:t>
            </a:r>
            <a:r>
              <a:rPr lang="zh-CN" altLang="en-US" dirty="0"/>
              <a:t>要依赖</a:t>
            </a:r>
            <a:r>
              <a:rPr lang="en-US" altLang="zh-CN" dirty="0"/>
              <a:t>Z</a:t>
            </a:r>
            <a:r>
              <a:rPr lang="zh-CN" altLang="en-US" dirty="0"/>
              <a:t>才能生成结果。在我们的实验中，</a:t>
            </a:r>
            <a:r>
              <a:rPr lang="en-US" altLang="zh-CN" dirty="0"/>
              <a:t>Transformer</a:t>
            </a:r>
            <a:r>
              <a:rPr lang="zh-CN" altLang="en-US" dirty="0"/>
              <a:t>由于性能太强，仅凭自己就可以 </a:t>
            </a:r>
            <a:r>
              <a:rPr lang="en-US" altLang="zh-CN" dirty="0"/>
              <a:t>model q(x)</a:t>
            </a:r>
            <a:r>
              <a:rPr lang="zh-CN" altLang="en-US" dirty="0"/>
              <a:t>分布，会减少对</a:t>
            </a:r>
            <a:r>
              <a:rPr lang="en-US" altLang="zh-CN" dirty="0"/>
              <a:t>z</a:t>
            </a:r>
            <a:r>
              <a:rPr lang="zh-CN" altLang="en-US" dirty="0"/>
              <a:t>的依赖，因此表现出更差的多样性。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b="1" dirty="0"/>
              <a:t>Auxiliary Autoencoder</a:t>
            </a:r>
            <a:r>
              <a:rPr lang="zh-CN" altLang="en-US" b="1" dirty="0"/>
              <a:t>：</a:t>
            </a:r>
            <a:r>
              <a:rPr lang="en-US" altLang="zh-CN" dirty="0"/>
              <a:t>RNN </a:t>
            </a:r>
            <a:r>
              <a:rPr lang="zh-CN" altLang="en-US" dirty="0"/>
              <a:t>和 </a:t>
            </a:r>
            <a:r>
              <a:rPr lang="en-US" altLang="zh-CN" dirty="0"/>
              <a:t>VAE </a:t>
            </a:r>
            <a:r>
              <a:rPr lang="zh-CN" altLang="en-US" dirty="0"/>
              <a:t>各自的损失函数在训练初期其实会互相干扰，导致 </a:t>
            </a:r>
            <a:r>
              <a:rPr lang="en-US" altLang="zh-CN" dirty="0"/>
              <a:t>posterior </a:t>
            </a:r>
            <a:r>
              <a:rPr lang="zh-CN" altLang="en-US" dirty="0"/>
              <a:t>学不好。因此我们对</a:t>
            </a:r>
            <a:r>
              <a:rPr lang="en-US" altLang="zh-CN" dirty="0"/>
              <a:t>z</a:t>
            </a:r>
            <a:r>
              <a:rPr lang="zh-CN" altLang="en-US" dirty="0"/>
              <a:t>进行重构，并对</a:t>
            </a:r>
            <a:r>
              <a:rPr lang="en-US" altLang="zh-CN" dirty="0"/>
              <a:t>VAE</a:t>
            </a:r>
            <a:r>
              <a:rPr lang="zh-CN" altLang="en-US" dirty="0"/>
              <a:t>和</a:t>
            </a:r>
            <a:r>
              <a:rPr lang="en-US" altLang="zh-CN" dirty="0"/>
              <a:t>AE</a:t>
            </a:r>
            <a:r>
              <a:rPr lang="zh-CN" altLang="en-US" dirty="0"/>
              <a:t>两个部分分开来训练。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Future more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采用</a:t>
            </a:r>
            <a:r>
              <a:rPr lang="en-US" altLang="zh-CN" dirty="0"/>
              <a:t>Normalizing Flow</a:t>
            </a:r>
            <a:r>
              <a:rPr lang="zh-CN" altLang="en-US" dirty="0"/>
              <a:t>来代替</a:t>
            </a:r>
            <a:r>
              <a:rPr lang="en-US" altLang="zh-CN" dirty="0"/>
              <a:t>CVAE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DFCDE-576C-4E95-8C8F-37A3DF6F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54" y="1215667"/>
            <a:ext cx="492511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2798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381C1D7-BA52-B249-BA29-E73CDFCE1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13303"/>
              </p:ext>
            </p:extLst>
          </p:nvPr>
        </p:nvGraphicFramePr>
        <p:xfrm>
          <a:off x="1429973" y="991175"/>
          <a:ext cx="9064788" cy="4875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2341">
                  <a:extLst>
                    <a:ext uri="{9D8B030D-6E8A-4147-A177-3AD203B41FA5}">
                      <a16:colId xmlns:a16="http://schemas.microsoft.com/office/drawing/2014/main" val="3202065823"/>
                    </a:ext>
                  </a:extLst>
                </a:gridCol>
                <a:gridCol w="2526223">
                  <a:extLst>
                    <a:ext uri="{9D8B030D-6E8A-4147-A177-3AD203B41FA5}">
                      <a16:colId xmlns:a16="http://schemas.microsoft.com/office/drawing/2014/main" val="360453337"/>
                    </a:ext>
                  </a:extLst>
                </a:gridCol>
                <a:gridCol w="2526224">
                  <a:extLst>
                    <a:ext uri="{9D8B030D-6E8A-4147-A177-3AD203B41FA5}">
                      <a16:colId xmlns:a16="http://schemas.microsoft.com/office/drawing/2014/main" val="1387495498"/>
                    </a:ext>
                  </a:extLst>
                </a:gridCol>
              </a:tblGrid>
              <a:tr h="4483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Model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Bleu4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多样性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259981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RNN_attn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30.59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—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821008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RNN_attn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finetune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CNN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33.45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—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40503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RNN_CVAE_v0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30.42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548010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RNN_CVAE_v1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21.13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17135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RNN_CVAE_v1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 </a:t>
                      </a:r>
                      <a:r>
                        <a:rPr kumimoji="1" lang="en-US" altLang="zh-CN" sz="1800"/>
                        <a:t>scheduled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learning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30.51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439846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T_CVAE(6</a:t>
                      </a:r>
                      <a:r>
                        <a:rPr lang="zh-CN" altLang="en-US" dirty="0"/>
                        <a:t>层</a:t>
                      </a:r>
                      <a:r>
                        <a:rPr lang="en-US" altLang="zh-CN" dirty="0"/>
                        <a:t>Transformer)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4290407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T_CVAE(3</a:t>
                      </a:r>
                      <a:r>
                        <a:rPr lang="zh-CN" altLang="en-US" dirty="0"/>
                        <a:t>层</a:t>
                      </a:r>
                      <a:r>
                        <a:rPr lang="en-US" altLang="zh-CN" dirty="0"/>
                        <a:t>Transformer)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T_CVAE(1</a:t>
                      </a:r>
                      <a:r>
                        <a:rPr lang="zh-CN" altLang="en-US" dirty="0"/>
                        <a:t>层</a:t>
                      </a:r>
                      <a:r>
                        <a:rPr lang="en-US" altLang="zh-CN" dirty="0"/>
                        <a:t>Transformer)</a:t>
                      </a:r>
                      <a:endParaRPr lang="zh-CN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T_CVAE(</a:t>
                      </a:r>
                      <a:r>
                        <a:rPr lang="zh-CN" altLang="en-US" dirty="0"/>
                        <a:t>修正</a:t>
                      </a:r>
                      <a:r>
                        <a:rPr lang="en-US" altLang="zh-CN" dirty="0"/>
                        <a:t>z)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29.98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28.03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30.39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较差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057656"/>
                  </a:ext>
                </a:extLst>
              </a:tr>
            </a:tbl>
          </a:graphicData>
        </a:graphic>
      </p:graphicFrame>
      <p:sp>
        <p:nvSpPr>
          <p:cNvPr id="8" name="文本框 2">
            <a:extLst>
              <a:ext uri="{FF2B5EF4-FFF2-40B4-BE49-F238E27FC236}">
                <a16:creationId xmlns:a16="http://schemas.microsoft.com/office/drawing/2014/main" id="{8E56836A-6BAF-48E2-A291-F83F70EE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89" y="128589"/>
            <a:ext cx="1848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Result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9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848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Result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8579844-518E-9547-86E4-D7FB286D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30" y="1239863"/>
            <a:ext cx="3360001" cy="504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91B81F-C80B-D24D-B9E8-5844F29DCEF4}"/>
              </a:ext>
            </a:extLst>
          </p:cNvPr>
          <p:cNvSpPr txBox="1"/>
          <p:nvPr/>
        </p:nvSpPr>
        <p:spPr>
          <a:xfrm>
            <a:off x="5705499" y="1493561"/>
            <a:ext cx="43838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RNN_attn: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train that is sitting on the tracks</a:t>
            </a:r>
            <a:endParaRPr kumimoji="1" lang="zh-CN" altLang="en-US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EF1453-AE4F-384F-B6F0-EF5634428A7F}"/>
              </a:ext>
            </a:extLst>
          </p:cNvPr>
          <p:cNvSpPr txBox="1"/>
          <p:nvPr/>
        </p:nvSpPr>
        <p:spPr>
          <a:xfrm>
            <a:off x="5705499" y="2808333"/>
            <a:ext cx="591823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RNN_CVAE_v1: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train sitting on the tracks </a:t>
            </a:r>
            <a:r>
              <a:rPr kumimoji="1" lang="en-US" altLang="zh-CN" sz="2000">
                <a:solidFill>
                  <a:srgbClr val="0070C0"/>
                </a:solidFill>
              </a:rPr>
              <a:t>near a building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train on a track </a:t>
            </a:r>
            <a:r>
              <a:rPr kumimoji="1" lang="en-US" altLang="zh-CN" sz="2000">
                <a:solidFill>
                  <a:srgbClr val="0070C0"/>
                </a:solidFill>
              </a:rPr>
              <a:t>with a building in the 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rgbClr val="0070C0"/>
                </a:solidFill>
              </a:rPr>
              <a:t>people</a:t>
            </a:r>
            <a:r>
              <a:rPr kumimoji="1" lang="en-US" altLang="zh-CN" sz="2000"/>
              <a:t> standing in front of a train on the tracks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the train is traveling down the tracks </a:t>
            </a:r>
            <a:r>
              <a:rPr kumimoji="1" lang="en-US" altLang="zh-CN" sz="2000">
                <a:solidFill>
                  <a:srgbClr val="0070C0"/>
                </a:solidFill>
              </a:rPr>
              <a:t>in the city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an </a:t>
            </a:r>
            <a:r>
              <a:rPr kumimoji="1" lang="en-US" altLang="zh-CN" sz="2000">
                <a:solidFill>
                  <a:srgbClr val="0070C0"/>
                </a:solidFill>
              </a:rPr>
              <a:t>old fashioned</a:t>
            </a:r>
            <a:r>
              <a:rPr kumimoji="1" lang="en-US" altLang="zh-CN" sz="2000"/>
              <a:t> train sitting on the tracks</a:t>
            </a: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7140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848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Result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191B81F-C80B-D24D-B9E8-5844F29DCEF4}"/>
              </a:ext>
            </a:extLst>
          </p:cNvPr>
          <p:cNvSpPr txBox="1"/>
          <p:nvPr/>
        </p:nvSpPr>
        <p:spPr>
          <a:xfrm>
            <a:off x="5705499" y="1493561"/>
            <a:ext cx="487984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RNN_attn: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kitchen with a sink and a stove top oven</a:t>
            </a:r>
            <a:endParaRPr kumimoji="1" lang="zh-CN" altLang="en-US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EF1453-AE4F-384F-B6F0-EF5634428A7F}"/>
              </a:ext>
            </a:extLst>
          </p:cNvPr>
          <p:cNvSpPr txBox="1"/>
          <p:nvPr/>
        </p:nvSpPr>
        <p:spPr>
          <a:xfrm>
            <a:off x="5705498" y="2808333"/>
            <a:ext cx="630568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RNN_CVAE_v1: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kitchen with a sink and a stove top oven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kitchen filled with appliances and </a:t>
            </a:r>
            <a:r>
              <a:rPr kumimoji="1" lang="en-US" altLang="zh-CN" sz="2000">
                <a:solidFill>
                  <a:srgbClr val="0070C0"/>
                </a:solidFill>
              </a:rPr>
              <a:t>cabinets</a:t>
            </a:r>
            <a:r>
              <a:rPr kumimoji="1" lang="en-US" altLang="zh-CN" sz="2000"/>
              <a:t> and a </a:t>
            </a:r>
            <a:r>
              <a:rPr kumimoji="1" lang="en-US" altLang="zh-CN" sz="2000">
                <a:solidFill>
                  <a:srgbClr val="0070C0"/>
                </a:solidFill>
              </a:rPr>
              <a:t>window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small kitchen with </a:t>
            </a:r>
            <a:r>
              <a:rPr kumimoji="1" lang="en-US" altLang="zh-CN" sz="2000">
                <a:solidFill>
                  <a:srgbClr val="0070C0"/>
                </a:solidFill>
              </a:rPr>
              <a:t>white cabinets </a:t>
            </a:r>
            <a:r>
              <a:rPr kumimoji="1" lang="en-US" altLang="zh-CN" sz="2000"/>
              <a:t>and a </a:t>
            </a:r>
            <a:r>
              <a:rPr kumimoji="1" lang="en-US" altLang="zh-CN" sz="2000">
                <a:solidFill>
                  <a:srgbClr val="0070C0"/>
                </a:solidFill>
              </a:rPr>
              <a:t>white</a:t>
            </a:r>
            <a:r>
              <a:rPr kumimoji="1" lang="en-US" altLang="zh-CN" sz="2000"/>
              <a:t> sink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kitchen with </a:t>
            </a:r>
            <a:r>
              <a:rPr kumimoji="1" lang="en-US" altLang="zh-CN" sz="2000">
                <a:solidFill>
                  <a:srgbClr val="0070C0"/>
                </a:solidFill>
              </a:rPr>
              <a:t>wooden cabinets </a:t>
            </a:r>
            <a:r>
              <a:rPr kumimoji="1" lang="en-US" altLang="zh-CN" sz="2000"/>
              <a:t>and a white stove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an empty kitchen with </a:t>
            </a:r>
            <a:r>
              <a:rPr kumimoji="1" lang="en-US" altLang="zh-CN" sz="2000">
                <a:solidFill>
                  <a:srgbClr val="0070C0"/>
                </a:solidFill>
              </a:rPr>
              <a:t>white cabinets</a:t>
            </a:r>
            <a:r>
              <a:rPr kumimoji="1" lang="en-US" altLang="zh-CN" sz="2000"/>
              <a:t> and a sink</a:t>
            </a:r>
            <a:endParaRPr kumimoji="1" lang="zh-CN" altLang="en-US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64893F-EA14-294A-99BB-A3D2867A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9" y="1168400"/>
            <a:ext cx="3779378" cy="50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848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Result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191B81F-C80B-D24D-B9E8-5844F29DCEF4}"/>
              </a:ext>
            </a:extLst>
          </p:cNvPr>
          <p:cNvSpPr txBox="1"/>
          <p:nvPr/>
        </p:nvSpPr>
        <p:spPr>
          <a:xfrm>
            <a:off x="5080402" y="1540056"/>
            <a:ext cx="43838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RNN_attn: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bunch of bananas are on a table</a:t>
            </a:r>
            <a:endParaRPr kumimoji="1" lang="zh-CN" altLang="en-US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EF1453-AE4F-384F-B6F0-EF5634428A7F}"/>
              </a:ext>
            </a:extLst>
          </p:cNvPr>
          <p:cNvSpPr txBox="1"/>
          <p:nvPr/>
        </p:nvSpPr>
        <p:spPr>
          <a:xfrm>
            <a:off x="5080401" y="2854828"/>
            <a:ext cx="711159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RNN_CVAE_v1: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the bananas are on the table </a:t>
            </a:r>
            <a:r>
              <a:rPr kumimoji="1" lang="en-US" altLang="zh-CN" sz="2000">
                <a:solidFill>
                  <a:srgbClr val="0070C0"/>
                </a:solidFill>
              </a:rPr>
              <a:t>in the market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bunch of bananas on the </a:t>
            </a:r>
            <a:r>
              <a:rPr kumimoji="1" lang="en-US" altLang="zh-CN" sz="2000">
                <a:solidFill>
                  <a:srgbClr val="0070C0"/>
                </a:solidFill>
              </a:rPr>
              <a:t>wooden</a:t>
            </a:r>
            <a:r>
              <a:rPr kumimoji="1" lang="en-US" altLang="zh-CN" sz="2000"/>
              <a:t> table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three bananas </a:t>
            </a:r>
            <a:r>
              <a:rPr kumimoji="1" lang="en-US" altLang="zh-CN" sz="2000">
                <a:solidFill>
                  <a:srgbClr val="0070C0"/>
                </a:solidFill>
              </a:rPr>
              <a:t>sitting on the table </a:t>
            </a:r>
            <a:r>
              <a:rPr kumimoji="1" lang="en-US" altLang="zh-CN" sz="2000"/>
              <a:t>with bananas in the 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a bunch of bananas are </a:t>
            </a:r>
            <a:r>
              <a:rPr kumimoji="1" lang="en-US" altLang="zh-CN" sz="2000">
                <a:solidFill>
                  <a:srgbClr val="0070C0"/>
                </a:solidFill>
              </a:rPr>
              <a:t>hanging on</a:t>
            </a:r>
            <a:r>
              <a:rPr kumimoji="1" lang="en-US" altLang="zh-CN" sz="2000"/>
              <a:t> a wooden table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some bananas and </a:t>
            </a:r>
            <a:r>
              <a:rPr kumimoji="1" lang="en-US" altLang="zh-CN" sz="2000">
                <a:solidFill>
                  <a:srgbClr val="0070C0"/>
                </a:solidFill>
              </a:rPr>
              <a:t>oranges in a crate</a:t>
            </a:r>
            <a:endParaRPr kumimoji="1" lang="zh-CN" altLang="en-US" sz="200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D3701D-6D5F-D64F-9C96-CF96BCF2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1" y="2282879"/>
            <a:ext cx="4267257" cy="28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20" y="3402303"/>
            <a:ext cx="4956175" cy="5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Q</a:t>
            </a:r>
            <a:r>
              <a:rPr lang="zh-CN" altLang="en-US" sz="28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&amp;</a:t>
            </a:r>
            <a:r>
              <a:rPr lang="zh-CN" altLang="en-US" sz="28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ea typeface="宋体" panose="02010600030101010101" pitchFamily="2" charset="-122"/>
              <a:cs typeface="Segoe UI" pitchFamily="34" charset="0"/>
            </a:endParaRP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44" y="2478378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ea typeface="微软雅黑" pitchFamily="34" charset="-122"/>
                <a:cs typeface="+mn-cs"/>
              </a:rPr>
              <a:t>THANK YOU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3644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14" y="-11795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529" y="2705100"/>
            <a:ext cx="296965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913231" y="1478499"/>
            <a:ext cx="3620301" cy="771525"/>
            <a:chOff x="0" y="0"/>
            <a:chExt cx="3620398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4" y="93374"/>
              <a:ext cx="26202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3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6913231" y="2501891"/>
            <a:ext cx="3337982" cy="771525"/>
            <a:chOff x="0" y="0"/>
            <a:chExt cx="3338072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93374"/>
              <a:ext cx="23379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RNN-CVAE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6913231" y="3524021"/>
            <a:ext cx="2639072" cy="771525"/>
            <a:chOff x="0" y="0"/>
            <a:chExt cx="2639141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3" y="93374"/>
              <a:ext cx="16390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T-CVAE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6913231" y="4546151"/>
            <a:ext cx="3403320" cy="771525"/>
            <a:chOff x="0" y="0"/>
            <a:chExt cx="3403413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93374"/>
              <a:ext cx="24032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21" y="3250410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02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Introduction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" name="矩形 40">
            <a:extLst>
              <a:ext uri="{FF2B5EF4-FFF2-40B4-BE49-F238E27FC236}">
                <a16:creationId xmlns:a16="http://schemas.microsoft.com/office/drawing/2014/main" id="{D8E469AB-5C1A-5F4E-AB8E-C7B6926B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63" y="1935677"/>
            <a:ext cx="110933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9405E"/>
                </a:solidFill>
              </a:rPr>
              <a:t> </a:t>
            </a:r>
            <a:r>
              <a:rPr lang="en-US" altLang="zh-CN" sz="2000" dirty="0">
                <a:solidFill>
                  <a:srgbClr val="09405E"/>
                </a:solidFill>
              </a:rPr>
              <a:t>Image caption</a:t>
            </a:r>
            <a:r>
              <a:rPr lang="zh-CN" altLang="en-US" sz="2000" dirty="0">
                <a:solidFill>
                  <a:srgbClr val="09405E"/>
                </a:solidFill>
              </a:rPr>
              <a:t>顾名思义，即可让算法根据输入的一幅图自动生成对应的描述性文字，可以简单地理解为看图说话。这一领域是结合了人工智能两大方向：计算机视觉和自然语言处理。</a:t>
            </a:r>
            <a:endParaRPr lang="en-US" altLang="zh-CN" sz="2000" dirty="0">
              <a:solidFill>
                <a:srgbClr val="09405E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AB5174-AFBB-41B9-A5DB-0C743033F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54" y="3429000"/>
            <a:ext cx="8865001" cy="25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02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Introduction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1336498" y="1494355"/>
            <a:ext cx="1925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9405E"/>
                </a:solidFill>
              </a:rPr>
              <a:t>Motivation</a:t>
            </a:r>
            <a:r>
              <a:rPr lang="zh-CN" altLang="en-US" sz="2400" b="1">
                <a:solidFill>
                  <a:srgbClr val="09405E"/>
                </a:solidFill>
              </a:rPr>
              <a:t>：</a:t>
            </a:r>
            <a:endParaRPr lang="en-US" altLang="zh-CN" sz="2400" b="1">
              <a:solidFill>
                <a:srgbClr val="09405E"/>
              </a:solidFill>
            </a:endParaRPr>
          </a:p>
        </p:txBody>
      </p:sp>
      <p:sp>
        <p:nvSpPr>
          <p:cNvPr id="12" name="矩形 40">
            <a:extLst>
              <a:ext uri="{FF2B5EF4-FFF2-40B4-BE49-F238E27FC236}">
                <a16:creationId xmlns:a16="http://schemas.microsoft.com/office/drawing/2014/main" id="{A746213A-4519-E847-BF82-BC001DCFC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98" y="2110779"/>
            <a:ext cx="10534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9405E"/>
                </a:solidFill>
              </a:rPr>
              <a:t>目前已经有许多不同的模型在</a:t>
            </a:r>
            <a:r>
              <a:rPr lang="en-US" altLang="zh-CN" sz="2000" dirty="0">
                <a:solidFill>
                  <a:srgbClr val="09405E"/>
                </a:solidFill>
              </a:rPr>
              <a:t>Image Caption</a:t>
            </a:r>
            <a:r>
              <a:rPr lang="zh-CN" altLang="en-US" sz="2000" dirty="0">
                <a:solidFill>
                  <a:srgbClr val="09405E"/>
                </a:solidFill>
              </a:rPr>
              <a:t>任务上取得了很好的结果</a:t>
            </a:r>
            <a:endParaRPr lang="en-US" altLang="zh-CN" sz="2000" dirty="0">
              <a:solidFill>
                <a:srgbClr val="09405E"/>
              </a:solidFill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076D0014-B417-3548-9348-A3A84AC3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70" y="2776899"/>
            <a:ext cx="98986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9405E"/>
                </a:solidFill>
              </a:rPr>
              <a:t>Show and Tell: A Neural Image Caption Generator 2015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9405E"/>
                </a:solidFill>
              </a:rPr>
              <a:t>Show, Attend and Tell: Neural Image Caption Generation with Visual Attention 2016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9405E"/>
                </a:solidFill>
              </a:rPr>
              <a:t>Knowing When to Look: Adaptive Attention via A Visual Sentinel for Image Captioning 2017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9405E"/>
                </a:solidFill>
              </a:rPr>
              <a:t>SCA-CNN: Spatial and Channel-wise Attention in Convolutional Networks for Image Captioning 2017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9405E"/>
                </a:solidFill>
              </a:rPr>
              <a:t>Bottom-Up and Top-Down Attention for Image Captioning and Visual Question Answering 2018</a:t>
            </a:r>
          </a:p>
        </p:txBody>
      </p:sp>
      <p:sp>
        <p:nvSpPr>
          <p:cNvPr id="18" name="矩形 40">
            <a:extLst>
              <a:ext uri="{FF2B5EF4-FFF2-40B4-BE49-F238E27FC236}">
                <a16:creationId xmlns:a16="http://schemas.microsoft.com/office/drawing/2014/main" id="{F1E68983-2493-4610-8519-364F3DE0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85" y="4855813"/>
            <a:ext cx="10534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9405E"/>
                </a:solidFill>
              </a:rPr>
              <a:t>但是大部分模型都只是基于判别模型，将</a:t>
            </a:r>
            <a:r>
              <a:rPr lang="en-US" altLang="zh-CN" sz="2000" dirty="0">
                <a:solidFill>
                  <a:srgbClr val="09405E"/>
                </a:solidFill>
              </a:rPr>
              <a:t>CV</a:t>
            </a:r>
            <a:r>
              <a:rPr lang="zh-CN" altLang="en-US" sz="2000" dirty="0">
                <a:solidFill>
                  <a:srgbClr val="09405E"/>
                </a:solidFill>
              </a:rPr>
              <a:t>领域的图像分类、对象检测和</a:t>
            </a:r>
            <a:r>
              <a:rPr lang="en-US" altLang="zh-CN" sz="2000" dirty="0">
                <a:solidFill>
                  <a:srgbClr val="09405E"/>
                </a:solidFill>
              </a:rPr>
              <a:t>NLP</a:t>
            </a:r>
            <a:r>
              <a:rPr lang="zh-CN" altLang="en-US" sz="2000" dirty="0">
                <a:solidFill>
                  <a:srgbClr val="09405E"/>
                </a:solidFill>
              </a:rPr>
              <a:t>领域的</a:t>
            </a:r>
            <a:r>
              <a:rPr lang="en-US" altLang="zh-CN" sz="2000" dirty="0">
                <a:solidFill>
                  <a:srgbClr val="09405E"/>
                </a:solidFill>
              </a:rPr>
              <a:t>Seq2Seq</a:t>
            </a:r>
            <a:r>
              <a:rPr lang="zh-CN" altLang="en-US" sz="2000" dirty="0">
                <a:solidFill>
                  <a:srgbClr val="09405E"/>
                </a:solidFill>
              </a:rPr>
              <a:t>模型结合在一起，生成一个尽可能符合</a:t>
            </a:r>
            <a:r>
              <a:rPr lang="en-US" altLang="zh-CN" sz="2000" dirty="0">
                <a:solidFill>
                  <a:srgbClr val="09405E"/>
                </a:solidFill>
              </a:rPr>
              <a:t>Ground Truth</a:t>
            </a:r>
            <a:r>
              <a:rPr lang="zh-CN" altLang="en-US" sz="2000" dirty="0">
                <a:solidFill>
                  <a:srgbClr val="09405E"/>
                </a:solidFill>
              </a:rPr>
              <a:t>的结果，而这种模型生成的结果往往多样性比较差。我们希望通过结合</a:t>
            </a:r>
            <a:r>
              <a:rPr lang="en-US" altLang="zh-CN" sz="2000" dirty="0">
                <a:solidFill>
                  <a:srgbClr val="09405E"/>
                </a:solidFill>
              </a:rPr>
              <a:t>CVAE</a:t>
            </a:r>
            <a:r>
              <a:rPr lang="zh-CN" altLang="en-US" sz="2000" dirty="0">
                <a:solidFill>
                  <a:srgbClr val="09405E"/>
                </a:solidFill>
              </a:rPr>
              <a:t>来提升结果的多样性。</a:t>
            </a:r>
            <a:endParaRPr lang="en-US" altLang="zh-CN" sz="2000" dirty="0">
              <a:solidFill>
                <a:srgbClr val="0940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1826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0697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Models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562591" y="1102901"/>
            <a:ext cx="374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9405E"/>
                </a:solidFill>
              </a:rPr>
              <a:t>RNN_attn</a:t>
            </a:r>
            <a:r>
              <a:rPr lang="zh-CN" altLang="en-US" sz="2400">
                <a:solidFill>
                  <a:srgbClr val="09405E"/>
                </a:solidFill>
              </a:rPr>
              <a:t> </a:t>
            </a:r>
            <a:r>
              <a:rPr lang="en-US" altLang="zh-CN" sz="2400">
                <a:solidFill>
                  <a:srgbClr val="09405E"/>
                </a:solidFill>
              </a:rPr>
              <a:t>(Baseline)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DAE75-FC7F-5843-BD9E-A8E3C1B6F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787058"/>
            <a:ext cx="8182841" cy="4120940"/>
          </a:xfrm>
          <a:prstGeom prst="rect">
            <a:avLst/>
          </a:prstGeom>
        </p:spPr>
      </p:pic>
      <p:sp>
        <p:nvSpPr>
          <p:cNvPr id="10" name="矩形 40">
            <a:extLst>
              <a:ext uri="{FF2B5EF4-FFF2-40B4-BE49-F238E27FC236}">
                <a16:creationId xmlns:a16="http://schemas.microsoft.com/office/drawing/2014/main" id="{45CE96C0-CF8C-F14C-B04D-EA09B0F0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674" y="6130490"/>
            <a:ext cx="9878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i="1">
                <a:solidFill>
                  <a:srgbClr val="09405E"/>
                </a:solidFill>
              </a:rPr>
              <a:t>Show, Attend and Tell: Neural Image Caption Generation with Visual Attention,</a:t>
            </a:r>
            <a:r>
              <a:rPr lang="zh-CN" altLang="en-US" sz="2000" i="1">
                <a:solidFill>
                  <a:srgbClr val="09405E"/>
                </a:solidFill>
              </a:rPr>
              <a:t> </a:t>
            </a:r>
            <a:r>
              <a:rPr lang="en-US" altLang="zh-CN" sz="2000" i="1">
                <a:solidFill>
                  <a:srgbClr val="09405E"/>
                </a:solidFill>
              </a:rPr>
              <a:t>Xu</a:t>
            </a:r>
            <a:r>
              <a:rPr lang="zh-CN" altLang="en-US" sz="2000" i="1">
                <a:solidFill>
                  <a:srgbClr val="09405E"/>
                </a:solidFill>
              </a:rPr>
              <a:t> </a:t>
            </a:r>
            <a:r>
              <a:rPr lang="en-US" altLang="zh-CN" sz="2000" i="1">
                <a:solidFill>
                  <a:srgbClr val="09405E"/>
                </a:solidFill>
              </a:rPr>
              <a:t>et.al</a:t>
            </a:r>
            <a:r>
              <a:rPr lang="zh-CN" altLang="en-US" sz="2000" i="1">
                <a:solidFill>
                  <a:srgbClr val="09405E"/>
                </a:solidFill>
              </a:rPr>
              <a:t> </a:t>
            </a:r>
            <a:r>
              <a:rPr lang="en-US" altLang="zh-CN" sz="2000" i="1">
                <a:solidFill>
                  <a:srgbClr val="09405E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118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0697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Models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562591" y="1102901"/>
            <a:ext cx="374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9405E"/>
                </a:solidFill>
              </a:rPr>
              <a:t>RNN_CVAE_v0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1B959A-6649-6F4E-B1A0-C1A7CD2BD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3" y="3684513"/>
            <a:ext cx="965200" cy="965200"/>
          </a:xfrm>
          <a:prstGeom prst="rect">
            <a:avLst/>
          </a:prstGeom>
        </p:spPr>
      </p:pic>
      <p:sp>
        <p:nvSpPr>
          <p:cNvPr id="5" name="梯形 4">
            <a:extLst>
              <a:ext uri="{FF2B5EF4-FFF2-40B4-BE49-F238E27FC236}">
                <a16:creationId xmlns:a16="http://schemas.microsoft.com/office/drawing/2014/main" id="{1B6D03F0-DCFF-AB4F-B046-0DD610626A0B}"/>
              </a:ext>
            </a:extLst>
          </p:cNvPr>
          <p:cNvSpPr/>
          <p:nvPr/>
        </p:nvSpPr>
        <p:spPr bwMode="auto">
          <a:xfrm rot="5400000">
            <a:off x="2060842" y="3864896"/>
            <a:ext cx="1100379" cy="60443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A44182-1609-7847-BC61-C49A49254E19}"/>
              </a:ext>
            </a:extLst>
          </p:cNvPr>
          <p:cNvSpPr txBox="1"/>
          <p:nvPr/>
        </p:nvSpPr>
        <p:spPr>
          <a:xfrm>
            <a:off x="2308814" y="39824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CNN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B7ACA4-45B0-E543-80A8-4FCB66EDC6D0}"/>
              </a:ext>
            </a:extLst>
          </p:cNvPr>
          <p:cNvSpPr txBox="1"/>
          <p:nvPr/>
        </p:nvSpPr>
        <p:spPr>
          <a:xfrm>
            <a:off x="3725332" y="39824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</a:t>
            </a:r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B9486A7-C347-9C4A-8481-9C29B7F7E296}"/>
              </a:ext>
            </a:extLst>
          </p:cNvPr>
          <p:cNvSpPr/>
          <p:nvPr/>
        </p:nvSpPr>
        <p:spPr bwMode="auto">
          <a:xfrm>
            <a:off x="3506970" y="3982447"/>
            <a:ext cx="712922" cy="369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838B7E7F-758D-1142-93A9-E11CFF2F2BF9}"/>
              </a:ext>
            </a:extLst>
          </p:cNvPr>
          <p:cNvSpPr/>
          <p:nvPr/>
        </p:nvSpPr>
        <p:spPr bwMode="auto">
          <a:xfrm>
            <a:off x="3506970" y="2208674"/>
            <a:ext cx="712922" cy="369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63ADB4EE-107F-E844-A5AC-49F2CA35AD13}"/>
              </a:ext>
            </a:extLst>
          </p:cNvPr>
          <p:cNvSpPr/>
          <p:nvPr/>
        </p:nvSpPr>
        <p:spPr bwMode="auto">
          <a:xfrm rot="5400000">
            <a:off x="2060841" y="2091123"/>
            <a:ext cx="1100379" cy="604434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B17B22-C37A-B74C-8EA2-159B496614CB}"/>
              </a:ext>
            </a:extLst>
          </p:cNvPr>
          <p:cNvSpPr txBox="1"/>
          <p:nvPr/>
        </p:nvSpPr>
        <p:spPr>
          <a:xfrm>
            <a:off x="2277817" y="222833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LSTM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6D9D34-117C-FE4C-BA7A-159D50EB0615}"/>
              </a:ext>
            </a:extLst>
          </p:cNvPr>
          <p:cNvSpPr txBox="1"/>
          <p:nvPr/>
        </p:nvSpPr>
        <p:spPr>
          <a:xfrm>
            <a:off x="746127" y="2197558"/>
            <a:ext cx="993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Caption</a:t>
            </a:r>
            <a:endParaRPr kumimoji="1" lang="zh-CN" altLang="en-US" sz="2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C34B09-8B2C-7340-9E94-189F969671A2}"/>
              </a:ext>
            </a:extLst>
          </p:cNvPr>
          <p:cNvCxnSpPr>
            <a:stCxn id="3" idx="3"/>
            <a:endCxn id="6" idx="1"/>
          </p:cNvCxnSpPr>
          <p:nvPr/>
        </p:nvCxnSpPr>
        <p:spPr bwMode="auto">
          <a:xfrm>
            <a:off x="1715093" y="4167113"/>
            <a:ext cx="5937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A5526AD-9B8B-C74D-8DCC-BAA73FA37DF0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2915070" y="4167113"/>
            <a:ext cx="591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3BACE7-D7FB-1341-BB15-2E822AE37747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 bwMode="auto">
          <a:xfrm flipV="1">
            <a:off x="1739156" y="2393341"/>
            <a:ext cx="569658" cy="4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09F0478-30D7-2D4B-A39C-7E62F8DA65BA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 bwMode="auto">
          <a:xfrm flipV="1">
            <a:off x="2913248" y="2393340"/>
            <a:ext cx="5937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4B871EE-ADD9-4B4B-B544-3A9D506E4E37}"/>
              </a:ext>
            </a:extLst>
          </p:cNvPr>
          <p:cNvSpPr txBox="1"/>
          <p:nvPr/>
        </p:nvSpPr>
        <p:spPr>
          <a:xfrm>
            <a:off x="3688463" y="39824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V</a:t>
            </a:r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02911F-979C-874C-BECC-830D9261091E}"/>
              </a:ext>
            </a:extLst>
          </p:cNvPr>
          <p:cNvSpPr txBox="1"/>
          <p:nvPr/>
        </p:nvSpPr>
        <p:spPr>
          <a:xfrm>
            <a:off x="3714993" y="21975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701E4BA-8122-624D-A301-B66178103650}"/>
              </a:ext>
            </a:extLst>
          </p:cNvPr>
          <p:cNvSpPr/>
          <p:nvPr/>
        </p:nvSpPr>
        <p:spPr bwMode="auto">
          <a:xfrm>
            <a:off x="5260102" y="2123340"/>
            <a:ext cx="542441" cy="54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4477BE3-1DFE-DD40-AFCD-C99F85175DE6}"/>
              </a:ext>
            </a:extLst>
          </p:cNvPr>
          <p:cNvSpPr txBox="1"/>
          <p:nvPr/>
        </p:nvSpPr>
        <p:spPr>
          <a:xfrm>
            <a:off x="5385288" y="22172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Z</a:t>
            </a:r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AE99950-49FB-0548-BDF9-9243860623A6}"/>
              </a:ext>
            </a:extLst>
          </p:cNvPr>
          <p:cNvCxnSpPr>
            <a:cxnSpLocks/>
            <a:stCxn id="16" idx="3"/>
            <a:endCxn id="33" idx="2"/>
          </p:cNvCxnSpPr>
          <p:nvPr/>
        </p:nvCxnSpPr>
        <p:spPr bwMode="auto">
          <a:xfrm>
            <a:off x="4219892" y="2393340"/>
            <a:ext cx="1040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EAD45126-075E-5948-84E8-CB04EC53707D}"/>
              </a:ext>
            </a:extLst>
          </p:cNvPr>
          <p:cNvSpPr/>
          <p:nvPr/>
        </p:nvSpPr>
        <p:spPr bwMode="auto">
          <a:xfrm>
            <a:off x="5246427" y="3897113"/>
            <a:ext cx="542441" cy="54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5385BB-F30F-0045-8733-485875FD0E2C}"/>
              </a:ext>
            </a:extLst>
          </p:cNvPr>
          <p:cNvSpPr txBox="1"/>
          <p:nvPr/>
        </p:nvSpPr>
        <p:spPr>
          <a:xfrm>
            <a:off x="5371613" y="3990993"/>
            <a:ext cx="3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Z’</a:t>
            </a:r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319B7CD-F48F-A14C-903B-DA0D03A132FB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206217" y="4167113"/>
            <a:ext cx="1040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2DA2AC-E494-AD41-8201-6818D747E9A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219892" y="2528340"/>
            <a:ext cx="989666" cy="1638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D905A95-EDC1-C040-93A5-AD38D32DBE69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5802543" y="2393340"/>
            <a:ext cx="1052061" cy="684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65CACE7B-8C99-DB42-AEBD-63355BB7D3CC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 flipV="1">
            <a:off x="5788868" y="3347726"/>
            <a:ext cx="1065736" cy="819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上下箭头 58">
            <a:extLst>
              <a:ext uri="{FF2B5EF4-FFF2-40B4-BE49-F238E27FC236}">
                <a16:creationId xmlns:a16="http://schemas.microsoft.com/office/drawing/2014/main" id="{1D3E511C-87BC-DC45-8518-46BC6D8E114D}"/>
              </a:ext>
            </a:extLst>
          </p:cNvPr>
          <p:cNvSpPr/>
          <p:nvPr/>
        </p:nvSpPr>
        <p:spPr bwMode="auto">
          <a:xfrm>
            <a:off x="5349959" y="2795471"/>
            <a:ext cx="312698" cy="969511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0E354E3-F6B1-3343-A183-67470F680C92}"/>
              </a:ext>
            </a:extLst>
          </p:cNvPr>
          <p:cNvSpPr txBox="1"/>
          <p:nvPr/>
        </p:nvSpPr>
        <p:spPr>
          <a:xfrm>
            <a:off x="5690656" y="309556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kl</a:t>
            </a:r>
            <a:r>
              <a:rPr kumimoji="1" lang="zh-CN" altLang="en-US"/>
              <a:t> </a:t>
            </a:r>
            <a:r>
              <a:rPr kumimoji="1" lang="en-US" altLang="zh-CN"/>
              <a:t>loss</a:t>
            </a:r>
            <a:endParaRPr kumimoji="1" lang="zh-CN" altLang="en-US"/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1B4BE4C1-19CB-A74D-8C51-42A4403E1A85}"/>
              </a:ext>
            </a:extLst>
          </p:cNvPr>
          <p:cNvSpPr/>
          <p:nvPr/>
        </p:nvSpPr>
        <p:spPr bwMode="auto">
          <a:xfrm rot="5400000">
            <a:off x="6735840" y="2915186"/>
            <a:ext cx="1100379" cy="604434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16328B7-E710-1E42-A9F1-2197801AA0CE}"/>
              </a:ext>
            </a:extLst>
          </p:cNvPr>
          <p:cNvSpPr txBox="1"/>
          <p:nvPr/>
        </p:nvSpPr>
        <p:spPr>
          <a:xfrm>
            <a:off x="6952816" y="305239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LSTM</a:t>
            </a:r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E0CB7D-4F32-6E49-8D18-37FE2DD1DCC0}"/>
              </a:ext>
            </a:extLst>
          </p:cNvPr>
          <p:cNvSpPr txBox="1"/>
          <p:nvPr/>
        </p:nvSpPr>
        <p:spPr>
          <a:xfrm>
            <a:off x="6133950" y="2366201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Train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BD6E4-02F9-2A49-AD13-FFB2BC753967}"/>
              </a:ext>
            </a:extLst>
          </p:cNvPr>
          <p:cNvSpPr txBox="1"/>
          <p:nvPr/>
        </p:nvSpPr>
        <p:spPr>
          <a:xfrm>
            <a:off x="6134105" y="389711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Test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F8834E18-95FF-2E4F-9755-8D424A7D377D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 bwMode="auto">
          <a:xfrm>
            <a:off x="7648840" y="3237065"/>
            <a:ext cx="793644" cy="15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57DCD2E-9C46-F542-9D36-1E3D5843021A}"/>
              </a:ext>
            </a:extLst>
          </p:cNvPr>
          <p:cNvSpPr txBox="1"/>
          <p:nvPr/>
        </p:nvSpPr>
        <p:spPr>
          <a:xfrm>
            <a:off x="8442484" y="3052399"/>
            <a:ext cx="993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Caption</a:t>
            </a:r>
            <a:endParaRPr kumimoji="1" lang="zh-CN" altLang="en-US" sz="200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674D16EB-F55E-F04A-AF1F-57BA130F7BB4}"/>
              </a:ext>
            </a:extLst>
          </p:cNvPr>
          <p:cNvCxnSpPr>
            <a:cxnSpLocks/>
          </p:cNvCxnSpPr>
          <p:nvPr/>
        </p:nvCxnSpPr>
        <p:spPr bwMode="auto">
          <a:xfrm flipH="1">
            <a:off x="2608069" y="5298489"/>
            <a:ext cx="4692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7754686-60DA-124E-A3A9-A9B143517451}"/>
              </a:ext>
            </a:extLst>
          </p:cNvPr>
          <p:cNvCxnSpPr>
            <a:cxnSpLocks/>
            <a:endCxn id="66" idx="3"/>
          </p:cNvCxnSpPr>
          <p:nvPr/>
        </p:nvCxnSpPr>
        <p:spPr bwMode="auto">
          <a:xfrm flipV="1">
            <a:off x="7286029" y="3692039"/>
            <a:ext cx="1" cy="1606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A0368F0-C2D6-F140-977E-92E7758A0F48}"/>
              </a:ext>
            </a:extLst>
          </p:cNvPr>
          <p:cNvCxnSpPr>
            <a:endCxn id="5" idx="3"/>
          </p:cNvCxnSpPr>
          <p:nvPr/>
        </p:nvCxnSpPr>
        <p:spPr bwMode="auto">
          <a:xfrm flipV="1">
            <a:off x="2608069" y="4641749"/>
            <a:ext cx="2963" cy="656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7B66BD4-DC49-2B44-8051-4268DE3B89AF}"/>
              </a:ext>
            </a:extLst>
          </p:cNvPr>
          <p:cNvSpPr txBox="1"/>
          <p:nvPr/>
        </p:nvSpPr>
        <p:spPr>
          <a:xfrm>
            <a:off x="4543718" y="4929156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Attention</a:t>
            </a:r>
          </a:p>
        </p:txBody>
      </p:sp>
      <p:sp>
        <p:nvSpPr>
          <p:cNvPr id="86" name="下箭头 85">
            <a:extLst>
              <a:ext uri="{FF2B5EF4-FFF2-40B4-BE49-F238E27FC236}">
                <a16:creationId xmlns:a16="http://schemas.microsoft.com/office/drawing/2014/main" id="{C5BB3A37-6355-C84D-A363-06C6C9E97C53}"/>
              </a:ext>
            </a:extLst>
          </p:cNvPr>
          <p:cNvSpPr/>
          <p:nvPr/>
        </p:nvSpPr>
        <p:spPr bwMode="auto">
          <a:xfrm rot="16200000">
            <a:off x="9688881" y="3016860"/>
            <a:ext cx="303521" cy="5062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DF71FB3-0039-D74B-A130-27747AABFFE8}"/>
              </a:ext>
            </a:extLst>
          </p:cNvPr>
          <p:cNvSpPr txBox="1"/>
          <p:nvPr/>
        </p:nvSpPr>
        <p:spPr>
          <a:xfrm>
            <a:off x="10229157" y="31182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nll</a:t>
            </a:r>
            <a:r>
              <a:rPr kumimoji="1" lang="zh-CN" altLang="en-US"/>
              <a:t> </a:t>
            </a:r>
            <a:r>
              <a:rPr kumimoji="1" lang="en-US" altLang="zh-CN"/>
              <a:t>loss</a:t>
            </a:r>
            <a:endParaRPr kumimoji="1"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9F136C5-6F79-D348-866F-BA8778BC6BB0}"/>
              </a:ext>
            </a:extLst>
          </p:cNvPr>
          <p:cNvSpPr txBox="1"/>
          <p:nvPr/>
        </p:nvSpPr>
        <p:spPr>
          <a:xfrm>
            <a:off x="7892728" y="4267436"/>
            <a:ext cx="393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000"/>
              <a:t>直接优化</a:t>
            </a:r>
            <a:r>
              <a:rPr kumimoji="1" lang="en-US" altLang="zh-CN" sz="2000"/>
              <a:t>kl_loss</a:t>
            </a:r>
            <a:r>
              <a:rPr kumimoji="1" lang="zh-CN" altLang="en-US" sz="2000"/>
              <a:t> </a:t>
            </a:r>
            <a:r>
              <a:rPr kumimoji="1" lang="en-US" altLang="zh-CN" sz="2000"/>
              <a:t>+</a:t>
            </a:r>
            <a:r>
              <a:rPr kumimoji="1" lang="zh-CN" altLang="en-US" sz="2000"/>
              <a:t> </a:t>
            </a:r>
            <a:r>
              <a:rPr kumimoji="1" lang="en-US" altLang="zh-CN" sz="2000"/>
              <a:t>nll_loss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000"/>
              <a:t>在训练中使用</a:t>
            </a:r>
            <a:r>
              <a:rPr kumimoji="1" lang="en-US" altLang="zh-CN" sz="2000"/>
              <a:t>anneal</a:t>
            </a:r>
            <a:r>
              <a:rPr kumimoji="1" lang="zh-CN" altLang="en-US" sz="2000"/>
              <a:t> </a:t>
            </a:r>
            <a:r>
              <a:rPr kumimoji="1" lang="en-US" altLang="zh-CN" sz="2000"/>
              <a:t>function</a:t>
            </a:r>
            <a:r>
              <a:rPr kumimoji="1" lang="zh-CN" altLang="en-US" sz="2000"/>
              <a:t>逐渐增大</a:t>
            </a:r>
            <a:r>
              <a:rPr kumimoji="1" lang="en-US" altLang="zh-CN" sz="2000"/>
              <a:t>kl</a:t>
            </a:r>
            <a:r>
              <a:rPr kumimoji="1" lang="zh-CN" altLang="en-US" sz="2000"/>
              <a:t> </a:t>
            </a:r>
            <a:r>
              <a:rPr kumimoji="1" lang="en-US" altLang="zh-CN" sz="2000"/>
              <a:t>loss</a:t>
            </a:r>
            <a:r>
              <a:rPr kumimoji="1" lang="zh-CN" altLang="en-US" sz="2000"/>
              <a:t>权重</a:t>
            </a:r>
            <a:endParaRPr kumimoji="1" lang="en-US" altLang="zh-CN" sz="2000"/>
          </a:p>
          <a:p>
            <a:pPr marL="457200" indent="-457200">
              <a:buAutoNum type="arabicPeriod"/>
            </a:pPr>
            <a:r>
              <a:rPr kumimoji="1" lang="zh-CN" altLang="en-US" sz="2000"/>
              <a:t>仍存在</a:t>
            </a:r>
            <a:r>
              <a:rPr kumimoji="1" lang="en-US" altLang="zh-CN" sz="2000"/>
              <a:t>kl</a:t>
            </a:r>
            <a:r>
              <a:rPr kumimoji="1" lang="zh-CN" altLang="en-US" sz="2000"/>
              <a:t> </a:t>
            </a:r>
            <a:r>
              <a:rPr kumimoji="1" lang="en-US" altLang="zh-CN" sz="2000"/>
              <a:t>vanish</a:t>
            </a:r>
            <a:r>
              <a:rPr kumimoji="1" lang="zh-CN" altLang="en-US" sz="2000"/>
              <a:t>问题</a:t>
            </a:r>
          </a:p>
        </p:txBody>
      </p:sp>
      <p:sp>
        <p:nvSpPr>
          <p:cNvPr id="97" name="下箭头 96">
            <a:extLst>
              <a:ext uri="{FF2B5EF4-FFF2-40B4-BE49-F238E27FC236}">
                <a16:creationId xmlns:a16="http://schemas.microsoft.com/office/drawing/2014/main" id="{F4B743F5-2819-CA4D-A283-2EF579B2C093}"/>
              </a:ext>
            </a:extLst>
          </p:cNvPr>
          <p:cNvSpPr/>
          <p:nvPr/>
        </p:nvSpPr>
        <p:spPr bwMode="auto">
          <a:xfrm>
            <a:off x="4948359" y="5349492"/>
            <a:ext cx="303521" cy="5062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D86146C-6FE1-5646-A41B-A5FA47C2BD67}"/>
              </a:ext>
            </a:extLst>
          </p:cNvPr>
          <p:cNvSpPr txBox="1"/>
          <p:nvPr/>
        </p:nvSpPr>
        <p:spPr>
          <a:xfrm>
            <a:off x="4668303" y="5891220"/>
            <a:ext cx="97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attn</a:t>
            </a:r>
            <a:r>
              <a:rPr kumimoji="1" lang="zh-CN" altLang="en-US"/>
              <a:t> </a:t>
            </a:r>
            <a:r>
              <a:rPr kumimoji="1" lang="en-US" altLang="zh-CN"/>
              <a:t>loss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60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0697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Models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562591" y="1102901"/>
            <a:ext cx="374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9405E"/>
                </a:solidFill>
              </a:rPr>
              <a:t>RNN_CVAE_v1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1B959A-6649-6F4E-B1A0-C1A7CD2BD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3" y="3684513"/>
            <a:ext cx="965200" cy="965200"/>
          </a:xfrm>
          <a:prstGeom prst="rect">
            <a:avLst/>
          </a:prstGeom>
        </p:spPr>
      </p:pic>
      <p:sp>
        <p:nvSpPr>
          <p:cNvPr id="5" name="梯形 4">
            <a:extLst>
              <a:ext uri="{FF2B5EF4-FFF2-40B4-BE49-F238E27FC236}">
                <a16:creationId xmlns:a16="http://schemas.microsoft.com/office/drawing/2014/main" id="{1B6D03F0-DCFF-AB4F-B046-0DD610626A0B}"/>
              </a:ext>
            </a:extLst>
          </p:cNvPr>
          <p:cNvSpPr/>
          <p:nvPr/>
        </p:nvSpPr>
        <p:spPr bwMode="auto">
          <a:xfrm rot="5400000">
            <a:off x="2060842" y="3864896"/>
            <a:ext cx="1100379" cy="60443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A44182-1609-7847-BC61-C49A49254E19}"/>
              </a:ext>
            </a:extLst>
          </p:cNvPr>
          <p:cNvSpPr txBox="1"/>
          <p:nvPr/>
        </p:nvSpPr>
        <p:spPr>
          <a:xfrm>
            <a:off x="2308814" y="39824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CNN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B7ACA4-45B0-E543-80A8-4FCB66EDC6D0}"/>
              </a:ext>
            </a:extLst>
          </p:cNvPr>
          <p:cNvSpPr txBox="1"/>
          <p:nvPr/>
        </p:nvSpPr>
        <p:spPr>
          <a:xfrm>
            <a:off x="3725332" y="39824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</a:t>
            </a:r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B9486A7-C347-9C4A-8481-9C29B7F7E296}"/>
              </a:ext>
            </a:extLst>
          </p:cNvPr>
          <p:cNvSpPr/>
          <p:nvPr/>
        </p:nvSpPr>
        <p:spPr bwMode="auto">
          <a:xfrm>
            <a:off x="3506970" y="3982447"/>
            <a:ext cx="712922" cy="369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838B7E7F-758D-1142-93A9-E11CFF2F2BF9}"/>
              </a:ext>
            </a:extLst>
          </p:cNvPr>
          <p:cNvSpPr/>
          <p:nvPr/>
        </p:nvSpPr>
        <p:spPr bwMode="auto">
          <a:xfrm>
            <a:off x="3506970" y="2208674"/>
            <a:ext cx="712922" cy="369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63ADB4EE-107F-E844-A5AC-49F2CA35AD13}"/>
              </a:ext>
            </a:extLst>
          </p:cNvPr>
          <p:cNvSpPr/>
          <p:nvPr/>
        </p:nvSpPr>
        <p:spPr bwMode="auto">
          <a:xfrm rot="5400000">
            <a:off x="2060841" y="2091123"/>
            <a:ext cx="1100379" cy="604434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B17B22-C37A-B74C-8EA2-159B496614CB}"/>
              </a:ext>
            </a:extLst>
          </p:cNvPr>
          <p:cNvSpPr txBox="1"/>
          <p:nvPr/>
        </p:nvSpPr>
        <p:spPr>
          <a:xfrm>
            <a:off x="2277817" y="222833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LSTM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6D9D34-117C-FE4C-BA7A-159D50EB0615}"/>
              </a:ext>
            </a:extLst>
          </p:cNvPr>
          <p:cNvSpPr txBox="1"/>
          <p:nvPr/>
        </p:nvSpPr>
        <p:spPr>
          <a:xfrm>
            <a:off x="746127" y="2197558"/>
            <a:ext cx="993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Caption</a:t>
            </a:r>
            <a:endParaRPr kumimoji="1" lang="zh-CN" altLang="en-US" sz="2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C34B09-8B2C-7340-9E94-189F969671A2}"/>
              </a:ext>
            </a:extLst>
          </p:cNvPr>
          <p:cNvCxnSpPr>
            <a:stCxn id="3" idx="3"/>
            <a:endCxn id="6" idx="1"/>
          </p:cNvCxnSpPr>
          <p:nvPr/>
        </p:nvCxnSpPr>
        <p:spPr bwMode="auto">
          <a:xfrm>
            <a:off x="1715093" y="4167113"/>
            <a:ext cx="5937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A5526AD-9B8B-C74D-8DCC-BAA73FA37DF0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2915070" y="4167113"/>
            <a:ext cx="591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3BACE7-D7FB-1341-BB15-2E822AE37747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 bwMode="auto">
          <a:xfrm flipV="1">
            <a:off x="1739156" y="2393341"/>
            <a:ext cx="569658" cy="4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09F0478-30D7-2D4B-A39C-7E62F8DA65BA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 bwMode="auto">
          <a:xfrm flipV="1">
            <a:off x="2913248" y="2393340"/>
            <a:ext cx="5937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4B871EE-ADD9-4B4B-B544-3A9D506E4E37}"/>
              </a:ext>
            </a:extLst>
          </p:cNvPr>
          <p:cNvSpPr txBox="1"/>
          <p:nvPr/>
        </p:nvSpPr>
        <p:spPr>
          <a:xfrm>
            <a:off x="3688463" y="39824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V</a:t>
            </a:r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02911F-979C-874C-BECC-830D9261091E}"/>
              </a:ext>
            </a:extLst>
          </p:cNvPr>
          <p:cNvSpPr txBox="1"/>
          <p:nvPr/>
        </p:nvSpPr>
        <p:spPr>
          <a:xfrm>
            <a:off x="3714993" y="21975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701E4BA-8122-624D-A301-B66178103650}"/>
              </a:ext>
            </a:extLst>
          </p:cNvPr>
          <p:cNvSpPr/>
          <p:nvPr/>
        </p:nvSpPr>
        <p:spPr bwMode="auto">
          <a:xfrm>
            <a:off x="5260102" y="2123340"/>
            <a:ext cx="542441" cy="54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4477BE3-1DFE-DD40-AFCD-C99F85175DE6}"/>
              </a:ext>
            </a:extLst>
          </p:cNvPr>
          <p:cNvSpPr txBox="1"/>
          <p:nvPr/>
        </p:nvSpPr>
        <p:spPr>
          <a:xfrm>
            <a:off x="5385288" y="22172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Z</a:t>
            </a:r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AE99950-49FB-0548-BDF9-9243860623A6}"/>
              </a:ext>
            </a:extLst>
          </p:cNvPr>
          <p:cNvCxnSpPr>
            <a:cxnSpLocks/>
            <a:stCxn id="16" idx="3"/>
            <a:endCxn id="33" idx="2"/>
          </p:cNvCxnSpPr>
          <p:nvPr/>
        </p:nvCxnSpPr>
        <p:spPr bwMode="auto">
          <a:xfrm>
            <a:off x="4219892" y="2393340"/>
            <a:ext cx="1040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EAD45126-075E-5948-84E8-CB04EC53707D}"/>
              </a:ext>
            </a:extLst>
          </p:cNvPr>
          <p:cNvSpPr/>
          <p:nvPr/>
        </p:nvSpPr>
        <p:spPr bwMode="auto">
          <a:xfrm>
            <a:off x="5246427" y="3897113"/>
            <a:ext cx="542441" cy="54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5385BB-F30F-0045-8733-485875FD0E2C}"/>
              </a:ext>
            </a:extLst>
          </p:cNvPr>
          <p:cNvSpPr txBox="1"/>
          <p:nvPr/>
        </p:nvSpPr>
        <p:spPr>
          <a:xfrm>
            <a:off x="5371613" y="3990993"/>
            <a:ext cx="3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Z’</a:t>
            </a:r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319B7CD-F48F-A14C-903B-DA0D03A132FB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206217" y="4167113"/>
            <a:ext cx="1040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2DA2AC-E494-AD41-8201-6818D747E9A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219892" y="2528340"/>
            <a:ext cx="989666" cy="1638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D905A95-EDC1-C040-93A5-AD38D32DBE69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5802543" y="2393340"/>
            <a:ext cx="1052061" cy="684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65CACE7B-8C99-DB42-AEBD-63355BB7D3CC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 flipV="1">
            <a:off x="5788868" y="3347726"/>
            <a:ext cx="1065736" cy="819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上下箭头 58">
            <a:extLst>
              <a:ext uri="{FF2B5EF4-FFF2-40B4-BE49-F238E27FC236}">
                <a16:creationId xmlns:a16="http://schemas.microsoft.com/office/drawing/2014/main" id="{1D3E511C-87BC-DC45-8518-46BC6D8E114D}"/>
              </a:ext>
            </a:extLst>
          </p:cNvPr>
          <p:cNvSpPr/>
          <p:nvPr/>
        </p:nvSpPr>
        <p:spPr bwMode="auto">
          <a:xfrm>
            <a:off x="5349959" y="2795471"/>
            <a:ext cx="312698" cy="969511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0E354E3-F6B1-3343-A183-67470F680C92}"/>
              </a:ext>
            </a:extLst>
          </p:cNvPr>
          <p:cNvSpPr txBox="1"/>
          <p:nvPr/>
        </p:nvSpPr>
        <p:spPr>
          <a:xfrm>
            <a:off x="5690656" y="309556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kl</a:t>
            </a:r>
            <a:r>
              <a:rPr kumimoji="1" lang="zh-CN" altLang="en-US"/>
              <a:t> </a:t>
            </a:r>
            <a:r>
              <a:rPr kumimoji="1" lang="en-US" altLang="zh-CN"/>
              <a:t>loss</a:t>
            </a:r>
            <a:endParaRPr kumimoji="1" lang="zh-CN" altLang="en-US"/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1B4BE4C1-19CB-A74D-8C51-42A4403E1A85}"/>
              </a:ext>
            </a:extLst>
          </p:cNvPr>
          <p:cNvSpPr/>
          <p:nvPr/>
        </p:nvSpPr>
        <p:spPr bwMode="auto">
          <a:xfrm rot="5400000">
            <a:off x="8054496" y="2913254"/>
            <a:ext cx="1100379" cy="604434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16328B7-E710-1E42-A9F1-2197801AA0CE}"/>
              </a:ext>
            </a:extLst>
          </p:cNvPr>
          <p:cNvSpPr txBox="1"/>
          <p:nvPr/>
        </p:nvSpPr>
        <p:spPr>
          <a:xfrm>
            <a:off x="8271472" y="305046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LSTM</a:t>
            </a:r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E0CB7D-4F32-6E49-8D18-37FE2DD1DCC0}"/>
              </a:ext>
            </a:extLst>
          </p:cNvPr>
          <p:cNvSpPr txBox="1"/>
          <p:nvPr/>
        </p:nvSpPr>
        <p:spPr>
          <a:xfrm>
            <a:off x="6133950" y="2366201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Train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BD6E4-02F9-2A49-AD13-FFB2BC753967}"/>
              </a:ext>
            </a:extLst>
          </p:cNvPr>
          <p:cNvSpPr txBox="1"/>
          <p:nvPr/>
        </p:nvSpPr>
        <p:spPr>
          <a:xfrm>
            <a:off x="6102165" y="3881946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Train/Test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F8834E18-95FF-2E4F-9755-8D424A7D377D}"/>
              </a:ext>
            </a:extLst>
          </p:cNvPr>
          <p:cNvCxnSpPr>
            <a:cxnSpLocks/>
            <a:stCxn id="67" idx="3"/>
          </p:cNvCxnSpPr>
          <p:nvPr/>
        </p:nvCxnSpPr>
        <p:spPr bwMode="auto">
          <a:xfrm>
            <a:off x="8967496" y="3235133"/>
            <a:ext cx="346985" cy="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57DCD2E-9C46-F542-9D36-1E3D5843021A}"/>
              </a:ext>
            </a:extLst>
          </p:cNvPr>
          <p:cNvSpPr txBox="1"/>
          <p:nvPr/>
        </p:nvSpPr>
        <p:spPr>
          <a:xfrm>
            <a:off x="9375075" y="3050466"/>
            <a:ext cx="993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Caption</a:t>
            </a:r>
            <a:endParaRPr kumimoji="1" lang="zh-CN" altLang="en-US" sz="200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674D16EB-F55E-F04A-AF1F-57BA130F7BB4}"/>
              </a:ext>
            </a:extLst>
          </p:cNvPr>
          <p:cNvCxnSpPr>
            <a:cxnSpLocks/>
          </p:cNvCxnSpPr>
          <p:nvPr/>
        </p:nvCxnSpPr>
        <p:spPr bwMode="auto">
          <a:xfrm flipH="1">
            <a:off x="2608070" y="5296557"/>
            <a:ext cx="5996615" cy="19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7754686-60DA-124E-A3A9-A9B143517451}"/>
              </a:ext>
            </a:extLst>
          </p:cNvPr>
          <p:cNvCxnSpPr>
            <a:cxnSpLocks/>
            <a:endCxn id="66" idx="3"/>
          </p:cNvCxnSpPr>
          <p:nvPr/>
        </p:nvCxnSpPr>
        <p:spPr bwMode="auto">
          <a:xfrm flipV="1">
            <a:off x="8604685" y="3690107"/>
            <a:ext cx="1" cy="1606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A0368F0-C2D6-F140-977E-92E7758A0F48}"/>
              </a:ext>
            </a:extLst>
          </p:cNvPr>
          <p:cNvCxnSpPr>
            <a:endCxn id="5" idx="3"/>
          </p:cNvCxnSpPr>
          <p:nvPr/>
        </p:nvCxnSpPr>
        <p:spPr bwMode="auto">
          <a:xfrm flipV="1">
            <a:off x="2608069" y="4641749"/>
            <a:ext cx="2963" cy="656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7B66BD4-DC49-2B44-8051-4268DE3B89AF}"/>
              </a:ext>
            </a:extLst>
          </p:cNvPr>
          <p:cNvSpPr txBox="1"/>
          <p:nvPr/>
        </p:nvSpPr>
        <p:spPr>
          <a:xfrm>
            <a:off x="4543718" y="4929156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Attention</a:t>
            </a:r>
          </a:p>
        </p:txBody>
      </p:sp>
      <p:sp>
        <p:nvSpPr>
          <p:cNvPr id="86" name="下箭头 85">
            <a:extLst>
              <a:ext uri="{FF2B5EF4-FFF2-40B4-BE49-F238E27FC236}">
                <a16:creationId xmlns:a16="http://schemas.microsoft.com/office/drawing/2014/main" id="{C5BB3A37-6355-C84D-A363-06C6C9E97C53}"/>
              </a:ext>
            </a:extLst>
          </p:cNvPr>
          <p:cNvSpPr/>
          <p:nvPr/>
        </p:nvSpPr>
        <p:spPr bwMode="auto">
          <a:xfrm rot="16200000">
            <a:off x="10621472" y="3014927"/>
            <a:ext cx="303521" cy="5062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DF71FB3-0039-D74B-A130-27747AABFFE8}"/>
              </a:ext>
            </a:extLst>
          </p:cNvPr>
          <p:cNvSpPr txBox="1"/>
          <p:nvPr/>
        </p:nvSpPr>
        <p:spPr>
          <a:xfrm>
            <a:off x="11161748" y="311627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nll</a:t>
            </a:r>
            <a:r>
              <a:rPr kumimoji="1" lang="zh-CN" altLang="en-US"/>
              <a:t> </a:t>
            </a:r>
            <a:r>
              <a:rPr kumimoji="1" lang="en-US" altLang="zh-CN"/>
              <a:t>loss</a:t>
            </a:r>
            <a:endParaRPr kumimoji="1" lang="zh-CN" altLang="en-US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AE24E205-3D8C-B84B-B716-A3DF94A6A533}"/>
              </a:ext>
            </a:extLst>
          </p:cNvPr>
          <p:cNvSpPr/>
          <p:nvPr/>
        </p:nvSpPr>
        <p:spPr bwMode="auto">
          <a:xfrm>
            <a:off x="7030313" y="2857463"/>
            <a:ext cx="712922" cy="369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EBC0780-3461-B749-85C2-BCA912E1E1FC}"/>
              </a:ext>
            </a:extLst>
          </p:cNvPr>
          <p:cNvSpPr/>
          <p:nvPr/>
        </p:nvSpPr>
        <p:spPr bwMode="auto">
          <a:xfrm>
            <a:off x="7039510" y="3247591"/>
            <a:ext cx="712922" cy="369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9AC5636-1717-7045-9559-686A74441D81}"/>
              </a:ext>
            </a:extLst>
          </p:cNvPr>
          <p:cNvSpPr txBox="1"/>
          <p:nvPr/>
        </p:nvSpPr>
        <p:spPr>
          <a:xfrm>
            <a:off x="7247533" y="2841201"/>
            <a:ext cx="3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T’</a:t>
            </a:r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325437B-A20A-F44E-921A-61CA47E40FC3}"/>
              </a:ext>
            </a:extLst>
          </p:cNvPr>
          <p:cNvSpPr txBox="1"/>
          <p:nvPr/>
        </p:nvSpPr>
        <p:spPr>
          <a:xfrm>
            <a:off x="7237915" y="3243057"/>
            <a:ext cx="37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V’</a:t>
            </a:r>
            <a:endParaRPr kumimoji="1" lang="zh-CN" altLang="en-US"/>
          </a:p>
        </p:txBody>
      </p:sp>
      <p:sp>
        <p:nvSpPr>
          <p:cNvPr id="2" name="圆角右箭头 1">
            <a:extLst>
              <a:ext uri="{FF2B5EF4-FFF2-40B4-BE49-F238E27FC236}">
                <a16:creationId xmlns:a16="http://schemas.microsoft.com/office/drawing/2014/main" id="{A89E3416-321B-FA4B-B328-4E28ECBAACC1}"/>
              </a:ext>
            </a:extLst>
          </p:cNvPr>
          <p:cNvSpPr/>
          <p:nvPr/>
        </p:nvSpPr>
        <p:spPr bwMode="auto">
          <a:xfrm>
            <a:off x="3740252" y="1407306"/>
            <a:ext cx="1132464" cy="738445"/>
          </a:xfrm>
          <a:prstGeom prst="bentArrow">
            <a:avLst>
              <a:gd name="adj1" fmla="val 25000"/>
              <a:gd name="adj2" fmla="val 23869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7" name="圆角右箭头 56">
            <a:extLst>
              <a:ext uri="{FF2B5EF4-FFF2-40B4-BE49-F238E27FC236}">
                <a16:creationId xmlns:a16="http://schemas.microsoft.com/office/drawing/2014/main" id="{63C1C7A5-A70E-2747-9137-D3E5DE3E98DF}"/>
              </a:ext>
            </a:extLst>
          </p:cNvPr>
          <p:cNvSpPr/>
          <p:nvPr/>
        </p:nvSpPr>
        <p:spPr bwMode="auto">
          <a:xfrm flipH="1">
            <a:off x="5802541" y="1413994"/>
            <a:ext cx="1691074" cy="1367908"/>
          </a:xfrm>
          <a:prstGeom prst="bentArrow">
            <a:avLst>
              <a:gd name="adj1" fmla="val 11620"/>
              <a:gd name="adj2" fmla="val 11445"/>
              <a:gd name="adj3" fmla="val 13531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CD61774-2D3F-014D-9E8B-1AA62B0ED695}"/>
              </a:ext>
            </a:extLst>
          </p:cNvPr>
          <p:cNvSpPr txBox="1"/>
          <p:nvPr/>
        </p:nvSpPr>
        <p:spPr>
          <a:xfrm>
            <a:off x="4845498" y="140247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mse</a:t>
            </a:r>
            <a:r>
              <a:rPr kumimoji="1" lang="zh-CN" altLang="en-US"/>
              <a:t> </a:t>
            </a:r>
            <a:r>
              <a:rPr kumimoji="1" lang="en-US" altLang="zh-CN"/>
              <a:t>loss</a:t>
            </a:r>
            <a:endParaRPr kumimoji="1" lang="zh-CN" altLang="en-US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DE067DD-2796-2B43-81A7-CA0158F70E8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6104" y="3210533"/>
            <a:ext cx="382499" cy="8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下箭头 61">
            <a:extLst>
              <a:ext uri="{FF2B5EF4-FFF2-40B4-BE49-F238E27FC236}">
                <a16:creationId xmlns:a16="http://schemas.microsoft.com/office/drawing/2014/main" id="{E5704111-AA2B-214E-8A78-ECBF0BA1622B}"/>
              </a:ext>
            </a:extLst>
          </p:cNvPr>
          <p:cNvSpPr/>
          <p:nvPr/>
        </p:nvSpPr>
        <p:spPr bwMode="auto">
          <a:xfrm>
            <a:off x="5423061" y="5412778"/>
            <a:ext cx="303521" cy="5062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7C3FF6E-C495-B04D-B662-1D7453062EE6}"/>
              </a:ext>
            </a:extLst>
          </p:cNvPr>
          <p:cNvSpPr txBox="1"/>
          <p:nvPr/>
        </p:nvSpPr>
        <p:spPr>
          <a:xfrm>
            <a:off x="5143005" y="5954506"/>
            <a:ext cx="97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attn</a:t>
            </a:r>
            <a:r>
              <a:rPr kumimoji="1" lang="zh-CN" altLang="en-US"/>
              <a:t> </a:t>
            </a:r>
            <a:r>
              <a:rPr kumimoji="1" lang="en-US" altLang="zh-CN"/>
              <a:t>loss</a:t>
            </a:r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493A4F-07A0-F649-9104-51B92D613BBF}"/>
              </a:ext>
            </a:extLst>
          </p:cNvPr>
          <p:cNvSpPr txBox="1"/>
          <p:nvPr/>
        </p:nvSpPr>
        <p:spPr>
          <a:xfrm>
            <a:off x="8774165" y="4081778"/>
            <a:ext cx="3207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000"/>
              <a:t>从</a:t>
            </a:r>
            <a:r>
              <a:rPr kumimoji="1" lang="en-US" altLang="zh-CN" sz="2000"/>
              <a:t>Z</a:t>
            </a:r>
            <a:r>
              <a:rPr kumimoji="1" lang="zh-CN" altLang="en-US" sz="2000"/>
              <a:t>重构</a:t>
            </a:r>
            <a:r>
              <a:rPr kumimoji="1" lang="en-US" altLang="zh-CN" sz="2000"/>
              <a:t>T,</a:t>
            </a:r>
            <a:r>
              <a:rPr kumimoji="1" lang="zh-CN" altLang="en-US" sz="2000"/>
              <a:t> </a:t>
            </a:r>
            <a:r>
              <a:rPr kumimoji="1" lang="en-US" altLang="zh-CN" sz="2000"/>
              <a:t>V</a:t>
            </a:r>
          </a:p>
          <a:p>
            <a:pPr marL="457200" indent="-457200">
              <a:buAutoNum type="arabicPeriod"/>
            </a:pPr>
            <a:r>
              <a:rPr kumimoji="1" lang="zh-CN" altLang="en-US" sz="2000"/>
              <a:t>使用两个</a:t>
            </a:r>
            <a:r>
              <a:rPr kumimoji="1" lang="en-US" altLang="zh-CN" sz="2000"/>
              <a:t>optimizer</a:t>
            </a:r>
            <a:r>
              <a:rPr kumimoji="1" lang="zh-CN" altLang="en-US" sz="2000"/>
              <a:t>分别优化</a:t>
            </a:r>
            <a:r>
              <a:rPr kumimoji="1" lang="en-US" altLang="zh-CN" sz="2000"/>
              <a:t>loss</a:t>
            </a:r>
          </a:p>
          <a:p>
            <a:pPr marL="457200" indent="-457200">
              <a:buAutoNum type="arabicPeriod"/>
            </a:pPr>
            <a:r>
              <a:rPr kumimoji="1" lang="en-US" altLang="zh-CN" sz="2000"/>
              <a:t>scheduled</a:t>
            </a:r>
            <a:r>
              <a:rPr kumimoji="1" lang="zh-CN" altLang="en-US" sz="2000"/>
              <a:t> </a:t>
            </a:r>
            <a:r>
              <a:rPr kumimoji="1" lang="en-US" altLang="zh-CN" sz="2000"/>
              <a:t>learning</a:t>
            </a:r>
          </a:p>
          <a:p>
            <a:pPr marL="457200" indent="-457200">
              <a:buAutoNum type="arabicPeriod"/>
            </a:pPr>
            <a:r>
              <a:rPr kumimoji="1" lang="en-US" altLang="zh-CN" sz="2000"/>
              <a:t>kl</a:t>
            </a:r>
            <a:r>
              <a:rPr kumimoji="1" lang="zh-CN" altLang="en-US" sz="2000"/>
              <a:t> </a:t>
            </a:r>
            <a:r>
              <a:rPr kumimoji="1" lang="en-US" altLang="zh-CN" sz="2000"/>
              <a:t>vanish</a:t>
            </a:r>
            <a:r>
              <a:rPr kumimoji="1" lang="zh-CN" altLang="en-US" sz="2000"/>
              <a:t>问题缓解</a:t>
            </a:r>
          </a:p>
        </p:txBody>
      </p:sp>
    </p:spTree>
    <p:extLst>
      <p:ext uri="{BB962C8B-B14F-4D97-AF65-F5344CB8AC3E}">
        <p14:creationId xmlns:p14="http://schemas.microsoft.com/office/powerpoint/2010/main" val="37838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891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Model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56352D-7E30-4AEF-92A3-F5A9472D8432}"/>
              </a:ext>
            </a:extLst>
          </p:cNvPr>
          <p:cNvSpPr/>
          <p:nvPr/>
        </p:nvSpPr>
        <p:spPr bwMode="auto">
          <a:xfrm>
            <a:off x="2701593" y="2070013"/>
            <a:ext cx="1429305" cy="674703"/>
          </a:xfrm>
          <a:prstGeom prst="round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ED4A-4233-41C6-AD05-04B1DBC75B35}"/>
              </a:ext>
            </a:extLst>
          </p:cNvPr>
          <p:cNvSpPr txBox="1"/>
          <p:nvPr/>
        </p:nvSpPr>
        <p:spPr>
          <a:xfrm>
            <a:off x="2870269" y="22070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BF5AC9-77E9-4067-A8D0-09656860CE20}"/>
              </a:ext>
            </a:extLst>
          </p:cNvPr>
          <p:cNvSpPr/>
          <p:nvPr/>
        </p:nvSpPr>
        <p:spPr bwMode="auto">
          <a:xfrm>
            <a:off x="2701593" y="3136036"/>
            <a:ext cx="1429305" cy="674703"/>
          </a:xfrm>
          <a:prstGeom prst="round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E6ADF-CF22-49D3-B456-EB40ED3E515C}"/>
              </a:ext>
            </a:extLst>
          </p:cNvPr>
          <p:cNvSpPr txBox="1"/>
          <p:nvPr/>
        </p:nvSpPr>
        <p:spPr>
          <a:xfrm>
            <a:off x="2746193" y="3288721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975023-DF4F-4289-8036-2AFC9F996A83}"/>
              </a:ext>
            </a:extLst>
          </p:cNvPr>
          <p:cNvSpPr/>
          <p:nvPr/>
        </p:nvSpPr>
        <p:spPr bwMode="auto">
          <a:xfrm>
            <a:off x="6085466" y="1187388"/>
            <a:ext cx="823562" cy="67470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7F79D-5A86-4B63-B97A-7B57A2792DD9}"/>
              </a:ext>
            </a:extLst>
          </p:cNvPr>
          <p:cNvSpPr txBox="1"/>
          <p:nvPr/>
        </p:nvSpPr>
        <p:spPr>
          <a:xfrm>
            <a:off x="6227719" y="1335737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F2027E-4C93-4620-BCD7-498048EF5294}"/>
              </a:ext>
            </a:extLst>
          </p:cNvPr>
          <p:cNvSpPr/>
          <p:nvPr/>
        </p:nvSpPr>
        <p:spPr bwMode="auto">
          <a:xfrm>
            <a:off x="6094344" y="2010440"/>
            <a:ext cx="823562" cy="674703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34441-F5D1-4640-8603-BE842598458F}"/>
              </a:ext>
            </a:extLst>
          </p:cNvPr>
          <p:cNvSpPr txBox="1"/>
          <p:nvPr/>
        </p:nvSpPr>
        <p:spPr>
          <a:xfrm>
            <a:off x="6325374" y="2167462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C04FA5-8BB7-47D9-ABEE-8925946FB3AB}"/>
              </a:ext>
            </a:extLst>
          </p:cNvPr>
          <p:cNvSpPr/>
          <p:nvPr/>
        </p:nvSpPr>
        <p:spPr bwMode="auto">
          <a:xfrm>
            <a:off x="8535543" y="3107587"/>
            <a:ext cx="1429305" cy="674703"/>
          </a:xfrm>
          <a:prstGeom prst="round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7A60D-B369-4F80-AC2A-8AB5FDD15AB6}"/>
              </a:ext>
            </a:extLst>
          </p:cNvPr>
          <p:cNvSpPr txBox="1"/>
          <p:nvPr/>
        </p:nvSpPr>
        <p:spPr>
          <a:xfrm>
            <a:off x="8562465" y="3283382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B6D81F6-1D92-4C11-A7AF-B36AFF3B1319}"/>
              </a:ext>
            </a:extLst>
          </p:cNvPr>
          <p:cNvCxnSpPr>
            <a:stCxn id="5" idx="3"/>
          </p:cNvCxnSpPr>
          <p:nvPr/>
        </p:nvCxnSpPr>
        <p:spPr bwMode="auto">
          <a:xfrm>
            <a:off x="4130898" y="2391725"/>
            <a:ext cx="736265" cy="59081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CD62C0B-5437-4D9B-8C4B-64FB8B0E25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0898" y="2982544"/>
            <a:ext cx="736265" cy="49084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FBA808F-B8E9-4256-9B69-FD267624D8F3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rot="5400000" flipH="1" flipV="1">
            <a:off x="4747412" y="1644491"/>
            <a:ext cx="1457805" cy="121830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666C0A-28B7-44B1-A28F-ECA9E4210570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V="1">
            <a:off x="4867162" y="2347792"/>
            <a:ext cx="1227182" cy="64272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05A4C0D-D27B-4FBB-B2B4-0CC6CDB79ED4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>
            <a:off x="5245336" y="2978406"/>
            <a:ext cx="3290207" cy="46653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192577E-7F24-462D-A528-A4574B8F2332}"/>
              </a:ext>
            </a:extLst>
          </p:cNvPr>
          <p:cNvCxnSpPr>
            <a:cxnSpLocks/>
          </p:cNvCxnSpPr>
          <p:nvPr/>
        </p:nvCxnSpPr>
        <p:spPr bwMode="auto">
          <a:xfrm>
            <a:off x="6917906" y="1484948"/>
            <a:ext cx="645109" cy="55747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5A3ACD2-B470-4967-A643-54E0F6D0F350}"/>
              </a:ext>
            </a:extLst>
          </p:cNvPr>
          <p:cNvCxnSpPr>
            <a:cxnSpLocks/>
          </p:cNvCxnSpPr>
          <p:nvPr/>
        </p:nvCxnSpPr>
        <p:spPr bwMode="auto">
          <a:xfrm flipV="1">
            <a:off x="6909030" y="2042421"/>
            <a:ext cx="653985" cy="30536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DE8F618-A3AD-41A9-BB4D-07A40DA55AB4}"/>
              </a:ext>
            </a:extLst>
          </p:cNvPr>
          <p:cNvSpPr/>
          <p:nvPr/>
        </p:nvSpPr>
        <p:spPr bwMode="auto">
          <a:xfrm>
            <a:off x="7571891" y="1765520"/>
            <a:ext cx="360235" cy="6747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03E87-2633-4BD7-9803-55DED016BD0C}"/>
              </a:ext>
            </a:extLst>
          </p:cNvPr>
          <p:cNvSpPr txBox="1"/>
          <p:nvPr/>
        </p:nvSpPr>
        <p:spPr>
          <a:xfrm>
            <a:off x="7616491" y="1918205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AC930BD-D293-40F6-8615-00C44243B274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 flipV="1">
            <a:off x="7953104" y="2070013"/>
            <a:ext cx="571500" cy="8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82249DC-5517-4678-B566-7048DDC0CAFF}"/>
              </a:ext>
            </a:extLst>
          </p:cNvPr>
          <p:cNvSpPr/>
          <p:nvPr/>
        </p:nvSpPr>
        <p:spPr bwMode="auto">
          <a:xfrm>
            <a:off x="8524604" y="1732661"/>
            <a:ext cx="1429305" cy="674703"/>
          </a:xfrm>
          <a:prstGeom prst="round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CFC429-8550-43DD-9DED-477B636D2841}"/>
              </a:ext>
            </a:extLst>
          </p:cNvPr>
          <p:cNvSpPr txBox="1"/>
          <p:nvPr/>
        </p:nvSpPr>
        <p:spPr>
          <a:xfrm>
            <a:off x="8782557" y="1894850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DBA174D-B9B1-425B-BAD0-60B79B3D881D}"/>
              </a:ext>
            </a:extLst>
          </p:cNvPr>
          <p:cNvCxnSpPr>
            <a:cxnSpLocks/>
            <a:stCxn id="20" idx="0"/>
            <a:endCxn id="62" idx="2"/>
          </p:cNvCxnSpPr>
          <p:nvPr/>
        </p:nvCxnSpPr>
        <p:spPr bwMode="auto">
          <a:xfrm rot="16200000" flipV="1">
            <a:off x="8894616" y="2752006"/>
            <a:ext cx="700223" cy="109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05E904A-39E2-4F7D-9D81-3E62B4B9FC0C}"/>
              </a:ext>
            </a:extLst>
          </p:cNvPr>
          <p:cNvSpPr/>
          <p:nvPr/>
        </p:nvSpPr>
        <p:spPr bwMode="auto">
          <a:xfrm>
            <a:off x="2247747" y="2178613"/>
            <a:ext cx="366680" cy="5232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E163F9BD-4EE5-4123-81AA-45724836C785}"/>
              </a:ext>
            </a:extLst>
          </p:cNvPr>
          <p:cNvSpPr/>
          <p:nvPr/>
        </p:nvSpPr>
        <p:spPr bwMode="auto">
          <a:xfrm>
            <a:off x="2247747" y="3227966"/>
            <a:ext cx="366680" cy="5232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96820DB5-D63A-4D31-BE4F-D62CA54D4508}"/>
              </a:ext>
            </a:extLst>
          </p:cNvPr>
          <p:cNvSpPr/>
          <p:nvPr/>
        </p:nvSpPr>
        <p:spPr bwMode="auto">
          <a:xfrm rot="16200000">
            <a:off x="9055916" y="3879816"/>
            <a:ext cx="366680" cy="5232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C330CBBC-1A9E-463F-BD38-DFAF1D41B26D}"/>
              </a:ext>
            </a:extLst>
          </p:cNvPr>
          <p:cNvSpPr/>
          <p:nvPr/>
        </p:nvSpPr>
        <p:spPr bwMode="auto">
          <a:xfrm rot="16200000">
            <a:off x="9066855" y="1234893"/>
            <a:ext cx="366680" cy="5232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83F049-7BBD-4901-99EE-28E6DB104965}"/>
              </a:ext>
            </a:extLst>
          </p:cNvPr>
          <p:cNvSpPr txBox="1"/>
          <p:nvPr/>
        </p:nvSpPr>
        <p:spPr>
          <a:xfrm>
            <a:off x="1487968" y="226124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CBDC62-71D8-4B01-9FB4-9BB52100B28B}"/>
              </a:ext>
            </a:extLst>
          </p:cNvPr>
          <p:cNvSpPr txBox="1"/>
          <p:nvPr/>
        </p:nvSpPr>
        <p:spPr>
          <a:xfrm>
            <a:off x="1367563" y="330491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690CCF-1EF8-4E77-B7FE-DF315A3726B4}"/>
              </a:ext>
            </a:extLst>
          </p:cNvPr>
          <p:cNvSpPr txBox="1"/>
          <p:nvPr/>
        </p:nvSpPr>
        <p:spPr>
          <a:xfrm>
            <a:off x="8704219" y="89101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46CCEE-8D74-48EE-A41A-7D616EA8A18D}"/>
              </a:ext>
            </a:extLst>
          </p:cNvPr>
          <p:cNvSpPr/>
          <p:nvPr/>
        </p:nvSpPr>
        <p:spPr bwMode="auto">
          <a:xfrm>
            <a:off x="5904449" y="1094602"/>
            <a:ext cx="2174395" cy="17452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FD96FA3-F9AB-4AFC-9F4C-E1F88CF53516}"/>
              </a:ext>
            </a:extLst>
          </p:cNvPr>
          <p:cNvSpPr/>
          <p:nvPr/>
        </p:nvSpPr>
        <p:spPr bwMode="auto">
          <a:xfrm>
            <a:off x="2552971" y="4417639"/>
            <a:ext cx="823562" cy="67470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4535B9-6145-45E7-8882-798F5E52888E}"/>
              </a:ext>
            </a:extLst>
          </p:cNvPr>
          <p:cNvSpPr txBox="1"/>
          <p:nvPr/>
        </p:nvSpPr>
        <p:spPr>
          <a:xfrm>
            <a:off x="2695224" y="4565988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804D839-A1CD-4B03-B4B8-C702EAE4A92F}"/>
              </a:ext>
            </a:extLst>
          </p:cNvPr>
          <p:cNvSpPr/>
          <p:nvPr/>
        </p:nvSpPr>
        <p:spPr bwMode="auto">
          <a:xfrm>
            <a:off x="2561849" y="5240691"/>
            <a:ext cx="823562" cy="674703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6FBFB-029D-4487-87A3-F78AAB014807}"/>
              </a:ext>
            </a:extLst>
          </p:cNvPr>
          <p:cNvSpPr txBox="1"/>
          <p:nvPr/>
        </p:nvSpPr>
        <p:spPr>
          <a:xfrm>
            <a:off x="2792879" y="5397713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0C31CBE-F35A-4BCA-A157-CB4E37FBA9DC}"/>
              </a:ext>
            </a:extLst>
          </p:cNvPr>
          <p:cNvCxnSpPr>
            <a:cxnSpLocks/>
          </p:cNvCxnSpPr>
          <p:nvPr/>
        </p:nvCxnSpPr>
        <p:spPr bwMode="auto">
          <a:xfrm>
            <a:off x="3385411" y="4715199"/>
            <a:ext cx="645109" cy="55747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B0359EF-F41B-4EFA-A435-B1EFECFE25D4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6535" y="5272672"/>
            <a:ext cx="653985" cy="30536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CA004A3-3902-4519-A23E-E0D830E2486B}"/>
              </a:ext>
            </a:extLst>
          </p:cNvPr>
          <p:cNvSpPr/>
          <p:nvPr/>
        </p:nvSpPr>
        <p:spPr bwMode="auto">
          <a:xfrm>
            <a:off x="4039396" y="4995771"/>
            <a:ext cx="360235" cy="6747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168244-CF48-4283-88EA-0CA5302886B5}"/>
              </a:ext>
            </a:extLst>
          </p:cNvPr>
          <p:cNvSpPr txBox="1"/>
          <p:nvPr/>
        </p:nvSpPr>
        <p:spPr>
          <a:xfrm>
            <a:off x="4083996" y="5148456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3620A47-E728-4591-941F-9826788FF640}"/>
              </a:ext>
            </a:extLst>
          </p:cNvPr>
          <p:cNvSpPr/>
          <p:nvPr/>
        </p:nvSpPr>
        <p:spPr bwMode="auto">
          <a:xfrm>
            <a:off x="4998891" y="4413816"/>
            <a:ext cx="360235" cy="6747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23C06-8F33-4660-8DEE-CE454C321AA0}"/>
              </a:ext>
            </a:extLst>
          </p:cNvPr>
          <p:cNvSpPr txBox="1"/>
          <p:nvPr/>
        </p:nvSpPr>
        <p:spPr>
          <a:xfrm>
            <a:off x="5375515" y="4519571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47733BB-D1D4-4A1A-8836-282D3C433DC1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4660" y="5333121"/>
            <a:ext cx="584231" cy="1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AF2A520-FE84-4CEE-BDB7-8F1B30AF332A}"/>
              </a:ext>
            </a:extLst>
          </p:cNvPr>
          <p:cNvSpPr/>
          <p:nvPr/>
        </p:nvSpPr>
        <p:spPr bwMode="auto">
          <a:xfrm>
            <a:off x="5011554" y="5148456"/>
            <a:ext cx="360235" cy="9822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A8EBD1-A0D2-439E-955D-134868B3DEFD}"/>
              </a:ext>
            </a:extLst>
          </p:cNvPr>
          <p:cNvSpPr txBox="1"/>
          <p:nvPr/>
        </p:nvSpPr>
        <p:spPr>
          <a:xfrm>
            <a:off x="5371789" y="5427289"/>
            <a:ext cx="17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607D14-62F5-4F3E-8594-75BE74199789}"/>
              </a:ext>
            </a:extLst>
          </p:cNvPr>
          <p:cNvSpPr txBox="1"/>
          <p:nvPr/>
        </p:nvSpPr>
        <p:spPr>
          <a:xfrm>
            <a:off x="6917906" y="4862500"/>
            <a:ext cx="4672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zh-CN" altLang="en-US" dirty="0"/>
              <a:t>采用</a:t>
            </a:r>
            <a:r>
              <a:rPr lang="en-US" altLang="zh-CN" dirty="0"/>
              <a:t>Transformer</a:t>
            </a:r>
            <a:r>
              <a:rPr lang="zh-CN" altLang="en-US" dirty="0"/>
              <a:t>希望获得更好的结果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通过</a:t>
            </a:r>
            <a:r>
              <a:rPr lang="en-US" altLang="zh-CN" dirty="0"/>
              <a:t>z</a:t>
            </a:r>
            <a:r>
              <a:rPr lang="zh-CN" altLang="en-US" dirty="0"/>
              <a:t>对</a:t>
            </a:r>
            <a:r>
              <a:rPr lang="en-US" altLang="zh-CN" dirty="0"/>
              <a:t>caption</a:t>
            </a:r>
            <a:r>
              <a:rPr lang="zh-CN" altLang="en-US" dirty="0"/>
              <a:t>和</a:t>
            </a:r>
            <a:r>
              <a:rPr lang="en-US" altLang="zh-CN" dirty="0"/>
              <a:t>image</a:t>
            </a:r>
            <a:r>
              <a:rPr lang="zh-CN" altLang="en-US" dirty="0"/>
              <a:t>的重构来获得更好的多样性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</a:t>
            </a:r>
            <a:r>
              <a:rPr lang="en-US" altLang="zh-CN" dirty="0"/>
              <a:t>std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的其他部分分开来训练。</a:t>
            </a:r>
            <a:endParaRPr lang="en-US" altLang="zh-CN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309BF06-3DA1-4199-935A-BA7DB010DF1D}"/>
              </a:ext>
            </a:extLst>
          </p:cNvPr>
          <p:cNvSpPr/>
          <p:nvPr/>
        </p:nvSpPr>
        <p:spPr bwMode="auto">
          <a:xfrm>
            <a:off x="1262993" y="4811105"/>
            <a:ext cx="360235" cy="6747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9458A3-9E63-471D-B117-F2CD23484719}"/>
              </a:ext>
            </a:extLst>
          </p:cNvPr>
          <p:cNvSpPr txBox="1"/>
          <p:nvPr/>
        </p:nvSpPr>
        <p:spPr>
          <a:xfrm>
            <a:off x="1307593" y="4963790"/>
            <a:ext cx="27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95EBC43-D3AE-4A86-8747-D976FDA5B264}"/>
              </a:ext>
            </a:extLst>
          </p:cNvPr>
          <p:cNvCxnSpPr>
            <a:stCxn id="110" idx="3"/>
            <a:endCxn id="88" idx="1"/>
          </p:cNvCxnSpPr>
          <p:nvPr/>
        </p:nvCxnSpPr>
        <p:spPr bwMode="auto">
          <a:xfrm flipV="1">
            <a:off x="1623228" y="4754991"/>
            <a:ext cx="929743" cy="393466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F44C4BC-E719-4089-998D-DEB60C374A39}"/>
              </a:ext>
            </a:extLst>
          </p:cNvPr>
          <p:cNvCxnSpPr>
            <a:cxnSpLocks/>
            <a:stCxn id="110" idx="3"/>
            <a:endCxn id="90" idx="1"/>
          </p:cNvCxnSpPr>
          <p:nvPr/>
        </p:nvCxnSpPr>
        <p:spPr bwMode="auto">
          <a:xfrm>
            <a:off x="1623228" y="5148457"/>
            <a:ext cx="938621" cy="429586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C44B53C-571F-4BA4-82D8-7CECF0B15F5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001122" y="5299816"/>
            <a:ext cx="337068" cy="197583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82B9CBB-89C6-4564-9120-4355AABE636B}"/>
              </a:ext>
            </a:extLst>
          </p:cNvPr>
          <p:cNvCxnSpPr>
            <a:cxnSpLocks/>
            <a:stCxn id="110" idx="2"/>
          </p:cNvCxnSpPr>
          <p:nvPr/>
        </p:nvCxnSpPr>
        <p:spPr bwMode="auto">
          <a:xfrm rot="16200000" flipH="1">
            <a:off x="1508191" y="5420727"/>
            <a:ext cx="808460" cy="93862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10BD56-9F12-4FF8-B5C9-5313DDFBBE44}"/>
              </a:ext>
            </a:extLst>
          </p:cNvPr>
          <p:cNvSpPr txBox="1"/>
          <p:nvPr/>
        </p:nvSpPr>
        <p:spPr>
          <a:xfrm>
            <a:off x="2420395" y="6156063"/>
            <a:ext cx="1704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MSE Loss</a:t>
            </a:r>
            <a:endParaRPr lang="en-US" sz="1400" dirty="0"/>
          </a:p>
        </p:txBody>
      </p:sp>
      <p:sp>
        <p:nvSpPr>
          <p:cNvPr id="124" name="矩形 40">
            <a:extLst>
              <a:ext uri="{FF2B5EF4-FFF2-40B4-BE49-F238E27FC236}">
                <a16:creationId xmlns:a16="http://schemas.microsoft.com/office/drawing/2014/main" id="{A04CFDB8-D9C6-4BBB-BCC3-596945CD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98" y="1058738"/>
            <a:ext cx="374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9405E"/>
                </a:solidFill>
              </a:rPr>
              <a:t>Transformer_CVAE</a:t>
            </a:r>
            <a:endParaRPr lang="en-US" altLang="zh-CN" sz="2400" dirty="0">
              <a:solidFill>
                <a:srgbClr val="0940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1499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848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Result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6" name="矩形 40">
            <a:extLst>
              <a:ext uri="{FF2B5EF4-FFF2-40B4-BE49-F238E27FC236}">
                <a16:creationId xmlns:a16="http://schemas.microsoft.com/office/drawing/2014/main" id="{D73D9BF8-DDDD-4AE8-BE82-42F25561D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4" y="1307046"/>
            <a:ext cx="374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9405E"/>
                </a:solidFill>
              </a:rPr>
              <a:t>KL Vanish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777697-0D31-48A9-A88B-5CC57203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05" y="1090972"/>
            <a:ext cx="5119794" cy="53542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967442-E846-4217-AA00-8A8D8F0E53F3}"/>
              </a:ext>
            </a:extLst>
          </p:cNvPr>
          <p:cNvSpPr/>
          <p:nvPr/>
        </p:nvSpPr>
        <p:spPr>
          <a:xfrm>
            <a:off x="271464" y="250396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当 </a:t>
            </a:r>
            <a:r>
              <a:rPr lang="en-US" dirty="0"/>
              <a:t>VAE </a:t>
            </a:r>
            <a:r>
              <a:rPr lang="zh-CN" altLang="en-US" dirty="0"/>
              <a:t>和强如</a:t>
            </a:r>
            <a:r>
              <a:rPr lang="en-US" dirty="0"/>
              <a:t>RNN/</a:t>
            </a:r>
            <a:r>
              <a:rPr lang="en-US" dirty="0" err="1"/>
              <a:t>PixelCNN</a:t>
            </a:r>
            <a:r>
              <a:rPr lang="en-US" dirty="0"/>
              <a:t> </a:t>
            </a:r>
            <a:r>
              <a:rPr lang="zh-CN" altLang="en-US" dirty="0"/>
              <a:t>这样的</a:t>
            </a:r>
            <a:r>
              <a:rPr lang="en-US" dirty="0"/>
              <a:t>autoregressive models </a:t>
            </a:r>
            <a:r>
              <a:rPr lang="zh-CN" altLang="en-US" dirty="0"/>
              <a:t>在一起训练时，会出现糟糕的 “</a:t>
            </a:r>
            <a:r>
              <a:rPr lang="en-US" dirty="0"/>
              <a:t>KL-vanishing problem”，</a:t>
            </a:r>
            <a:r>
              <a:rPr lang="zh-CN" altLang="en-US" dirty="0"/>
              <a:t>或者说是 “</a:t>
            </a:r>
            <a:r>
              <a:rPr lang="en-US" dirty="0"/>
              <a:t>posterior collapse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主要是因为当</a:t>
            </a:r>
            <a:r>
              <a:rPr lang="en-US" altLang="zh-CN" dirty="0"/>
              <a:t>KL(q(</a:t>
            </a:r>
            <a:r>
              <a:rPr lang="en-US" altLang="zh-CN" dirty="0" err="1"/>
              <a:t>z|x</a:t>
            </a:r>
            <a:r>
              <a:rPr lang="en-US" altLang="zh-CN" dirty="0"/>
              <a:t>) || p(z))</a:t>
            </a:r>
            <a:r>
              <a:rPr lang="zh-CN" altLang="en-US" dirty="0"/>
              <a:t>消失时，并且当隐变量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独立时，此时的</a:t>
            </a:r>
            <a:r>
              <a:rPr lang="en-US" altLang="zh-CN" dirty="0"/>
              <a:t>ELBO=log(p(x))</a:t>
            </a:r>
            <a:r>
              <a:rPr lang="zh-CN" altLang="en-US" dirty="0"/>
              <a:t>。但是如果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完全独立，这就意味着</a:t>
            </a:r>
            <a:r>
              <a:rPr lang="en-US" altLang="zh-CN" dirty="0"/>
              <a:t>VAE</a:t>
            </a:r>
            <a:r>
              <a:rPr lang="zh-CN" altLang="en-US" dirty="0"/>
              <a:t>的生成过程中，</a:t>
            </a:r>
            <a:r>
              <a:rPr lang="en-US" altLang="zh-CN" dirty="0"/>
              <a:t>decoder</a:t>
            </a:r>
            <a:r>
              <a:rPr lang="zh-CN" altLang="en-US" dirty="0"/>
              <a:t>完全不依赖</a:t>
            </a:r>
            <a:r>
              <a:rPr lang="en-US" altLang="zh-CN" dirty="0"/>
              <a:t>z</a:t>
            </a:r>
            <a:r>
              <a:rPr lang="zh-CN" altLang="en-US" dirty="0"/>
              <a:t>去生成</a:t>
            </a:r>
            <a:r>
              <a:rPr lang="en-US" altLang="zh-CN" dirty="0"/>
              <a:t>x</a:t>
            </a:r>
            <a:r>
              <a:rPr lang="zh-CN" altLang="en-US" dirty="0"/>
              <a:t>，从而退化成一个一般的</a:t>
            </a:r>
            <a:r>
              <a:rPr lang="en-US" altLang="zh-CN" dirty="0"/>
              <a:t>language model</a:t>
            </a:r>
            <a:r>
              <a:rPr lang="zh-CN" altLang="en-US" dirty="0"/>
              <a:t>。这并不是我们想要的结果。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5070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，www.1ppt.com 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第一PPT，www.1ppt.com    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Pages>0</Pages>
  <Words>1071</Words>
  <Characters>0</Characters>
  <Application>Microsoft Macintosh PowerPoint</Application>
  <DocSecurity>0</DocSecurity>
  <PresentationFormat>宽屏</PresentationFormat>
  <Lines>0</Lines>
  <Paragraphs>183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宋体</vt:lpstr>
      <vt:lpstr>微软雅黑</vt:lpstr>
      <vt:lpstr>Segoe UI</vt:lpstr>
      <vt:lpstr>Arial</vt:lpstr>
      <vt:lpstr>Calibri</vt:lpstr>
      <vt:lpstr>Calibri Light</vt:lpstr>
      <vt:lpstr>Impact</vt:lpstr>
      <vt:lpstr>第一PPT，www.1ppt.com</vt:lpstr>
      <vt:lpstr>第一PPT，www.1ppt.com </vt:lpstr>
      <vt:lpstr>第一PPT，www.1ppt.com   </vt:lpstr>
      <vt:lpstr>第一PPT，www.1ppt.com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刘辉</cp:lastModifiedBy>
  <cp:revision>212</cp:revision>
  <dcterms:created xsi:type="dcterms:W3CDTF">2014-06-29T11:45:14Z</dcterms:created>
  <dcterms:modified xsi:type="dcterms:W3CDTF">2020-05-28T07:21:56Z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