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7" r:id="rId5"/>
    <p:sldId id="261" r:id="rId6"/>
    <p:sldId id="262" r:id="rId7"/>
    <p:sldId id="267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51"/>
  </p:normalViewPr>
  <p:slideViewPr>
    <p:cSldViewPr snapToGrid="0">
      <p:cViewPr varScale="1">
        <p:scale>
          <a:sx n="110" d="100"/>
          <a:sy n="11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6E5B3D3-3DA3-4E12-945D-026083FA0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A4165F96-9A7B-4319-AD3A-3AF02BE0F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A27735B-D39D-4C4E-921F-69DF1C9C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B262-EF10-4842-9444-4AC948545EC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C542B95-89C5-451E-B591-52AE788E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4FA1508-FF9F-416F-86E4-03236F0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5F37-676A-4158-99C1-54836F6B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5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45FCBD8-5CEE-44B1-A189-92212DCC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22FAD5D-2C7A-4678-AE99-3E7FC0EDF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F46CCEE-6D1C-4642-9C06-7C37CA37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B262-EF10-4842-9444-4AC948545EC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08D5A2B-E6AC-4E62-B360-6700B8EA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DC71A62-43D3-4962-B768-356C5A5D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5F37-676A-4158-99C1-54836F6B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56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8B5B026C-0FE1-4080-AD48-845755B8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7D50BE8-2F41-4D19-B260-BFF807BC5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7E40332-303C-4676-BA30-8BA2710B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B262-EF10-4842-9444-4AC948545EC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D127D9C-B9ED-4093-A971-CA5871CB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A7A23C1-41D3-4C7B-A5E6-1C172418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5F37-676A-4158-99C1-54836F6B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40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38C032-49AD-4CED-9040-51E45F3F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53BF6BE-23E4-451F-A7C5-F49D1CB14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6CB953D-7A09-4371-A7BC-7E80BA9C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B262-EF10-4842-9444-4AC948545EC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6CEC5F1-3C4D-4007-A0D6-64FD1287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8BC752C-A0AA-4349-BF85-7C59ED17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5F37-676A-4158-99C1-54836F6B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71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6B200F-2009-42B6-B05E-65372CE4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C8C722B-C9E0-49C0-BC97-062B64A63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14D13E2-1074-4CC3-A33D-8492E178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B262-EF10-4842-9444-4AC948545EC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EBFCBE4-31EB-4545-BF28-7CCA87E2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E348E44-0FF8-4F41-86CD-E2B06A54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5F37-676A-4158-99C1-54836F6B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15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DB934F6-3BA1-46DB-8600-702E91D8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74A908D-6BB3-4C3C-A315-D873158DF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2113483-3F00-4030-A95B-789AF4416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EA2F98A-2BC5-4002-8F7B-0A3AB36C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B262-EF10-4842-9444-4AC948545EC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5E0ABC4-F89E-438F-A7DA-E9269CED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13E44D3-06A5-4F10-B7C3-91945B17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5F37-676A-4158-99C1-54836F6B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5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D54F0D-5BAE-4D82-B6BA-459A97BD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5CFD221-088E-49CF-A5A7-E8B373D2E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90A5FA2-2C5B-48EB-9F71-269068FA5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A24779D-FC2F-4F41-85C7-46A421FDC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269C9AF-A21E-40DB-9D9B-EA0446CEE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C8A6CED-7181-4C81-AAB8-6B377F26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B262-EF10-4842-9444-4AC948545EC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9FAFE68D-3C7C-4EE9-B43C-2E6B1022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CA38DAC8-B497-4506-96C1-390DED97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5F37-676A-4158-99C1-54836F6B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6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663D0F-8159-4894-85B7-7B5E22DA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E2C2291C-25F6-4303-84FE-3FC7299E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B262-EF10-4842-9444-4AC948545EC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0EC20782-8E29-4249-AE71-D3C238D2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E66492B-5AEC-45E0-9BD6-F916C8AB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5F37-676A-4158-99C1-54836F6B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25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718E0E07-DB8D-4EEF-A088-DDB9FEA5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B262-EF10-4842-9444-4AC948545EC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3E20AD58-1045-467B-AD3C-5EA6392F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63825E0-029E-447D-8F0F-73B3AC43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5F37-676A-4158-99C1-54836F6B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2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18709D6-AD19-49E1-B41B-E4297AD8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A337B5C-9D6A-4244-BD8D-FB3C0E73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C76A55E-F864-48A5-9FC3-5B84B7BEE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93F2882-A4F1-4AAD-A8E4-31463F1E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B262-EF10-4842-9444-4AC948545EC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60AFEFC-A27A-446F-A70C-399CE034D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ACD1F78-5125-46A2-A823-9D9235C1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5F37-676A-4158-99C1-54836F6B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0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D888868-E077-4C50-A536-8C296CA0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7084790A-5CFE-4CC8-9B11-25F7E045C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B68CE1A-8A0B-45B1-9ABE-F4328DFF3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04E8FBB-DA4B-40D8-B62A-9B3E7E04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B262-EF10-4842-9444-4AC948545EC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69AB8BD-C834-4F7D-B902-9BDC12ED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4F510C0-D020-4369-A486-A72C91EB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5F37-676A-4158-99C1-54836F6B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18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62F6260B-A176-47A6-8D23-DC1300D2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F308D02-8BFE-472E-A399-2B497D717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A8E9A10-FF05-41E2-A9E1-93C7845CA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B262-EF10-4842-9444-4AC948545EC1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AC68494-84C2-44E9-9FD5-35E4C5892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A1478E2-8B50-4A70-9568-26E26B84F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F5F37-676A-4158-99C1-54836F6BB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75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github.com/pytorch/fairseq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76505B-987C-4564-85BC-5B5910BC1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Attention-Constrained Transformer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048120A-89A5-4116-B563-045AAF4C8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Deli Chen</a:t>
            </a:r>
          </a:p>
          <a:p>
            <a:r>
              <a:rPr lang="en-US" altLang="zh-CN" dirty="0"/>
              <a:t>2020-5-28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41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AB6FDC-F645-41C8-B2F2-7A9F4224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Results2: Other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E697016F-E63A-47B0-AD49-822750CFC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560791"/>
              </p:ext>
            </p:extLst>
          </p:nvPr>
        </p:nvGraphicFramePr>
        <p:xfrm>
          <a:off x="1967476" y="2466930"/>
          <a:ext cx="7731232" cy="962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4325">
                  <a:extLst>
                    <a:ext uri="{9D8B030D-6E8A-4147-A177-3AD203B41FA5}">
                      <a16:colId xmlns:a16="http://schemas.microsoft.com/office/drawing/2014/main" xmlns="" val="2133233203"/>
                    </a:ext>
                  </a:extLst>
                </a:gridCol>
                <a:gridCol w="1554325">
                  <a:extLst>
                    <a:ext uri="{9D8B030D-6E8A-4147-A177-3AD203B41FA5}">
                      <a16:colId xmlns:a16="http://schemas.microsoft.com/office/drawing/2014/main" xmlns="" val="155068570"/>
                    </a:ext>
                  </a:extLst>
                </a:gridCol>
                <a:gridCol w="1554325">
                  <a:extLst>
                    <a:ext uri="{9D8B030D-6E8A-4147-A177-3AD203B41FA5}">
                      <a16:colId xmlns:a16="http://schemas.microsoft.com/office/drawing/2014/main" xmlns="" val="1236814298"/>
                    </a:ext>
                  </a:extLst>
                </a:gridCol>
                <a:gridCol w="1554325">
                  <a:extLst>
                    <a:ext uri="{9D8B030D-6E8A-4147-A177-3AD203B41FA5}">
                      <a16:colId xmlns:a16="http://schemas.microsoft.com/office/drawing/2014/main" xmlns="" val="4279516200"/>
                    </a:ext>
                  </a:extLst>
                </a:gridCol>
                <a:gridCol w="1513932">
                  <a:extLst>
                    <a:ext uri="{9D8B030D-6E8A-4147-A177-3AD203B41FA5}">
                      <a16:colId xmlns:a16="http://schemas.microsoft.com/office/drawing/2014/main" xmlns="" val="3479660078"/>
                    </a:ext>
                  </a:extLst>
                </a:gridCol>
              </a:tblGrid>
              <a:tr h="320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Src-Tgt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06375508"/>
                  </a:ext>
                </a:extLst>
              </a:tr>
              <a:tr h="320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De-En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36.35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36.78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36.72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36.69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53482139"/>
                  </a:ext>
                </a:extLst>
              </a:tr>
              <a:tr h="3206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En-Vi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27.57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27.67</a:t>
                      </a:r>
                      <a:endParaRPr lang="zh-CN" sz="1600" b="1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27.32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27.54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0920408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927FD20D-A742-4173-9A8A-E09B99D0F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16649"/>
              </p:ext>
            </p:extLst>
          </p:nvPr>
        </p:nvGraphicFramePr>
        <p:xfrm>
          <a:off x="2002145" y="4570085"/>
          <a:ext cx="7627225" cy="13236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2102">
                  <a:extLst>
                    <a:ext uri="{9D8B030D-6E8A-4147-A177-3AD203B41FA5}">
                      <a16:colId xmlns:a16="http://schemas.microsoft.com/office/drawing/2014/main" xmlns="" val="3623561605"/>
                    </a:ext>
                  </a:extLst>
                </a:gridCol>
                <a:gridCol w="2542102">
                  <a:extLst>
                    <a:ext uri="{9D8B030D-6E8A-4147-A177-3AD203B41FA5}">
                      <a16:colId xmlns:a16="http://schemas.microsoft.com/office/drawing/2014/main" xmlns="" val="3693795061"/>
                    </a:ext>
                  </a:extLst>
                </a:gridCol>
                <a:gridCol w="2543021">
                  <a:extLst>
                    <a:ext uri="{9D8B030D-6E8A-4147-A177-3AD203B41FA5}">
                      <a16:colId xmlns:a16="http://schemas.microsoft.com/office/drawing/2014/main" xmlns="" val="1397118714"/>
                    </a:ext>
                  </a:extLst>
                </a:gridCol>
              </a:tblGrid>
              <a:tr h="44122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Method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Training(tokens/s)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Testing(tokens/s)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98385330"/>
                  </a:ext>
                </a:extLst>
              </a:tr>
              <a:tr h="44122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Vanilla Transformer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49k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7.0k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80183380"/>
                  </a:ext>
                </a:extLst>
              </a:tr>
              <a:tr h="44122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Our Method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48k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6.6k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7455016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77E8CA3-EB30-47EB-BAD1-A5EC34AF5DEA}"/>
              </a:ext>
            </a:extLst>
          </p:cNvPr>
          <p:cNvSpPr txBox="1"/>
          <p:nvPr/>
        </p:nvSpPr>
        <p:spPr>
          <a:xfrm>
            <a:off x="719386" y="1912932"/>
            <a:ext cx="319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influence of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6CA80780-C9A7-4124-9B23-4581C0C57908}"/>
              </a:ext>
            </a:extLst>
          </p:cNvPr>
          <p:cNvSpPr txBox="1"/>
          <p:nvPr/>
        </p:nvSpPr>
        <p:spPr>
          <a:xfrm>
            <a:off x="719385" y="4020576"/>
            <a:ext cx="319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Speed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3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AEC004-827C-4E50-8DF7-305524D8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835F83-9BAB-4E77-8D8C-0604FB6CD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000" dirty="0"/>
              <a:t>基于“重要的关注内容的数量往往是有限”这样的原则，设计了对于</a:t>
            </a:r>
            <a:r>
              <a:rPr lang="en-US" altLang="zh-CN" sz="2000" dirty="0"/>
              <a:t>attention</a:t>
            </a:r>
            <a:r>
              <a:rPr lang="zh-CN" altLang="zh-CN" sz="2000" dirty="0"/>
              <a:t>权重的选择和遮掩机制，来使得最终参与</a:t>
            </a:r>
            <a:r>
              <a:rPr lang="en-US" altLang="zh-CN" sz="2000" dirty="0"/>
              <a:t>attention</a:t>
            </a:r>
            <a:r>
              <a:rPr lang="zh-CN" altLang="zh-CN" sz="2000" dirty="0"/>
              <a:t>计算的元素数量受到限制，从而使得</a:t>
            </a:r>
            <a:r>
              <a:rPr lang="en-US" altLang="zh-CN" sz="2000" dirty="0"/>
              <a:t>attention</a:t>
            </a:r>
            <a:r>
              <a:rPr lang="zh-CN" altLang="zh-CN" sz="2000" dirty="0"/>
              <a:t>权重分布更加集中在最为重要的</a:t>
            </a:r>
            <a:r>
              <a:rPr lang="en-US" altLang="zh-CN" sz="2000" dirty="0"/>
              <a:t>top-k</a:t>
            </a:r>
            <a:r>
              <a:rPr lang="zh-CN" altLang="zh-CN" sz="2000" dirty="0"/>
              <a:t>个元素中</a:t>
            </a:r>
            <a:endParaRPr lang="en-US" altLang="zh-CN" sz="2000" dirty="0"/>
          </a:p>
          <a:p>
            <a:r>
              <a:rPr lang="zh-CN" altLang="zh-CN" sz="2000" dirty="0"/>
              <a:t>开展了神经机器翻译的实验，在</a:t>
            </a:r>
            <a:r>
              <a:rPr lang="en-US" altLang="zh-CN" sz="2000" dirty="0"/>
              <a:t>De-</a:t>
            </a:r>
            <a:r>
              <a:rPr lang="en-US" altLang="zh-CN" sz="2000" dirty="0" err="1"/>
              <a:t>En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En</a:t>
            </a:r>
            <a:r>
              <a:rPr lang="en-US" altLang="zh-CN" sz="2000" dirty="0"/>
              <a:t>-Vi</a:t>
            </a:r>
            <a:r>
              <a:rPr lang="zh-CN" altLang="zh-CN" sz="2000" dirty="0"/>
              <a:t>两组翻译任务中，改进的</a:t>
            </a:r>
            <a:r>
              <a:rPr lang="en-US" altLang="zh-CN" sz="2000" dirty="0"/>
              <a:t>Transformer</a:t>
            </a:r>
            <a:r>
              <a:rPr lang="zh-CN" altLang="zh-CN" sz="2000" dirty="0"/>
              <a:t>模型表现均超过了原始的模型表现并且超过了</a:t>
            </a:r>
            <a:r>
              <a:rPr lang="en-US" altLang="zh-CN" sz="2000" dirty="0"/>
              <a:t>baseline</a:t>
            </a:r>
            <a:r>
              <a:rPr lang="zh-CN" altLang="zh-CN" sz="2000" dirty="0"/>
              <a:t>的结果，这说明了我们模型的有效性和通用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zh-CN" sz="2000" dirty="0"/>
              <a:t>而在进一步的实验中，发现在这两组翻译任务中，理想的</a:t>
            </a:r>
            <a:r>
              <a:rPr lang="en-US" altLang="zh-CN" sz="2000" dirty="0"/>
              <a:t>k</a:t>
            </a:r>
            <a:r>
              <a:rPr lang="zh-CN" altLang="zh-CN" sz="2000" dirty="0"/>
              <a:t>取值范围在</a:t>
            </a:r>
            <a:r>
              <a:rPr lang="en-US" altLang="zh-CN" sz="2000" dirty="0"/>
              <a:t>8</a:t>
            </a:r>
            <a:r>
              <a:rPr lang="zh-CN" altLang="zh-CN" sz="2000" dirty="0"/>
              <a:t>左右，这也进一步验证了限制</a:t>
            </a:r>
            <a:r>
              <a:rPr lang="en-US" altLang="zh-CN" sz="2000" dirty="0"/>
              <a:t>attention</a:t>
            </a:r>
            <a:r>
              <a:rPr lang="zh-CN" altLang="zh-CN" sz="2000" dirty="0"/>
              <a:t>注意元素的最大值的理想情况</a:t>
            </a:r>
            <a:endParaRPr lang="en-US" altLang="zh-CN" sz="2000" dirty="0"/>
          </a:p>
          <a:p>
            <a:r>
              <a:rPr lang="zh-CN" altLang="zh-CN" sz="2000" dirty="0"/>
              <a:t>虽然的方法引入了额外的计算，但是通过实验发现引入额外模块带来的计算成本是非常有限的</a:t>
            </a:r>
            <a:endParaRPr lang="en-US" altLang="zh-CN" sz="2000" dirty="0"/>
          </a:p>
          <a:p>
            <a:r>
              <a:rPr lang="zh-CN" altLang="en-US" sz="2000" dirty="0"/>
              <a:t>目前只在翻译，这个最具有代表性的任务上进行了实验，而</a:t>
            </a:r>
            <a:r>
              <a:rPr lang="en-US" altLang="zh-CN" sz="2000" dirty="0"/>
              <a:t>transformer</a:t>
            </a:r>
            <a:r>
              <a:rPr lang="zh-CN" altLang="en-US" sz="2000" dirty="0"/>
              <a:t>结构改进可以迁移到其他任务中，希望未来可以扩展到更多的任务上去</a:t>
            </a:r>
            <a:endParaRPr lang="zh-CN" altLang="zh-CN" sz="20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447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5D39B7-49E9-4F67-8192-5CFF2A4B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03887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Thanks for listening!  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84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DE02082-2612-47D0-9625-6B38A2E3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65C891C-85DA-40BA-BCB3-DDE4520A4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0346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Transformer</a:t>
            </a:r>
            <a:r>
              <a:rPr lang="zh-CN" altLang="en-US" sz="2400" dirty="0"/>
              <a:t>结构是</a:t>
            </a:r>
            <a:r>
              <a:rPr lang="en-US" altLang="zh-CN" sz="2400" dirty="0"/>
              <a:t>NLP</a:t>
            </a:r>
            <a:r>
              <a:rPr lang="zh-CN" altLang="en-US" sz="2400" dirty="0"/>
              <a:t>中非常流行也是非常成功的的一个模型</a:t>
            </a:r>
            <a:endParaRPr lang="en-US" altLang="zh-CN" sz="2400" dirty="0"/>
          </a:p>
          <a:p>
            <a:r>
              <a:rPr lang="en-US" altLang="zh-CN" sz="2400" dirty="0"/>
              <a:t>Multi-head Attention </a:t>
            </a:r>
            <a:r>
              <a:rPr lang="zh-CN" altLang="en-US" sz="2400" dirty="0"/>
              <a:t>是其中最重要的一个模块，通过计算</a:t>
            </a:r>
            <a:r>
              <a:rPr lang="en-US" altLang="zh-CN" sz="2400" dirty="0"/>
              <a:t>dot-product</a:t>
            </a:r>
            <a:r>
              <a:rPr lang="zh-CN" altLang="en-US" sz="2400" dirty="0"/>
              <a:t>的方法来建模</a:t>
            </a:r>
            <a:r>
              <a:rPr lang="en-US" altLang="zh-CN" sz="2400" dirty="0"/>
              <a:t>word</a:t>
            </a:r>
            <a:r>
              <a:rPr lang="zh-CN" altLang="en-US" sz="2400" dirty="0"/>
              <a:t>之间的关联</a:t>
            </a:r>
            <a:endParaRPr lang="en-US" altLang="zh-CN" sz="2400" dirty="0"/>
          </a:p>
          <a:p>
            <a:r>
              <a:rPr lang="zh-CN" altLang="en-US" sz="2400" dirty="0"/>
              <a:t>但是在长文本以及噪音文本的环境下，全局的</a:t>
            </a:r>
            <a:r>
              <a:rPr lang="en-US" altLang="zh-CN" sz="2400" dirty="0"/>
              <a:t>attention</a:t>
            </a:r>
            <a:r>
              <a:rPr lang="zh-CN" altLang="en-US" sz="2400" dirty="0"/>
              <a:t>分布会给真正需要关注的单词权重，干扰语义学习和表示</a:t>
            </a:r>
            <a:endParaRPr lang="en-US" altLang="zh-CN" sz="2400" dirty="0"/>
          </a:p>
          <a:p>
            <a:r>
              <a:rPr lang="zh-CN" altLang="en-US" sz="2400" dirty="0"/>
              <a:t>希望使得注意力权重更加集中在真正关联的单词上，而减少对于不相关的单词的关注度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4E6F462-4EE7-41C9-8F2C-70010522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617" y="1100093"/>
            <a:ext cx="3948677" cy="507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3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213FC51-CC94-41C5-9D8D-D4AAAF65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Proposal : Attention-Constrained Transformer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CB4702E-1EB6-4CBB-88DB-DC9FF866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基于这样的思想： “二八定律”“重要的东西往往是有限的”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希望限制单个单词关注的其他单词的数量，只关注对其而言最重要的环境文本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保持</a:t>
            </a:r>
            <a:r>
              <a:rPr lang="en-US" altLang="zh-CN" sz="2400" dirty="0"/>
              <a:t>transformer</a:t>
            </a:r>
            <a:r>
              <a:rPr lang="zh-CN" altLang="en-US" sz="2400" dirty="0"/>
              <a:t>整体框架不变的情况下，修改</a:t>
            </a:r>
            <a:r>
              <a:rPr lang="en-US" altLang="zh-CN" sz="2400" dirty="0"/>
              <a:t>multi-head attention</a:t>
            </a:r>
            <a:r>
              <a:rPr lang="zh-CN" altLang="en-US" sz="2400" dirty="0"/>
              <a:t>部分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select-mask</a:t>
            </a:r>
            <a:r>
              <a:rPr lang="zh-CN" altLang="en-US" sz="2400" dirty="0"/>
              <a:t>的做法，首先选择出对于每个单词最重要的其他单词，然后</a:t>
            </a:r>
            <a:r>
              <a:rPr lang="en-US" altLang="zh-CN" sz="2400" dirty="0"/>
              <a:t>mask</a:t>
            </a:r>
            <a:r>
              <a:rPr lang="zh-CN" altLang="en-US" sz="2400" dirty="0"/>
              <a:t>住其他单词的影响</a:t>
            </a:r>
          </a:p>
        </p:txBody>
      </p:sp>
    </p:spTree>
    <p:extLst>
      <p:ext uri="{BB962C8B-B14F-4D97-AF65-F5344CB8AC3E}">
        <p14:creationId xmlns:p14="http://schemas.microsoft.com/office/powerpoint/2010/main" val="205907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8CDB60F-AA46-42C5-9AA7-A3D6038D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Related-work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2D8931D-FC0B-4E78-96AF-C05E23F9C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863" y="1809300"/>
            <a:ext cx="10515600" cy="3126727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/>
              <a:t>Attention </a:t>
            </a:r>
            <a:r>
              <a:rPr lang="zh-CN" altLang="en-US" sz="2000" dirty="0"/>
              <a:t>机制是</a:t>
            </a:r>
            <a:r>
              <a:rPr lang="en-US" altLang="zh-CN" sz="2000" dirty="0"/>
              <a:t>NLP</a:t>
            </a:r>
            <a:r>
              <a:rPr lang="zh-CN" altLang="en-US" sz="2000" dirty="0"/>
              <a:t>最受到关注的机制之一，有很多对于</a:t>
            </a:r>
            <a:r>
              <a:rPr lang="en-US" altLang="zh-CN" sz="2000" dirty="0"/>
              <a:t>attention</a:t>
            </a:r>
            <a:r>
              <a:rPr lang="zh-CN" altLang="en-US" sz="2000" dirty="0"/>
              <a:t>机制的研究和改进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[1]</a:t>
            </a:r>
            <a:r>
              <a:rPr lang="zh-CN" altLang="zh-CN" sz="2000" dirty="0"/>
              <a:t>添加了局部</a:t>
            </a:r>
            <a:r>
              <a:rPr lang="en-US" altLang="zh-CN" sz="2000" dirty="0"/>
              <a:t>attention</a:t>
            </a:r>
            <a:r>
              <a:rPr lang="zh-CN" altLang="zh-CN" sz="2000" dirty="0"/>
              <a:t>的限制，即限制了计算</a:t>
            </a:r>
            <a:r>
              <a:rPr lang="en-US" altLang="zh-CN" sz="2000" dirty="0"/>
              <a:t>attention</a:t>
            </a:r>
            <a:r>
              <a:rPr lang="zh-CN" altLang="zh-CN" sz="2000" dirty="0"/>
              <a:t>的作用范围，但是这样的做法损害了模型对于全局的长距离依赖的建模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[2]</a:t>
            </a:r>
            <a:r>
              <a:rPr lang="zh-CN" altLang="en-US" sz="2000" dirty="0"/>
              <a:t>对于</a:t>
            </a:r>
            <a:r>
              <a:rPr lang="en-US" altLang="zh-CN" sz="2000" dirty="0"/>
              <a:t>Long Short Term Memory </a:t>
            </a:r>
            <a:r>
              <a:rPr lang="zh-CN" altLang="zh-CN" sz="2000" dirty="0"/>
              <a:t>进行稀疏化改进的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[3] Transformer-XL</a:t>
            </a:r>
            <a:r>
              <a:rPr lang="zh-CN" altLang="zh-CN" sz="2000" dirty="0"/>
              <a:t>则引入了分块儿化的</a:t>
            </a:r>
            <a:r>
              <a:rPr lang="en-US" altLang="zh-CN" sz="2000" dirty="0"/>
              <a:t>attention</a:t>
            </a:r>
            <a:r>
              <a:rPr lang="zh-CN" altLang="zh-CN" sz="2000" dirty="0"/>
              <a:t>计算并且通过记忆</a:t>
            </a:r>
            <a:r>
              <a:rPr lang="en-US" altLang="zh-CN" sz="2000" dirty="0"/>
              <a:t>memory</a:t>
            </a:r>
            <a:r>
              <a:rPr lang="zh-CN" altLang="zh-CN" sz="2000" dirty="0"/>
              <a:t>来串联各个分块间的信息传递</a:t>
            </a:r>
            <a:endParaRPr lang="zh-CN" altLang="en-US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B470C2AC-DF9F-4112-B4A2-4375CC77B2C6}"/>
              </a:ext>
            </a:extLst>
          </p:cNvPr>
          <p:cNvSpPr txBox="1">
            <a:spLocks/>
          </p:cNvSpPr>
          <p:nvPr/>
        </p:nvSpPr>
        <p:spPr>
          <a:xfrm>
            <a:off x="890203" y="5256716"/>
            <a:ext cx="10515600" cy="1750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Rewon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Child, Scott Gray, Alec Radford, and Ilya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Sutskever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Generating long sequences with sparse transformers.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arXiv:1904.10509, 2019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Nan Rosemary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Anirudh Goyal,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Olexa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Bilaniuk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Jonathan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Michael C.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Mozer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Chris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Pal,and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Yoshua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Sparse attentive backtracking: Temporal credit assignment through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reminding.In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2018, pp. 7651–7662, 2018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Zihang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Dai, Zhilin Yang,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Yiming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Jaime G.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Carbonell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Quoc Viet Le, Ruslan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Salakhutdinov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Transformer-XL: Attentive Language Models beyond a Fixed-Length Context. ACL (1) 2019: 2978-2988</a:t>
            </a:r>
            <a:endParaRPr lang="zh-CN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8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E71B089-D415-4F57-BB63-1FB3D572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Methods: Vanilla Transformer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56383790-5CE8-4F03-BCBF-5C8DA4F7A8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443" y="1947411"/>
            <a:ext cx="8105775" cy="17240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185DF49D-D9C4-4C7A-AA39-FE562C00F5FE}"/>
                  </a:ext>
                </a:extLst>
              </p:cNvPr>
              <p:cNvSpPr/>
              <p:nvPr/>
            </p:nvSpPr>
            <p:spPr>
              <a:xfrm>
                <a:off x="2870920" y="4630384"/>
                <a:ext cx="5999463" cy="7001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85DF49D-D9C4-4C7A-AA39-FE562C00F5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920" y="4630384"/>
                <a:ext cx="5999463" cy="7001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28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E0914C3-F18A-481C-9DB2-42B25E97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Methods: Proposal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6EA5D441-C685-410E-BA2D-8C529CA99F8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124" y="1709742"/>
            <a:ext cx="8105775" cy="17240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1D5746B6-6506-4EB6-A39A-D99B24BFEB88}"/>
                  </a:ext>
                </a:extLst>
              </p:cNvPr>
              <p:cNvSpPr/>
              <p:nvPr/>
            </p:nvSpPr>
            <p:spPr>
              <a:xfrm>
                <a:off x="2012257" y="3729161"/>
                <a:ext cx="8479507" cy="7001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          </m:t>
                      </m:r>
                      <m:sSup>
                        <m:s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            </m:t>
                      </m:r>
                      <m:sSup>
                        <m:s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5746B6-6506-4EB6-A39A-D99B24BFE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257" y="3729161"/>
                <a:ext cx="8479507" cy="7001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E1E5EC51-65CE-484C-83F5-C525706549D5}"/>
                  </a:ext>
                </a:extLst>
              </p:cNvPr>
              <p:cNvSpPr/>
              <p:nvPr/>
            </p:nvSpPr>
            <p:spPr>
              <a:xfrm>
                <a:off x="2631970" y="4626015"/>
                <a:ext cx="6096000" cy="15219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266700"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 smtClean="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𝑙𝑎𝑟𝑔𝑒𝑠𝑡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ctr">
                  <a:spcAft>
                    <a:spcPts val="0"/>
                  </a:spcAft>
                </a:pPr>
                <a:endParaRPr lang="en-US" altLang="zh-CN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ctr">
                  <a:spcAft>
                    <a:spcPts val="0"/>
                  </a:spcAft>
                </a:pPr>
                <a:endParaRPr lang="en-US" altLang="zh-CN" i="1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−∞ 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1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indent="266700" algn="ctr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0     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1E5EC51-65CE-484C-83F5-C52570654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970" y="4626015"/>
                <a:ext cx="6096000" cy="1521955"/>
              </a:xfrm>
              <a:prstGeom prst="rect">
                <a:avLst/>
              </a:prstGeom>
              <a:blipFill>
                <a:blip r:embed="rId4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01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1766E5-5DBD-4B2C-A0C6-ACE258A0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64" y="147878"/>
            <a:ext cx="10515600" cy="1325563"/>
          </a:xfrm>
        </p:spPr>
        <p:txBody>
          <a:bodyPr/>
          <a:lstStyle/>
          <a:p>
            <a:r>
              <a:rPr lang="en-US" altLang="zh-CN" dirty="0"/>
              <a:t>Core Code Implementation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0EBB27F-2463-48B8-A807-D25FB06AB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804" y="3770299"/>
            <a:ext cx="4826764" cy="6753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1696F41-A39C-4628-B4A2-1C1286CE62C8}"/>
              </a:ext>
            </a:extLst>
          </p:cNvPr>
          <p:cNvSpPr txBox="1"/>
          <p:nvPr/>
        </p:nvSpPr>
        <p:spPr>
          <a:xfrm>
            <a:off x="6751825" y="1866599"/>
            <a:ext cx="319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FairSeq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5D7CEDE-7690-4BA5-A63E-4EA28E355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89" y="1473441"/>
            <a:ext cx="5443334" cy="474517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D1EBD890-557B-4F40-B07E-2C852B11275E}"/>
              </a:ext>
            </a:extLst>
          </p:cNvPr>
          <p:cNvSpPr/>
          <p:nvPr/>
        </p:nvSpPr>
        <p:spPr>
          <a:xfrm>
            <a:off x="6747490" y="2481611"/>
            <a:ext cx="3626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0000FF"/>
                </a:solidFill>
                <a:latin typeface="等线" panose="02010600030101010101" pitchFamily="2" charset="-122"/>
                <a:cs typeface="Times New Roman" panose="02020603050405020304" pitchFamily="18" charset="0"/>
                <a:hlinkClick r:id="rId4"/>
              </a:rPr>
              <a:t>https://github.com/pytorch/fairseq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71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A11EBB-78BE-4729-9F5A-AAC0748C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&amp; Baselines</a:t>
            </a:r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xmlns="" id="{24A6FA7C-3469-4DE3-8937-5856D9DA7A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130024"/>
              </p:ext>
            </p:extLst>
          </p:nvPr>
        </p:nvGraphicFramePr>
        <p:xfrm>
          <a:off x="1780563" y="1690688"/>
          <a:ext cx="8416515" cy="1605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0637">
                  <a:extLst>
                    <a:ext uri="{9D8B030D-6E8A-4147-A177-3AD203B41FA5}">
                      <a16:colId xmlns:a16="http://schemas.microsoft.com/office/drawing/2014/main" xmlns="" val="2316058202"/>
                    </a:ext>
                  </a:extLst>
                </a:gridCol>
                <a:gridCol w="3020247">
                  <a:extLst>
                    <a:ext uri="{9D8B030D-6E8A-4147-A177-3AD203B41FA5}">
                      <a16:colId xmlns:a16="http://schemas.microsoft.com/office/drawing/2014/main" xmlns="" val="2172801911"/>
                    </a:ext>
                  </a:extLst>
                </a:gridCol>
                <a:gridCol w="1869773">
                  <a:extLst>
                    <a:ext uri="{9D8B030D-6E8A-4147-A177-3AD203B41FA5}">
                      <a16:colId xmlns:a16="http://schemas.microsoft.com/office/drawing/2014/main" xmlns="" val="2013433453"/>
                    </a:ext>
                  </a:extLst>
                </a:gridCol>
                <a:gridCol w="1805858">
                  <a:extLst>
                    <a:ext uri="{9D8B030D-6E8A-4147-A177-3AD203B41FA5}">
                      <a16:colId xmlns:a16="http://schemas.microsoft.com/office/drawing/2014/main" xmlns="" val="2260155979"/>
                    </a:ext>
                  </a:extLst>
                </a:gridCol>
              </a:tblGrid>
              <a:tr h="535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Src-Tgt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Corpus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#Training Pairs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#Vocab Size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59469255"/>
                  </a:ext>
                </a:extLst>
              </a:tr>
              <a:tr h="535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De-En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IWSLT 2014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160K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14,000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27973756"/>
                  </a:ext>
                </a:extLst>
              </a:tr>
              <a:tr h="5351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En-Vi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IWSLT 2015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133K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17,200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1794423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5F3E942F-1A14-41FD-B8E7-243EBB676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9263"/>
              </p:ext>
            </p:extLst>
          </p:nvPr>
        </p:nvGraphicFramePr>
        <p:xfrm>
          <a:off x="1780564" y="4034627"/>
          <a:ext cx="8416516" cy="26322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5167">
                  <a:extLst>
                    <a:ext uri="{9D8B030D-6E8A-4147-A177-3AD203B41FA5}">
                      <a16:colId xmlns:a16="http://schemas.microsoft.com/office/drawing/2014/main" xmlns="" val="2693557811"/>
                    </a:ext>
                  </a:extLst>
                </a:gridCol>
                <a:gridCol w="2805167">
                  <a:extLst>
                    <a:ext uri="{9D8B030D-6E8A-4147-A177-3AD203B41FA5}">
                      <a16:colId xmlns:a16="http://schemas.microsoft.com/office/drawing/2014/main" xmlns="" val="3846062281"/>
                    </a:ext>
                  </a:extLst>
                </a:gridCol>
                <a:gridCol w="2806182">
                  <a:extLst>
                    <a:ext uri="{9D8B030D-6E8A-4147-A177-3AD203B41FA5}">
                      <a16:colId xmlns:a16="http://schemas.microsoft.com/office/drawing/2014/main" xmlns="" val="1371547114"/>
                    </a:ext>
                  </a:extLst>
                </a:gridCol>
              </a:tblGrid>
              <a:tr h="450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Baselines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Desc.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Imp.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98683396"/>
                  </a:ext>
                </a:extLst>
              </a:tr>
              <a:tr h="450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NPMT-LM*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+mn-ea"/>
                          <a:cs typeface="Times New Roman" panose="02020603050405020304" pitchFamily="18" charset="0"/>
                        </a:rPr>
                        <a:t>Towards Neural Phrase-based Machine Translation (ICLR 2018)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Take results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10941809"/>
                  </a:ext>
                </a:extLst>
              </a:tr>
              <a:tr h="450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NP2MT*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Neural phrase-to-phrase machine translation (</a:t>
                      </a:r>
                      <a:r>
                        <a:rPr lang="en-US" sz="1400" kern="100" dirty="0" err="1">
                          <a:effectLst/>
                        </a:rPr>
                        <a:t>arxiv</a:t>
                      </a:r>
                      <a:r>
                        <a:rPr lang="en-US" sz="1400" kern="100" dirty="0">
                          <a:effectLst/>
                        </a:rPr>
                        <a:t> 2018)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Take results</a:t>
                      </a:r>
                      <a:endParaRPr lang="zh-CN" altLang="zh-CN" sz="16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62793581"/>
                  </a:ext>
                </a:extLst>
              </a:tr>
              <a:tr h="450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Vanilla Transformer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Original Version of Transformer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Our Imp.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02086903"/>
                  </a:ext>
                </a:extLst>
              </a:tr>
              <a:tr h="4506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Our Method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Our Method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Our Imp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26025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350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5A2E74-3B12-478A-89C3-D29F2BCA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Result1: Main Result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xmlns="" id="{90BE7549-BA50-4521-9CFE-473C9EE0D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200141"/>
              </p:ext>
            </p:extLst>
          </p:nvPr>
        </p:nvGraphicFramePr>
        <p:xfrm>
          <a:off x="2028148" y="2010812"/>
          <a:ext cx="7566551" cy="3161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1880">
                  <a:extLst>
                    <a:ext uri="{9D8B030D-6E8A-4147-A177-3AD203B41FA5}">
                      <a16:colId xmlns:a16="http://schemas.microsoft.com/office/drawing/2014/main" xmlns="" val="3125484024"/>
                    </a:ext>
                  </a:extLst>
                </a:gridCol>
                <a:gridCol w="2521880">
                  <a:extLst>
                    <a:ext uri="{9D8B030D-6E8A-4147-A177-3AD203B41FA5}">
                      <a16:colId xmlns:a16="http://schemas.microsoft.com/office/drawing/2014/main" xmlns="" val="2934377897"/>
                    </a:ext>
                  </a:extLst>
                </a:gridCol>
                <a:gridCol w="2522791">
                  <a:extLst>
                    <a:ext uri="{9D8B030D-6E8A-4147-A177-3AD203B41FA5}">
                      <a16:colId xmlns:a16="http://schemas.microsoft.com/office/drawing/2014/main" xmlns="" val="497400288"/>
                    </a:ext>
                  </a:extLst>
                </a:gridCol>
              </a:tblGrid>
              <a:tr h="65871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Method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De-En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En-Vi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59214761"/>
                  </a:ext>
                </a:extLst>
              </a:tr>
              <a:tr h="62577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NPMT-LM*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30.1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28.1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82705651"/>
                  </a:ext>
                </a:extLst>
              </a:tr>
              <a:tr h="62577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NP2MT*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31.7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30.6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093233510"/>
                  </a:ext>
                </a:extLst>
              </a:tr>
              <a:tr h="62577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Vanilla Transformer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35.3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30.6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45003093"/>
                  </a:ext>
                </a:extLst>
              </a:tr>
              <a:tr h="62577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Our Method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</a:rPr>
                        <a:t>35.6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</a:rPr>
                        <a:t>31.1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29106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85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805</Words>
  <Application>Microsoft Macintosh PowerPoint</Application>
  <PresentationFormat>宽屏</PresentationFormat>
  <Paragraphs>117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Cambria Math</vt:lpstr>
      <vt:lpstr>Times New Roman</vt:lpstr>
      <vt:lpstr>等线</vt:lpstr>
      <vt:lpstr>等线 Light</vt:lpstr>
      <vt:lpstr>Arial</vt:lpstr>
      <vt:lpstr>Office 主题​​</vt:lpstr>
      <vt:lpstr>Attention-Constrained Transformer</vt:lpstr>
      <vt:lpstr>Motivation</vt:lpstr>
      <vt:lpstr>Proposal : Attention-Constrained Transformer</vt:lpstr>
      <vt:lpstr>Related-work</vt:lpstr>
      <vt:lpstr>Methods: Vanilla Transformer</vt:lpstr>
      <vt:lpstr>Methods: Proposal</vt:lpstr>
      <vt:lpstr>Core Code Implementation</vt:lpstr>
      <vt:lpstr>Dataset &amp; Baselines</vt:lpstr>
      <vt:lpstr>Result1: Main Result</vt:lpstr>
      <vt:lpstr>Results2: Other</vt:lpstr>
      <vt:lpstr>Conclusion</vt:lpstr>
      <vt:lpstr>Thanks for listening!      Q&amp;A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Transformer</dc:title>
  <dc:creator>deli</dc:creator>
  <cp:lastModifiedBy>Microsoft Office 用户</cp:lastModifiedBy>
  <cp:revision>11</cp:revision>
  <dcterms:created xsi:type="dcterms:W3CDTF">2020-05-24T04:12:20Z</dcterms:created>
  <dcterms:modified xsi:type="dcterms:W3CDTF">2020-05-28T06:14:24Z</dcterms:modified>
</cp:coreProperties>
</file>