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61" r:id="rId3"/>
    <p:sldId id="269" r:id="rId5"/>
    <p:sldId id="258" r:id="rId6"/>
    <p:sldId id="259" r:id="rId7"/>
    <p:sldId id="256" r:id="rId8"/>
    <p:sldId id="267" r:id="rId9"/>
    <p:sldId id="268" r:id="rId10"/>
    <p:sldId id="280" r:id="rId11"/>
    <p:sldId id="265" r:id="rId12"/>
    <p:sldId id="266" r:id="rId13"/>
    <p:sldId id="262" r:id="rId14"/>
    <p:sldId id="270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1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2A48B96-639E-45A3-A0BA-2464DFDB1FAA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2A48B96-639E-45A3-A0BA-2464DFDB1FAA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2A48B96-639E-45A3-A0BA-2464DFDB1FAA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2A48B96-639E-45A3-A0BA-2464DFDB1FAA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2A48B96-639E-45A3-A0BA-2464DFDB1FAA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2A48B96-639E-45A3-A0BA-2464DFDB1FAA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sz="1600" b="1"/>
              <a:t>核心思想：替换token检测（replaced token detection,RTD） </a:t>
            </a:r>
            <a:r>
              <a:rPr lang="en-US" altLang="zh-CN" sz="1600" b="1"/>
              <a:t>.</a:t>
            </a:r>
            <a:r>
              <a:rPr lang="zh-CN" altLang="en-US" sz="1600" b="1"/>
              <a:t>RTD 不对输入进行遮蔽，而是从生成器中采样得到可信的tokens,再替换掉原始输入上的tokens。</a:t>
            </a:r>
            <a:endParaRPr lang="zh-CN" altLang="en-US" sz="1600" b="1"/>
          </a:p>
          <a:p>
            <a:r>
              <a:rPr lang="zh-CN" altLang="en-US" sz="1600" b="1"/>
              <a:t>然后通过</a:t>
            </a:r>
            <a:r>
              <a:rPr lang="en-US" altLang="zh-CN" sz="1600" b="1">
                <a:sym typeface="+mn-ea"/>
              </a:rPr>
              <a:t>discriminator </a:t>
            </a:r>
            <a:r>
              <a:rPr lang="zh-CN" altLang="en-US" sz="1600" b="1">
                <a:sym typeface="+mn-ea"/>
              </a:rPr>
              <a:t>预测是否被替换</a:t>
            </a:r>
            <a:endParaRPr lang="zh-CN" altLang="en-US" sz="1600" b="1"/>
          </a:p>
          <a:p>
            <a:endParaRPr lang="zh-CN" altLang="en-US" sz="1600" b="1"/>
          </a:p>
          <a:p>
            <a:endParaRPr lang="zh-CN" altLang="en-US" sz="1600" b="1"/>
          </a:p>
          <a:p>
            <a:endParaRPr lang="zh-CN" altLang="en-US" sz="1600" b="1"/>
          </a:p>
          <a:p>
            <a:endParaRPr lang="zh-CN" altLang="en-US" sz="1600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2A48B96-639E-45A3-A0BA-2464DFDB1FAA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b="1"/>
              <a:t>generator</a:t>
            </a:r>
            <a:r>
              <a:rPr lang="zh-CN" altLang="en-US" b="1"/>
              <a:t>先train一个简单的MLM，当做模型对训练难度的先验</a:t>
            </a:r>
            <a:r>
              <a:rPr lang="en-US" altLang="zh-CN" b="1"/>
              <a:t>,</a:t>
            </a:r>
            <a:r>
              <a:rPr lang="zh-CN" altLang="en-US" b="1"/>
              <a:t>进行选择行过滤负样本，generator还原错误的token当成负样本，丢给discriminator，增加discriminator的学习难度；</a:t>
            </a:r>
            <a:endParaRPr lang="zh-CN" altLang="en-US" b="1"/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b="1"/>
              <a:t>generator</a:t>
            </a:r>
            <a:r>
              <a:rPr lang="zh-CN" altLang="en-US" b="1"/>
              <a:t>通常使用小的</a:t>
            </a:r>
            <a:r>
              <a:rPr lang="en-US" altLang="zh-CN" b="1"/>
              <a:t>MLM;</a:t>
            </a:r>
            <a:endParaRPr lang="en-US" altLang="zh-CN" b="1"/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b="1">
                <a:sym typeface="+mn-ea"/>
              </a:rPr>
              <a:t>discriminator</a:t>
            </a:r>
            <a:r>
              <a:rPr lang="zh-CN" altLang="en-US" b="1">
                <a:sym typeface="+mn-ea"/>
              </a:rPr>
              <a:t>执行</a:t>
            </a:r>
            <a:r>
              <a:rPr lang="zh-CN" altLang="en-US" b="1"/>
              <a:t>一个二分类任务，去判断每个token是否已经被换过了。如果被替换了输出</a:t>
            </a:r>
            <a:r>
              <a:rPr lang="en-US" altLang="zh-CN" b="1"/>
              <a:t>replaced,</a:t>
            </a:r>
            <a:r>
              <a:rPr lang="zh-CN" altLang="en-US" b="1"/>
              <a:t>没有替换输出</a:t>
            </a:r>
            <a:r>
              <a:rPr lang="en-US" altLang="zh-CN" b="1"/>
              <a:t>original</a:t>
            </a:r>
            <a:r>
              <a:rPr lang="zh-CN" altLang="en-US" b="1"/>
              <a:t>；</a:t>
            </a:r>
            <a:endParaRPr lang="zh-CN" altLang="en-US" b="1"/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b="1"/>
              <a:t>pre-train</a:t>
            </a:r>
            <a:r>
              <a:rPr lang="zh-CN" altLang="en-US" b="1"/>
              <a:t>之后，只在</a:t>
            </a:r>
            <a:r>
              <a:rPr lang="en-US" altLang="zh-CN" b="1"/>
              <a:t>discriminator</a:t>
            </a:r>
            <a:r>
              <a:rPr lang="zh-CN" altLang="en-US" b="1"/>
              <a:t>上根据下游任务进行</a:t>
            </a:r>
            <a:r>
              <a:rPr lang="en-US" altLang="zh-CN" b="1"/>
              <a:t>fime-tune;</a:t>
            </a:r>
            <a:endParaRPr lang="en-US" altLang="zh-CN" b="1"/>
          </a:p>
          <a:p>
            <a:endParaRPr lang="en-US" altLang="zh-CN" b="1"/>
          </a:p>
          <a:p>
            <a:r>
              <a:rPr lang="zh-CN" altLang="en-US" b="1"/>
              <a:t>这样的设计在计算效率和预测效果上有很大的优势。</a:t>
            </a:r>
            <a:endParaRPr lang="zh-CN" altLang="en-US" b="1"/>
          </a:p>
          <a:p>
            <a:r>
              <a:rPr lang="en-US" altLang="zh-CN" b="1"/>
              <a:t>1.</a:t>
            </a:r>
            <a:r>
              <a:rPr lang="zh-CN" altLang="en-US" b="1"/>
              <a:t>训练判别器分辨每一个 token 是否被替换，是一个二分类问题。而不是像</a:t>
            </a:r>
            <a:r>
              <a:rPr lang="en-US" altLang="zh-CN" b="1"/>
              <a:t>Bert</a:t>
            </a:r>
            <a:r>
              <a:rPr lang="zh-CN" altLang="en-US" b="1"/>
              <a:t> 预测</a:t>
            </a:r>
            <a:r>
              <a:rPr lang="en-US" altLang="zh-CN" b="1"/>
              <a:t>mask</a:t>
            </a:r>
            <a:r>
              <a:rPr lang="zh-CN" altLang="en-US" b="1"/>
              <a:t>的 15% token 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此外，生成器与判别器共享token embedding以及判别器使用的二分类而非V分类任务也有效提升了训练效率。</a:t>
            </a:r>
            <a:endParaRPr lang="zh-CN" altLang="en-US" b="1"/>
          </a:p>
          <a:p>
            <a:endParaRPr lang="zh-CN" altLang="en-US" b="1"/>
          </a:p>
          <a:p>
            <a:r>
              <a:rPr lang="en-US" altLang="zh-CN" b="1"/>
              <a:t>2.</a:t>
            </a:r>
            <a:r>
              <a:rPr lang="zh-CN" altLang="en-US" b="1"/>
              <a:t>从而使模型从所有的输入 token 中学习而不是 MLM 中那样仅从 masked 的部分 token 学习。</a:t>
            </a:r>
            <a:endParaRPr lang="zh-CN" altLang="en-US" b="1"/>
          </a:p>
          <a:p>
            <a:endParaRPr lang="zh-CN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2A48B96-639E-45A3-A0BA-2464DFDB1FAA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训练两个网络：生成器 G 和判别器 D</a:t>
            </a:r>
            <a:r>
              <a:rPr lang="en-US" altLang="zh-CN"/>
              <a:t>.</a:t>
            </a:r>
            <a:r>
              <a:rPr lang="zh-CN" altLang="en-US"/>
              <a:t>均包含了一个 Transformer 的 encoder（将 input 的序列表示成隐向量表示）。</a:t>
            </a:r>
            <a:endParaRPr lang="zh-CN" altLang="en-US"/>
          </a:p>
          <a:p>
            <a:r>
              <a:rPr lang="zh-CN" altLang="en-US"/>
              <a:t>给定位置 t，G 接 softmax 生成 xt：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e 表示 token embedding。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对给定位置 t，D 判断 xt 来自 G 还是原始的数据分布：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用来执行 MLM，给定输入序列 X（x1…xn），首先随机选择一组（15%）mask 的位置，这些位置的 token 被替换为 [MASK]，</a:t>
            </a:r>
            <a:endParaRPr lang="zh-CN" altLang="en-US"/>
          </a:p>
          <a:p>
            <a:r>
              <a:rPr lang="zh-CN" altLang="en-US"/>
              <a:t>G 要学习最大化 masked-out tokens 的似然，D 要区分被 G 生成的 sample 替换的 token。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2A48B96-639E-45A3-A0BA-2464DFDB1FAA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训练两个网络：生成器 G 和判别器 D</a:t>
            </a:r>
            <a:r>
              <a:rPr lang="en-US" altLang="zh-CN"/>
              <a:t>.</a:t>
            </a:r>
            <a:r>
              <a:rPr lang="zh-CN" altLang="en-US"/>
              <a:t>均包含了一个 Transformer 的 encoder（将 input 的序列表示成隐向量表示）。</a:t>
            </a:r>
            <a:endParaRPr lang="zh-CN" altLang="en-US"/>
          </a:p>
          <a:p>
            <a:r>
              <a:rPr lang="zh-CN" altLang="en-US"/>
              <a:t>给定位置 t，G 接 softmax 生成 xt：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e 表示 token embedding。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对给定位置 t，D 判断 xt 来自 G 还是原始的数据分布：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用来执行 MLM，给定输入序列 X（x1…xn），首先随机选择一组（15%）mask 的位置，这些位置的 token 被替换为 [MASK]，</a:t>
            </a:r>
            <a:endParaRPr lang="zh-CN" altLang="en-US"/>
          </a:p>
          <a:p>
            <a:r>
              <a:rPr lang="zh-CN" altLang="en-US"/>
              <a:t>G 要学习最大化 masked-out tokens 的似然，D 要区分被 G 生成的 sample 替换的 token。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2A48B96-639E-45A3-A0BA-2464DFDB1FAA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2A48B96-639E-45A3-A0BA-2464DFDB1FAA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2A48B96-639E-45A3-A0BA-2464DFDB1FAA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185" y="2300605"/>
            <a:ext cx="11670030" cy="2256790"/>
          </a:xfrm>
        </p:spPr>
        <p:txBody>
          <a:bodyPr/>
          <a:p>
            <a:pPr marL="0" indent="0">
              <a:buNone/>
            </a:pPr>
            <a:r>
              <a:rPr lang="zh-CN" altLang="en-US" sz="3600" b="1" i="1">
                <a:latin typeface="Times New Roman" panose="02020503050405090304" charset="0"/>
                <a:cs typeface="Times New Roman" panose="02020503050405090304" charset="0"/>
              </a:rPr>
              <a:t>《</a:t>
            </a:r>
            <a:r>
              <a:rPr lang="zh-CN" altLang="en-US" sz="3600" b="1">
                <a:latin typeface="Times New Roman" panose="02020503050405090304" charset="0"/>
                <a:cs typeface="Times New Roman" panose="02020503050405090304" charset="0"/>
              </a:rPr>
              <a:t>ELECTRA: PRE-TRAINING TEXT ENCODERS AS DISCRIMINATORS RATHER THAN GENERATORS</a:t>
            </a:r>
            <a:r>
              <a:rPr lang="zh-CN" altLang="en-US" sz="3600" b="1" i="1">
                <a:latin typeface="Times New Roman" panose="02020503050405090304" charset="0"/>
                <a:cs typeface="Times New Roman" panose="02020503050405090304" charset="0"/>
              </a:rPr>
              <a:t>》</a:t>
            </a:r>
            <a:endParaRPr lang="zh-CN" altLang="en-US" sz="3600" b="1" i="1">
              <a:latin typeface="Times New Roman" panose="02020503050405090304" charset="0"/>
              <a:cs typeface="Times New Roman" panose="02020503050405090304" charset="0"/>
            </a:endParaRPr>
          </a:p>
          <a:p>
            <a:pPr marL="0" indent="0">
              <a:buNone/>
            </a:pPr>
            <a:r>
              <a:rPr lang="en-US" altLang="zh-CN" sz="3600" b="1" i="1">
                <a:latin typeface="Times New Roman" panose="02020503050405090304" charset="0"/>
                <a:cs typeface="Times New Roman" panose="02020503050405090304" charset="0"/>
              </a:rPr>
              <a:t>  from:ICLR 2020</a:t>
            </a:r>
            <a:endParaRPr lang="en-US" altLang="zh-CN" sz="3600" b="1" i="1"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21200" y="1419860"/>
            <a:ext cx="5638800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 i="1">
                <a:latin typeface="Times New Roman" panose="02020503050405090304" charset="0"/>
                <a:cs typeface="Times New Roman" panose="02020503050405090304" charset="0"/>
                <a:sym typeface="+mn-ea"/>
              </a:rPr>
              <a:t>Paper Reading</a:t>
            </a:r>
            <a:endParaRPr lang="en-US" altLang="zh-CN" b="1" i="1">
              <a:latin typeface="Times New Roman" panose="02020503050405090304" charset="0"/>
              <a:cs typeface="Times New Roman" panose="02020503050405090304" charset="0"/>
            </a:endParaRPr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760335" y="4557395"/>
            <a:ext cx="39116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汇报人：韩佳乘</a:t>
            </a:r>
            <a:endParaRPr lang="zh-CN" altLang="en-US" sz="2800" b="1"/>
          </a:p>
          <a:p>
            <a:r>
              <a:rPr lang="zh-CN" altLang="en-US" sz="2800" b="1"/>
              <a:t>学    号：</a:t>
            </a:r>
            <a:r>
              <a:rPr lang="en-US" altLang="zh-CN" sz="2800" b="1"/>
              <a:t>1801210827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83756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E</a:t>
            </a:r>
            <a:r>
              <a:rPr lang="en-US" altLang="zh-CN"/>
              <a:t>xpreiments—</a:t>
            </a:r>
            <a:r>
              <a:rPr lang="en-US" altLang="zh-CN">
                <a:sym typeface="+mn-ea"/>
              </a:rPr>
              <a:t>large models</a:t>
            </a:r>
            <a:endParaRPr lang="en-US" altLang="zh-CN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50085"/>
            <a:ext cx="10044000" cy="391752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626600" y="2082800"/>
            <a:ext cx="609600" cy="23069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908300" y="2082800"/>
            <a:ext cx="1219200" cy="23069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43000" y="5029200"/>
            <a:ext cx="9169400" cy="3683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320800" y="3211830"/>
            <a:ext cx="8915400" cy="488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320800" y="4025900"/>
            <a:ext cx="8915400" cy="488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565" y="365125"/>
            <a:ext cx="10515600" cy="1325563"/>
          </a:xfrm>
        </p:spPr>
        <p:txBody>
          <a:bodyPr>
            <a:normAutofit fontScale="90000"/>
          </a:bodyPr>
          <a:p>
            <a:r>
              <a:rPr lang="zh-CN" altLang="en-US"/>
              <a:t>E</a:t>
            </a:r>
            <a:r>
              <a:rPr lang="en-US" altLang="zh-CN"/>
              <a:t>xpreiments—H</a:t>
            </a:r>
            <a:r>
              <a:rPr lang="en-US" altLang="zh-CN">
                <a:sym typeface="+mn-ea"/>
              </a:rPr>
              <a:t>ow to choose generator size?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58950" y="1344295"/>
            <a:ext cx="8674100" cy="46221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C</a:t>
            </a:r>
            <a:r>
              <a:rPr lang="en-US" altLang="zh-CN">
                <a:sym typeface="+mn-ea"/>
              </a:rPr>
              <a:t>onclusion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 sz="2400"/>
              <a:t>The key idea is training a text encoder to distinguish input tokens from high-quality negative samples produced by an small generator network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Compared to masked language modeling, </a:t>
            </a:r>
            <a:r>
              <a:rPr lang="en-US" altLang="zh-CN" sz="2400"/>
              <a:t>ELECTRA </a:t>
            </a:r>
            <a:r>
              <a:rPr lang="zh-CN" altLang="en-US" sz="2400"/>
              <a:t>is more compute-efficient and results in better performance on downstream tasks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Outline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7505"/>
            <a:ext cx="9271635" cy="3602990"/>
          </a:xfrm>
        </p:spPr>
        <p:txBody>
          <a:bodyPr/>
          <a:p>
            <a:r>
              <a:rPr lang="en-US" altLang="zh-CN">
                <a:sym typeface="+mn-ea"/>
              </a:rPr>
              <a:t>Motivation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Introduction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Method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E</a:t>
            </a:r>
            <a:r>
              <a:rPr lang="en-US" altLang="zh-CN">
                <a:sym typeface="+mn-ea"/>
              </a:rPr>
              <a:t>xpreiments</a:t>
            </a:r>
            <a:endParaRPr lang="en-US" altLang="zh-CN">
              <a:sym typeface="+mn-ea"/>
            </a:endParaRPr>
          </a:p>
          <a:p>
            <a:r>
              <a:rPr lang="zh-CN" altLang="en-US"/>
              <a:t>C</a:t>
            </a:r>
            <a:r>
              <a:rPr lang="en-US" altLang="zh-CN"/>
              <a:t>onclusion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Motivation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800225"/>
            <a:ext cx="4013200" cy="1684655"/>
          </a:xfrm>
        </p:spPr>
        <p:txBody>
          <a:bodyPr/>
          <a:p>
            <a:r>
              <a:rPr lang="en-US" altLang="zh-CN"/>
              <a:t>Compute efficient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Performance better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0320" y="1144270"/>
            <a:ext cx="8238490" cy="43789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100" y="365125"/>
            <a:ext cx="10515600" cy="1325563"/>
          </a:xfrm>
        </p:spPr>
        <p:txBody>
          <a:bodyPr/>
          <a:p>
            <a:r>
              <a:rPr lang="en-US" altLang="zh-CN"/>
              <a:t>Introduction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300" y="1691005"/>
            <a:ext cx="11658600" cy="4351655"/>
          </a:xfrm>
        </p:spPr>
        <p:txBody>
          <a:bodyPr/>
          <a:p>
            <a:r>
              <a:rPr lang="en-US" altLang="zh-CN"/>
              <a:t>What is ELECTRA?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en-US" altLang="zh-CN" sz="2400" b="1"/>
              <a:t>E</a:t>
            </a:r>
            <a:r>
              <a:rPr lang="en-US" altLang="zh-CN" sz="2400"/>
              <a:t>fficiently </a:t>
            </a:r>
            <a:r>
              <a:rPr lang="en-US" altLang="zh-CN" sz="2400" b="1"/>
              <a:t>L</a:t>
            </a:r>
            <a:r>
              <a:rPr lang="en-US" altLang="zh-CN" sz="2400"/>
              <a:t>earning an </a:t>
            </a:r>
            <a:r>
              <a:rPr lang="en-US" altLang="zh-CN" sz="2400" b="1"/>
              <a:t>E</a:t>
            </a:r>
            <a:r>
              <a:rPr lang="en-US" altLang="zh-CN" sz="2400"/>
              <a:t>ncoder that </a:t>
            </a:r>
            <a:r>
              <a:rPr lang="en-US" altLang="zh-CN" sz="2400" b="1"/>
              <a:t>C</a:t>
            </a:r>
            <a:r>
              <a:rPr lang="en-US" altLang="zh-CN" sz="2400"/>
              <a:t>lassifies </a:t>
            </a:r>
            <a:r>
              <a:rPr lang="en-US" altLang="zh-CN" sz="2400" b="1"/>
              <a:t>T</a:t>
            </a:r>
            <a:r>
              <a:rPr lang="en-US" altLang="zh-CN" sz="2400"/>
              <a:t>oken </a:t>
            </a:r>
            <a:r>
              <a:rPr lang="en-US" altLang="zh-CN" sz="2400" b="1"/>
              <a:t>R</a:t>
            </a:r>
            <a:r>
              <a:rPr lang="en-US" altLang="zh-CN" sz="2400"/>
              <a:t>eplacements </a:t>
            </a:r>
            <a:r>
              <a:rPr lang="en-US" altLang="zh-CN" sz="2400" b="1"/>
              <a:t>A</a:t>
            </a:r>
            <a:r>
              <a:rPr lang="en-US" altLang="zh-CN" sz="2400"/>
              <a:t>ccurately.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r>
              <a:rPr lang="en-US" altLang="zh-CN"/>
              <a:t>Main Idea </a:t>
            </a:r>
            <a:endParaRPr lang="en-US" altLang="zh-CN"/>
          </a:p>
          <a:p>
            <a:pPr lvl="1"/>
            <a:r>
              <a:rPr lang="en-US" altLang="zh-CN"/>
              <a:t>Replaced token detection &amp; GAN thinking</a:t>
            </a:r>
            <a:endParaRPr lang="en-US" altLang="zh-CN"/>
          </a:p>
          <a:p>
            <a:pPr lvl="2">
              <a:buFont typeface="Wingdings" panose="05000000000000000000" charset="0"/>
              <a:buChar char=""/>
            </a:pPr>
            <a:r>
              <a:rPr lang="en-US" altLang="zh-CN" sz="2000"/>
              <a:t>replace some input tokens with samples from </a:t>
            </a:r>
            <a:r>
              <a:rPr lang="en-US" altLang="zh-CN" sz="2000" b="1"/>
              <a:t>generator </a:t>
            </a:r>
            <a:r>
              <a:rPr lang="en-US" altLang="zh-CN" sz="2000"/>
              <a:t>instead of masking</a:t>
            </a:r>
            <a:endParaRPr lang="en-US" altLang="zh-CN" sz="2000"/>
          </a:p>
          <a:p>
            <a:pPr lvl="2">
              <a:buFont typeface="Wingdings" panose="05000000000000000000" charset="0"/>
              <a:buChar char=""/>
            </a:pPr>
            <a:r>
              <a:rPr lang="en-US" altLang="zh-CN" sz="2000"/>
              <a:t>pre-train </a:t>
            </a:r>
            <a:r>
              <a:rPr lang="en-US" altLang="zh-CN" sz="2000" b="1"/>
              <a:t>discriminator </a:t>
            </a:r>
            <a:r>
              <a:rPr lang="en-US" altLang="zh-CN" sz="2000"/>
              <a:t>to predict for every token whether it is an original or a replacement</a:t>
            </a:r>
            <a:endParaRPr lang="en-US" altLang="zh-CN" sz="2000"/>
          </a:p>
          <a:p>
            <a:pPr marL="914400" lvl="2" indent="0">
              <a:buFont typeface="Wingdings" panose="05000000000000000000" charset="0"/>
              <a:buNone/>
            </a:pPr>
            <a:endParaRPr lang="en-US" altLang="zh-CN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075" y="959485"/>
            <a:ext cx="11500485" cy="542544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Method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837565" y="3295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Method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09600" y="1499870"/>
                <a:ext cx="11390630" cy="4523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>
                  <a:buFont typeface="Arial" panose="020B0604020202090204" pitchFamily="34" charset="0"/>
                  <a:buChar char="•"/>
                </a:pPr>
                <a:r>
                  <a:rPr lang="zh-CN" altLang="en-US" sz="2400">
                    <a:latin typeface="Times New Roman" panose="02020503050405090304" charset="0"/>
                    <a:cs typeface="Times New Roman" panose="02020503050405090304" charset="0"/>
                  </a:rPr>
                  <a:t>训练两个神经网络，一个生成器</a:t>
                </a:r>
                <a:r>
                  <a:rPr lang="en-US" altLang="zh-CN" sz="2400">
                    <a:latin typeface="Times New Roman" panose="02020503050405090304" charset="0"/>
                    <a:cs typeface="Times New Roman" panose="02020503050405090304" charset="0"/>
                  </a:rPr>
                  <a:t>G,</a:t>
                </a:r>
                <a:r>
                  <a:rPr lang="zh-CN" altLang="en-US" sz="2400">
                    <a:latin typeface="Times New Roman" panose="02020503050405090304" charset="0"/>
                    <a:cs typeface="Times New Roman" panose="02020503050405090304" charset="0"/>
                  </a:rPr>
                  <a:t>一个判别器</a:t>
                </a:r>
                <a:r>
                  <a:rPr lang="en-US" altLang="zh-CN" sz="2400">
                    <a:latin typeface="Times New Roman" panose="02020503050405090304" charset="0"/>
                    <a:cs typeface="Times New Roman" panose="02020503050405090304" charset="0"/>
                  </a:rPr>
                  <a:t>D</a:t>
                </a:r>
                <a:endParaRPr lang="en-US" altLang="zh-CN" sz="2400">
                  <a:latin typeface="Times New Roman" panose="02020503050405090304" charset="0"/>
                  <a:cs typeface="Times New Roman" panose="02020503050405090304" charset="0"/>
                </a:endParaRPr>
              </a:p>
              <a:p>
                <a:pPr marL="285750" indent="-285750">
                  <a:buFont typeface="Arial" panose="020B0604020202090204" pitchFamily="34" charset="0"/>
                  <a:buChar char="•"/>
                </a:pPr>
                <a:endParaRPr lang="en-US" altLang="zh-CN" sz="2400">
                  <a:latin typeface="Times New Roman" panose="02020503050405090304" charset="0"/>
                  <a:cs typeface="Times New Roman" panose="02020503050405090304" charset="0"/>
                </a:endParaRPr>
              </a:p>
              <a:p>
                <a:pPr marL="285750" indent="-285750">
                  <a:buFont typeface="Arial" panose="020B0604020202090204" pitchFamily="34" charset="0"/>
                  <a:buChar char="•"/>
                </a:pPr>
                <a:r>
                  <a:rPr lang="en-US" altLang="zh-CN" sz="2400">
                    <a:latin typeface="Times New Roman" panose="02020503050405090304" charset="0"/>
                    <a:cs typeface="Times New Roman" panose="02020503050405090304" charset="0"/>
                  </a:rPr>
                  <a:t>输入的tokens:</a:t>
                </a:r>
                <a:endParaRPr lang="en-US" altLang="zh-CN" sz="2400">
                  <a:latin typeface="Times New Roman" panose="02020503050405090304" charset="0"/>
                  <a:cs typeface="Times New Roman" panose="02020503050405090304" charset="0"/>
                </a:endParaRPr>
              </a:p>
              <a:p>
                <a:pPr indent="0">
                  <a:buFont typeface="Arial" panose="020B0604020202090204" pitchFamily="34" charset="0"/>
                  <a:buNone/>
                </a:pPr>
                <a:endParaRPr lang="en-US" altLang="zh-CN" sz="2400">
                  <a:latin typeface="Times New Roman" panose="02020503050405090304" charset="0"/>
                  <a:cs typeface="Times New Roman" panose="02020503050405090304" charset="0"/>
                </a:endParaRPr>
              </a:p>
              <a:p>
                <a:pPr marL="285750" indent="-285750">
                  <a:buFont typeface="Arial" panose="020B0604020202090204" pitchFamily="34" charset="0"/>
                  <a:buChar char="•"/>
                </a:pPr>
                <a:endParaRPr lang="en-US" altLang="zh-CN" sz="2400">
                  <a:latin typeface="Times New Roman" panose="02020503050405090304" charset="0"/>
                  <a:cs typeface="Times New Roman" panose="02020503050405090304" charset="0"/>
                </a:endParaRPr>
              </a:p>
              <a:p>
                <a:pPr marL="285750" indent="-285750">
                  <a:buFont typeface="Arial" panose="020B0604020202090204" pitchFamily="34" charset="0"/>
                  <a:buChar char="•"/>
                </a:pPr>
                <a:r>
                  <a:rPr lang="en-US" altLang="zh-CN" sz="2400">
                    <a:latin typeface="Times New Roman" panose="02020503050405090304" charset="0"/>
                    <a:cs typeface="Times New Roman" panose="02020503050405090304" charset="0"/>
                  </a:rPr>
                  <a:t>编码器对输入Token的上下文化的向量表示：</a:t>
                </a:r>
                <a:endParaRPr lang="en-US" altLang="zh-CN" sz="2400">
                  <a:latin typeface="Times New Roman" panose="02020503050405090304" charset="0"/>
                  <a:cs typeface="Times New Roman" panose="02020503050405090304" charset="0"/>
                </a:endParaRPr>
              </a:p>
              <a:p>
                <a:pPr indent="0">
                  <a:buFont typeface="Arial" panose="020B0604020202090204" pitchFamily="34" charset="0"/>
                  <a:buNone/>
                </a:pPr>
                <a:endParaRPr lang="en-US" altLang="zh-CN" sz="2400">
                  <a:latin typeface="Times New Roman" panose="02020503050405090304" charset="0"/>
                  <a:cs typeface="Times New Roman" panose="02020503050405090304" charset="0"/>
                </a:endParaRPr>
              </a:p>
              <a:p>
                <a:pPr marL="285750" indent="-285750">
                  <a:buFont typeface="Arial" panose="020B0604020202090204" pitchFamily="34" charset="0"/>
                  <a:buChar char="•"/>
                </a:pPr>
                <a:endParaRPr lang="en-US" altLang="zh-CN" sz="2400">
                  <a:latin typeface="Times New Roman" panose="02020503050405090304" charset="0"/>
                  <a:cs typeface="Times New Roman" panose="02020503050405090304" charset="0"/>
                </a:endParaRPr>
              </a:p>
              <a:p>
                <a:pPr indent="0">
                  <a:buFont typeface="Arial" panose="020B0604020202090204" pitchFamily="34" charset="0"/>
                  <a:buNone/>
                </a:pPr>
                <a:r>
                  <a:rPr lang="en-US" altLang="zh-CN" sz="2400">
                    <a:latin typeface="Times New Roman" panose="02020503050405090304" charset="0"/>
                    <a:cs typeface="Times New Roman" panose="02020503050405090304" charset="0"/>
                  </a:rPr>
                  <a:t>                                     </a:t>
                </a:r>
                <a:endParaRPr lang="en-US" altLang="zh-CN" sz="2400">
                  <a:latin typeface="Times New Roman" panose="02020503050405090304" charset="0"/>
                  <a:cs typeface="Times New Roman" panose="02020503050405090304" charset="0"/>
                </a:endParaRPr>
              </a:p>
              <a:p>
                <a:pPr marL="285750" indent="-285750">
                  <a:buFont typeface="Arial" panose="020B0604020202090204" pitchFamily="34" charset="0"/>
                  <a:buChar char="•"/>
                </a:pPr>
                <a:endParaRPr lang="en-US" altLang="zh-CN" sz="2400">
                  <a:latin typeface="Times New Roman" panose="02020503050405090304" charset="0"/>
                  <a:cs typeface="Times New Roman" panose="02020503050405090304" charset="0"/>
                </a:endParaRPr>
              </a:p>
              <a:p>
                <a:pPr marL="285750" indent="-285750">
                  <a:buFont typeface="Arial" panose="020B0604020202090204" pitchFamily="34" charset="0"/>
                  <a:buChar char="•"/>
                </a:pPr>
                <a:r>
                  <a:rPr lang="zh-CN" altLang="en-US" sz="2400">
                    <a:latin typeface="Times New Roman" panose="02020503050405090304" charset="0"/>
                    <a:cs typeface="Times New Roman" panose="02020503050405090304" charset="0"/>
                  </a:rPr>
                  <a:t>对于给定的位置</a:t>
                </a:r>
                <a:r>
                  <a:rPr lang="en-US" altLang="zh-CN" sz="2400">
                    <a:latin typeface="Times New Roman" panose="02020503050405090304" charset="0"/>
                    <a:cs typeface="Times New Roman" panose="02020503050405090304" charset="0"/>
                  </a:rPr>
                  <a:t>t,G</a:t>
                </a:r>
                <a:r>
                  <a:rPr lang="zh-CN" altLang="en-US" sz="2400">
                    <a:latin typeface="Times New Roman" panose="02020503050405090304" charset="0"/>
                    <a:cs typeface="Times New Roman" panose="02020503050405090304" charset="0"/>
                  </a:rPr>
                  <a:t>输出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>
                    <a:latin typeface="Times New Roman" panose="02020503050405090304" charset="0"/>
                    <a:cs typeface="Times New Roman" panose="02020503050405090304" charset="0"/>
                    <a:sym typeface="+mn-ea"/>
                  </a:rPr>
                  <a:t> 的</a:t>
                </a:r>
                <a:r>
                  <a:rPr lang="en-US" altLang="zh-CN" sz="2400">
                    <a:latin typeface="Times New Roman" panose="02020503050405090304" charset="0"/>
                    <a:cs typeface="Times New Roman" panose="02020503050405090304" charset="0"/>
                    <a:sym typeface="+mn-ea"/>
                  </a:rPr>
                  <a:t>softmax</a:t>
                </a:r>
                <a:r>
                  <a:rPr lang="zh-CN" altLang="en-US" sz="2400">
                    <a:latin typeface="Times New Roman" panose="02020503050405090304" charset="0"/>
                    <a:cs typeface="Times New Roman" panose="02020503050405090304" charset="0"/>
                    <a:sym typeface="+mn-ea"/>
                  </a:rPr>
                  <a:t>层的输出：</a:t>
                </a:r>
                <a:endParaRPr lang="zh-CN" altLang="en-US" sz="2400">
                  <a:latin typeface="Times New Roman" panose="02020503050405090304" charset="0"/>
                  <a:cs typeface="Times New Roman" panose="02020503050405090304" charset="0"/>
                </a:endParaRPr>
              </a:p>
              <a:p>
                <a:pPr indent="0">
                  <a:buFont typeface="Arial" panose="020B0604020202090204" pitchFamily="34" charset="0"/>
                  <a:buNone/>
                </a:pPr>
                <a:endParaRPr lang="zh-CN" altLang="en-US" sz="2400">
                  <a:latin typeface="Times New Roman" panose="02020503050405090304" charset="0"/>
                  <a:cs typeface="Times New Roman" panose="020205030504050903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499870"/>
                <a:ext cx="11390630" cy="452310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415" y="5626100"/>
            <a:ext cx="7836535" cy="736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4170045" y="2642235"/>
                <a:ext cx="2708275" cy="4603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,...,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045" y="2642235"/>
                <a:ext cx="2708275" cy="4603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2908300" y="4364355"/>
                <a:ext cx="3359785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ℎ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) = [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,...,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宋体" charset="0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ea typeface="宋体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300" y="4364355"/>
                <a:ext cx="3359785" cy="4603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666750" y="901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Method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66750" y="1416050"/>
            <a:ext cx="71323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其中， x 的mask生成和被替换过程为：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5435" y="2239010"/>
            <a:ext cx="9865360" cy="11055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68680" y="4128135"/>
            <a:ext cx="9711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判别器判断每个位置的</a:t>
            </a:r>
            <a:r>
              <a:rPr lang="en-US" altLang="zh-CN" sz="2400"/>
              <a:t>t</a:t>
            </a:r>
            <a:r>
              <a:rPr lang="zh-CN" altLang="en-US" sz="2400"/>
              <a:t>oken是否是由生成器替换掉过，还是没有变化</a:t>
            </a:r>
            <a:endParaRPr lang="zh-CN" altLang="en-US" sz="2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590" y="4836795"/>
            <a:ext cx="4782185" cy="850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666750" y="901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Method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40105" y="1443355"/>
            <a:ext cx="49809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生成器损失函数：</a:t>
            </a:r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840105" y="3244850"/>
            <a:ext cx="49809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判别器的损失函数：</a:t>
            </a:r>
            <a:endParaRPr lang="zh-CN" altLang="en-US" sz="20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105" y="4055110"/>
            <a:ext cx="11329035" cy="889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5356225"/>
            <a:ext cx="5257800" cy="9398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40105" y="5110480"/>
            <a:ext cx="3060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优化联合损失函数：</a:t>
            </a:r>
            <a:endParaRPr lang="zh-CN" altLang="en-US" sz="20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700" y="2225675"/>
            <a:ext cx="607060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83756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E</a:t>
            </a:r>
            <a:r>
              <a:rPr lang="en-US" altLang="zh-CN"/>
              <a:t>xpreiments—small models</a:t>
            </a:r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050" y="1691005"/>
            <a:ext cx="10630535" cy="46151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791700" y="1943100"/>
            <a:ext cx="660400" cy="2584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086100" y="1943100"/>
            <a:ext cx="1943100" cy="2584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1200</Words>
  <Application>WPS 演示</Application>
  <PresentationFormat>宽屏</PresentationFormat>
  <Paragraphs>119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方正书宋_GBK</vt:lpstr>
      <vt:lpstr>Wingdings</vt:lpstr>
      <vt:lpstr>Times New Roman</vt:lpstr>
      <vt:lpstr>Wingdings</vt:lpstr>
      <vt:lpstr>Cambria Math</vt:lpstr>
      <vt:lpstr>宋体</vt:lpstr>
      <vt:lpstr>汉仪书宋二KW</vt:lpstr>
      <vt:lpstr>Calibri</vt:lpstr>
      <vt:lpstr>Helvetica Neue</vt:lpstr>
      <vt:lpstr>微软雅黑</vt:lpstr>
      <vt:lpstr>汉仪旗黑KW</vt:lpstr>
      <vt:lpstr>Arial Unicode MS</vt:lpstr>
      <vt:lpstr>Calibri Light</vt:lpstr>
      <vt:lpstr>宋体</vt:lpstr>
      <vt:lpstr>Office 主题</vt:lpstr>
      <vt:lpstr>PowerPoint 演示文稿</vt:lpstr>
      <vt:lpstr>Outline</vt:lpstr>
      <vt:lpstr>Motivation</vt:lpstr>
      <vt:lpstr>Introduction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Expreiments—How to choose generator size?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hanjiacheng</dc:creator>
  <cp:lastModifiedBy>hanjiacheng</cp:lastModifiedBy>
  <cp:revision>28</cp:revision>
  <dcterms:created xsi:type="dcterms:W3CDTF">2020-05-14T08:55:40Z</dcterms:created>
  <dcterms:modified xsi:type="dcterms:W3CDTF">2020-05-14T08:55:40Z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2052-2.2.0.3563</vt:lpwstr>
  </property>
</Properties>
</file>