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5"/>
    <p:restoredTop sz="94715"/>
  </p:normalViewPr>
  <p:slideViewPr>
    <p:cSldViewPr snapToGrid="0" snapToObjects="1">
      <p:cViewPr varScale="1">
        <p:scale>
          <a:sx n="121" d="100"/>
          <a:sy n="121"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6BCC8-8C99-3E4D-944B-2ACB80817308}" type="datetimeFigureOut">
              <a:rPr kumimoji="1" lang="zh-CN" altLang="en-US" smtClean="0"/>
              <a:t>2020/5/14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776E7-6C90-394E-8122-3BDFE0FDF423}" type="slidenum">
              <a:rPr kumimoji="1" lang="zh-CN" altLang="en-US" smtClean="0"/>
              <a:t>‹#›</a:t>
            </a:fld>
            <a:endParaRPr kumimoji="1" lang="zh-CN" altLang="en-US"/>
          </a:p>
        </p:txBody>
      </p:sp>
    </p:spTree>
    <p:extLst>
      <p:ext uri="{BB962C8B-B14F-4D97-AF65-F5344CB8AC3E}">
        <p14:creationId xmlns:p14="http://schemas.microsoft.com/office/powerpoint/2010/main" val="78714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71462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92217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64458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190960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52811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44171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507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71308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19040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22505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92FA0B9-3950-C74C-95B4-7FC98B2EEAC8}" type="datetimeFigureOut">
              <a:rPr kumimoji="1" lang="zh-CN" altLang="en-US" smtClean="0"/>
              <a:t>2020/5/14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751488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FA0B9-3950-C74C-95B4-7FC98B2EEAC8}" type="datetimeFigureOut">
              <a:rPr kumimoji="1" lang="zh-CN" altLang="en-US" smtClean="0"/>
              <a:t>2020/5/14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D2B9A-8E54-184F-9A7E-CCF5D3F12B89}" type="slidenum">
              <a:rPr kumimoji="1" lang="zh-CN" altLang="en-US" smtClean="0"/>
              <a:t>‹#›</a:t>
            </a:fld>
            <a:endParaRPr kumimoji="1" lang="zh-CN" altLang="en-US"/>
          </a:p>
        </p:txBody>
      </p:sp>
    </p:spTree>
    <p:extLst>
      <p:ext uri="{BB962C8B-B14F-4D97-AF65-F5344CB8AC3E}">
        <p14:creationId xmlns:p14="http://schemas.microsoft.com/office/powerpoint/2010/main" val="173085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3067" y="1122363"/>
            <a:ext cx="11528385" cy="2387600"/>
          </a:xfrm>
        </p:spPr>
        <p:txBody>
          <a:bodyPr>
            <a:normAutofit fontScale="90000"/>
          </a:bodyPr>
          <a:lstStyle/>
          <a:p>
            <a:r>
              <a:rPr lang="en-US" altLang="zh-CN" dirty="0"/>
              <a:t>Unified Language Model Pre-training for Natural Language Understanding and Generation </a:t>
            </a:r>
            <a:endParaRPr kumimoji="1" lang="zh-CN" altLang="en-US" dirty="0"/>
          </a:p>
        </p:txBody>
      </p:sp>
      <p:sp>
        <p:nvSpPr>
          <p:cNvPr id="3" name="副标题 2"/>
          <p:cNvSpPr>
            <a:spLocks noGrp="1"/>
          </p:cNvSpPr>
          <p:nvPr>
            <p:ph type="subTitle" idx="1"/>
          </p:nvPr>
        </p:nvSpPr>
        <p:spPr>
          <a:xfrm>
            <a:off x="1111168" y="5683168"/>
            <a:ext cx="9144000" cy="379011"/>
          </a:xfrm>
        </p:spPr>
        <p:txBody>
          <a:bodyPr>
            <a:normAutofit fontScale="92500" lnSpcReduction="10000"/>
          </a:bodyPr>
          <a:lstStyle/>
          <a:p>
            <a:r>
              <a:rPr kumimoji="1" lang="en-US" altLang="zh-CN" dirty="0" smtClean="0"/>
              <a:t>Deli</a:t>
            </a:r>
            <a:r>
              <a:rPr kumimoji="1" lang="zh-CN" altLang="en-US" dirty="0" smtClean="0"/>
              <a:t> </a:t>
            </a:r>
            <a:r>
              <a:rPr kumimoji="1" lang="en-US" altLang="zh-CN" dirty="0" smtClean="0"/>
              <a:t>Chen</a:t>
            </a:r>
            <a:r>
              <a:rPr kumimoji="1" lang="zh-CN" altLang="en-US" dirty="0" smtClean="0"/>
              <a:t>  </a:t>
            </a:r>
            <a:r>
              <a:rPr kumimoji="1" lang="en-US" altLang="zh-CN" dirty="0" smtClean="0"/>
              <a:t>2020-5-14</a:t>
            </a:r>
            <a:endParaRPr kumimoji="1" lang="zh-CN" altLang="en-US" dirty="0"/>
          </a:p>
        </p:txBody>
      </p:sp>
      <p:sp>
        <p:nvSpPr>
          <p:cNvPr id="4" name="文本框 3"/>
          <p:cNvSpPr txBox="1"/>
          <p:nvPr/>
        </p:nvSpPr>
        <p:spPr>
          <a:xfrm>
            <a:off x="3183036" y="3728284"/>
            <a:ext cx="5000263" cy="1200329"/>
          </a:xfrm>
          <a:prstGeom prst="rect">
            <a:avLst/>
          </a:prstGeom>
          <a:noFill/>
        </p:spPr>
        <p:txBody>
          <a:bodyPr wrap="square" rtlCol="0">
            <a:spAutoFit/>
          </a:bodyPr>
          <a:lstStyle/>
          <a:p>
            <a:pPr algn="ctr"/>
            <a:r>
              <a:rPr lang="en-US" altLang="zh-CN" sz="2400" dirty="0"/>
              <a:t>Microsoft Research </a:t>
            </a:r>
            <a:endParaRPr kumimoji="1" lang="en-US" altLang="zh-CN" sz="2400" dirty="0" smtClean="0"/>
          </a:p>
          <a:p>
            <a:pPr algn="ctr"/>
            <a:r>
              <a:rPr kumimoji="1" lang="en-US" altLang="zh-CN" sz="2400" dirty="0" smtClean="0"/>
              <a:t>NeurIPS2019</a:t>
            </a:r>
          </a:p>
          <a:p>
            <a:pPr algn="ctr"/>
            <a:r>
              <a:rPr kumimoji="1" lang="en-US" altLang="zh-CN" sz="2400" b="1" dirty="0" smtClean="0"/>
              <a:t>78</a:t>
            </a:r>
            <a:r>
              <a:rPr kumimoji="1" lang="zh-CN" altLang="en-US" sz="2400" dirty="0" smtClean="0"/>
              <a:t> </a:t>
            </a:r>
            <a:r>
              <a:rPr kumimoji="1" lang="en-US" altLang="zh-CN" sz="2400" dirty="0" smtClean="0"/>
              <a:t>Google</a:t>
            </a:r>
            <a:r>
              <a:rPr kumimoji="1" lang="zh-CN" altLang="en-US" sz="2400" dirty="0" smtClean="0"/>
              <a:t> </a:t>
            </a:r>
            <a:r>
              <a:rPr kumimoji="1" lang="en-US" altLang="zh-CN" sz="2400" dirty="0" smtClean="0"/>
              <a:t>Scholar</a:t>
            </a:r>
            <a:r>
              <a:rPr kumimoji="1" lang="zh-CN" altLang="en-US" sz="2400" dirty="0" smtClean="0"/>
              <a:t> </a:t>
            </a:r>
            <a:r>
              <a:rPr kumimoji="1" lang="en-US" altLang="zh-CN" sz="2400" dirty="0" smtClean="0"/>
              <a:t>citation</a:t>
            </a:r>
            <a:endParaRPr lang="en-US" altLang="zh-CN" sz="2400" dirty="0" smtClean="0"/>
          </a:p>
        </p:txBody>
      </p:sp>
    </p:spTree>
    <p:extLst>
      <p:ext uri="{BB962C8B-B14F-4D97-AF65-F5344CB8AC3E}">
        <p14:creationId xmlns:p14="http://schemas.microsoft.com/office/powerpoint/2010/main" val="164229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Pre-training </a:t>
            </a:r>
            <a:r>
              <a:rPr lang="en-US" altLang="zh-CN" dirty="0" smtClean="0"/>
              <a:t>Setup1 </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randomly</a:t>
            </a:r>
            <a:r>
              <a:rPr kumimoji="1" lang="zh-CN" altLang="en-US" dirty="0" smtClean="0"/>
              <a:t> </a:t>
            </a:r>
            <a:r>
              <a:rPr kumimoji="1" lang="en-US" altLang="zh-CN" dirty="0" smtClean="0"/>
              <a:t>mask</a:t>
            </a:r>
            <a:r>
              <a:rPr kumimoji="1" lang="zh-CN" altLang="en-US" dirty="0" smtClean="0"/>
              <a:t> </a:t>
            </a:r>
            <a:r>
              <a:rPr kumimoji="1" lang="en-US" altLang="zh-CN" dirty="0" smtClean="0"/>
              <a:t>word</a:t>
            </a:r>
            <a:r>
              <a:rPr kumimoji="1" lang="zh-CN" altLang="en-US" dirty="0" smtClean="0"/>
              <a:t> </a:t>
            </a:r>
            <a:r>
              <a:rPr kumimoji="1" lang="en-US" altLang="zh-CN" dirty="0" smtClean="0"/>
              <a:t>with</a:t>
            </a:r>
            <a:r>
              <a:rPr kumimoji="1" lang="zh-CN" altLang="en-US" dirty="0" smtClean="0"/>
              <a:t> </a:t>
            </a:r>
            <a:r>
              <a:rPr kumimoji="1" lang="en-US" altLang="zh-CN" dirty="0" smtClean="0"/>
              <a:t>[MASK],</a:t>
            </a:r>
            <a:r>
              <a:rPr kumimoji="1" lang="zh-CN" altLang="en-US" dirty="0" smtClean="0"/>
              <a:t> </a:t>
            </a:r>
            <a:r>
              <a:rPr kumimoji="1" lang="en-US" altLang="zh-CN" dirty="0" smtClean="0"/>
              <a:t>then</a:t>
            </a:r>
            <a:r>
              <a:rPr kumimoji="1" lang="zh-CN" altLang="en-US" dirty="0" smtClean="0"/>
              <a:t> </a:t>
            </a:r>
            <a:r>
              <a:rPr kumimoji="1" lang="en-US" altLang="zh-CN" dirty="0" smtClean="0"/>
              <a:t>the</a:t>
            </a:r>
            <a:r>
              <a:rPr kumimoji="1" lang="zh-CN" altLang="en-US" dirty="0" smtClean="0"/>
              <a:t> </a:t>
            </a:r>
            <a:r>
              <a:rPr kumimoji="1" lang="en-US" altLang="zh-CN" dirty="0" smtClean="0"/>
              <a:t>model</a:t>
            </a:r>
            <a:r>
              <a:rPr kumimoji="1" lang="zh-CN" altLang="en-US" dirty="0" smtClean="0"/>
              <a:t> </a:t>
            </a:r>
            <a:r>
              <a:rPr kumimoji="1" lang="en-US" altLang="zh-CN" dirty="0" smtClean="0"/>
              <a:t>try</a:t>
            </a:r>
            <a:r>
              <a:rPr kumimoji="1" lang="zh-CN" altLang="en-US" dirty="0" smtClean="0"/>
              <a:t> </a:t>
            </a:r>
            <a:r>
              <a:rPr kumimoji="1" lang="en-US" altLang="zh-CN" dirty="0" smtClean="0"/>
              <a:t>to</a:t>
            </a:r>
            <a:r>
              <a:rPr kumimoji="1" lang="zh-CN" altLang="en-US" dirty="0" smtClean="0"/>
              <a:t> </a:t>
            </a:r>
            <a:r>
              <a:rPr kumimoji="1" lang="en-US" altLang="zh-CN" dirty="0" smtClean="0"/>
              <a:t>recover</a:t>
            </a:r>
            <a:r>
              <a:rPr kumimoji="1" lang="zh-CN" altLang="en-US" dirty="0" smtClean="0"/>
              <a:t> </a:t>
            </a:r>
            <a:r>
              <a:rPr kumimoji="1" lang="en-US" altLang="zh-CN" dirty="0" smtClean="0"/>
              <a:t>the</a:t>
            </a:r>
            <a:r>
              <a:rPr kumimoji="1" lang="zh-CN" altLang="en-US" dirty="0" smtClean="0"/>
              <a:t> </a:t>
            </a:r>
            <a:r>
              <a:rPr kumimoji="1" lang="en-US" altLang="zh-CN" dirty="0" smtClean="0"/>
              <a:t>masked</a:t>
            </a:r>
            <a:r>
              <a:rPr kumimoji="1" lang="zh-CN" altLang="en-US" dirty="0" smtClean="0"/>
              <a:t> </a:t>
            </a:r>
            <a:r>
              <a:rPr kumimoji="1" lang="en-US" altLang="zh-CN" dirty="0" smtClean="0"/>
              <a:t>token</a:t>
            </a:r>
          </a:p>
          <a:p>
            <a:endParaRPr kumimoji="1" lang="en-US" altLang="zh-CN" dirty="0"/>
          </a:p>
          <a:p>
            <a:r>
              <a:rPr lang="en-US" altLang="zh-CN" dirty="0"/>
              <a:t>the pair of source and target texts are packed as a contiguous input text sequence in training </a:t>
            </a:r>
            <a:endParaRPr lang="en-US" altLang="zh-CN" dirty="0" smtClean="0"/>
          </a:p>
          <a:p>
            <a:endParaRPr kumimoji="1" lang="en-US" altLang="zh-CN" dirty="0"/>
          </a:p>
          <a:p>
            <a:r>
              <a:rPr lang="en-US" altLang="zh-CN" dirty="0" smtClean="0"/>
              <a:t>within one training batch, 1/3 of the time we use the bidirectional LM objective, 1/3 of the time we employ the sequence-to-sequence LM objective, and both left-to-right and right-to-left LM objectives are sampled with rate of 1/6 </a:t>
            </a:r>
          </a:p>
          <a:p>
            <a:endParaRPr kumimoji="1" lang="zh-CN" altLang="en-US" dirty="0"/>
          </a:p>
        </p:txBody>
      </p:sp>
    </p:spTree>
    <p:extLst>
      <p:ext uri="{BB962C8B-B14F-4D97-AF65-F5344CB8AC3E}">
        <p14:creationId xmlns:p14="http://schemas.microsoft.com/office/powerpoint/2010/main" val="144826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Pre-training </a:t>
            </a:r>
            <a:r>
              <a:rPr lang="en-US" altLang="zh-CN" dirty="0" smtClean="0"/>
              <a:t>Setup2 </a:t>
            </a:r>
            <a:endParaRPr kumimoji="1" lang="zh-CN" altLang="en-US" dirty="0"/>
          </a:p>
        </p:txBody>
      </p:sp>
      <p:sp>
        <p:nvSpPr>
          <p:cNvPr id="3" name="内容占位符 2"/>
          <p:cNvSpPr>
            <a:spLocks noGrp="1"/>
          </p:cNvSpPr>
          <p:nvPr>
            <p:ph idx="1"/>
          </p:nvPr>
        </p:nvSpPr>
        <p:spPr>
          <a:xfrm>
            <a:off x="838200" y="1825625"/>
            <a:ext cx="10515600" cy="4732830"/>
          </a:xfrm>
        </p:spPr>
        <p:txBody>
          <a:bodyPr>
            <a:normAutofit fontScale="92500" lnSpcReduction="10000"/>
          </a:bodyPr>
          <a:lstStyle/>
          <a:p>
            <a:r>
              <a:rPr lang="en-US" altLang="zh-CN" dirty="0"/>
              <a:t>UNILM is initialized by BERTLARGE, and then pre-trained using English Wikipedia2 and </a:t>
            </a:r>
            <a:r>
              <a:rPr lang="en-US" altLang="zh-CN" dirty="0" err="1"/>
              <a:t>BookCorpus</a:t>
            </a:r>
            <a:r>
              <a:rPr lang="en-US" altLang="zh-CN" dirty="0"/>
              <a:t> </a:t>
            </a:r>
            <a:endParaRPr lang="en-US" altLang="zh-CN" dirty="0" smtClean="0"/>
          </a:p>
          <a:p>
            <a:endParaRPr lang="en-US" altLang="zh-CN" dirty="0"/>
          </a:p>
          <a:p>
            <a:r>
              <a:rPr lang="en-US" altLang="zh-CN" dirty="0"/>
              <a:t>The vocabulary size is 28, 996. The maximum length of input sequence is 512. The token masking probability is 15%. </a:t>
            </a:r>
            <a:endParaRPr lang="en-US" altLang="zh-CN" dirty="0" smtClean="0"/>
          </a:p>
          <a:p>
            <a:endParaRPr lang="en-US" altLang="zh-CN" dirty="0"/>
          </a:p>
          <a:p>
            <a:r>
              <a:rPr lang="en-US" altLang="zh-CN" dirty="0"/>
              <a:t>80% of the time we replace the token with [MASK], 10% of the time with a random token, and keeping the original token for the rest </a:t>
            </a:r>
            <a:endParaRPr lang="en-US" altLang="zh-CN" dirty="0" smtClean="0"/>
          </a:p>
          <a:p>
            <a:endParaRPr lang="en-US" altLang="zh-CN" dirty="0" smtClean="0"/>
          </a:p>
          <a:p>
            <a:r>
              <a:rPr lang="en-US" altLang="zh-CN" dirty="0" smtClean="0"/>
              <a:t>It </a:t>
            </a:r>
            <a:r>
              <a:rPr lang="en-US" altLang="zh-CN" dirty="0"/>
              <a:t>takes about 7 hours for 10, 000 steps using 8 </a:t>
            </a:r>
            <a:r>
              <a:rPr lang="en-US" altLang="zh-CN" dirty="0" err="1"/>
              <a:t>Nvidia</a:t>
            </a:r>
            <a:r>
              <a:rPr lang="en-US" altLang="zh-CN" dirty="0"/>
              <a:t> </a:t>
            </a:r>
            <a:r>
              <a:rPr lang="en-US" altLang="zh-CN" dirty="0" err="1"/>
              <a:t>Telsa</a:t>
            </a:r>
            <a:r>
              <a:rPr lang="en-US" altLang="zh-CN" dirty="0"/>
              <a:t> V100 32GB GPU cards with mixed precision training </a:t>
            </a:r>
            <a:endParaRPr lang="en-US" altLang="zh-CN" dirty="0" smtClean="0"/>
          </a:p>
          <a:p>
            <a:endParaRPr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107967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Fine-tune</a:t>
            </a:r>
            <a:r>
              <a:rPr kumimoji="1" lang="zh-CN" altLang="en-US" dirty="0" smtClean="0"/>
              <a:t> </a:t>
            </a:r>
            <a:r>
              <a:rPr kumimoji="1" lang="en-US" altLang="zh-CN" dirty="0" smtClean="0"/>
              <a:t>Setup</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NLU</a:t>
            </a:r>
            <a:r>
              <a:rPr kumimoji="1" lang="zh-CN" altLang="en-US" dirty="0" smtClean="0"/>
              <a:t> </a:t>
            </a:r>
            <a:r>
              <a:rPr kumimoji="1" lang="en-US" altLang="zh-CN" dirty="0" smtClean="0"/>
              <a:t>task</a:t>
            </a:r>
          </a:p>
          <a:p>
            <a:pPr lvl="1"/>
            <a:r>
              <a:rPr lang="en-US" altLang="zh-CN" dirty="0"/>
              <a:t>we fine-tune UNILM as a bidirectional Transformer encoder </a:t>
            </a:r>
            <a:endParaRPr lang="en-US" altLang="zh-CN" dirty="0" smtClean="0"/>
          </a:p>
          <a:p>
            <a:pPr lvl="1"/>
            <a:r>
              <a:rPr lang="en-US" altLang="zh-CN" dirty="0" smtClean="0"/>
              <a:t>we </a:t>
            </a:r>
            <a:r>
              <a:rPr lang="en-US" altLang="zh-CN" dirty="0"/>
              <a:t>use the encoding vector of [SOS] as the representation of input, denoted as hL1 , and feed it to a randomly initialized </a:t>
            </a:r>
            <a:r>
              <a:rPr lang="en-US" altLang="zh-CN" dirty="0" err="1"/>
              <a:t>softmax</a:t>
            </a:r>
            <a:r>
              <a:rPr lang="en-US" altLang="zh-CN" dirty="0"/>
              <a:t> classifier </a:t>
            </a:r>
            <a:endParaRPr lang="en-US" altLang="zh-CN" dirty="0" smtClean="0"/>
          </a:p>
          <a:p>
            <a:pPr lvl="1"/>
            <a:r>
              <a:rPr lang="en-US" altLang="zh-CN" dirty="0" smtClean="0"/>
              <a:t>we </a:t>
            </a:r>
            <a:r>
              <a:rPr lang="en-US" altLang="zh-CN" dirty="0"/>
              <a:t>maximize the likelihood of the labeled training data by updating the parameters of the pre-trained LM and the added </a:t>
            </a:r>
            <a:r>
              <a:rPr lang="en-US" altLang="zh-CN" dirty="0" err="1"/>
              <a:t>softmax</a:t>
            </a:r>
            <a:r>
              <a:rPr lang="en-US" altLang="zh-CN" dirty="0"/>
              <a:t> </a:t>
            </a:r>
            <a:r>
              <a:rPr lang="en-US" altLang="zh-CN" dirty="0" smtClean="0"/>
              <a:t>classifier</a:t>
            </a:r>
            <a:endParaRPr kumimoji="1" lang="en-US" altLang="zh-CN" dirty="0" smtClean="0"/>
          </a:p>
          <a:p>
            <a:endParaRPr kumimoji="1" lang="en-US" altLang="zh-CN" dirty="0"/>
          </a:p>
          <a:p>
            <a:r>
              <a:rPr kumimoji="1" lang="en-US" altLang="zh-CN" dirty="0" smtClean="0"/>
              <a:t>NLG</a:t>
            </a:r>
            <a:r>
              <a:rPr kumimoji="1" lang="zh-CN" altLang="en-US" dirty="0" smtClean="0"/>
              <a:t> </a:t>
            </a:r>
            <a:r>
              <a:rPr kumimoji="1" lang="en-US" altLang="zh-CN" dirty="0" smtClean="0"/>
              <a:t>task</a:t>
            </a:r>
          </a:p>
          <a:p>
            <a:pPr lvl="1"/>
            <a:r>
              <a:rPr lang="mr-IN" altLang="zh-CN" dirty="0"/>
              <a:t>[SOS] S1 [EOS] S2 [EOS] </a:t>
            </a:r>
            <a:endParaRPr lang="mr-IN" altLang="zh-CN" dirty="0" smtClean="0"/>
          </a:p>
          <a:p>
            <a:pPr lvl="1"/>
            <a:r>
              <a:rPr lang="en-US" altLang="zh-CN" dirty="0"/>
              <a:t>model is fine-tuned by masking some percentage of tokens in the target sequence at random, and learning to recover the masked words </a:t>
            </a:r>
            <a:endParaRPr lang="en-US" altLang="zh-CN" dirty="0" smtClean="0"/>
          </a:p>
          <a:p>
            <a:pPr lvl="1"/>
            <a:endParaRPr kumimoji="1" lang="zh-CN" altLang="en-US" dirty="0"/>
          </a:p>
        </p:txBody>
      </p:sp>
    </p:spTree>
    <p:extLst>
      <p:ext uri="{BB962C8B-B14F-4D97-AF65-F5344CB8AC3E}">
        <p14:creationId xmlns:p14="http://schemas.microsoft.com/office/powerpoint/2010/main" val="40628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Abstractive Summarization </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095640" y="1783584"/>
            <a:ext cx="9853573" cy="4351338"/>
          </a:xfrm>
          <a:prstGeom prst="rect">
            <a:avLst/>
          </a:prstGeom>
        </p:spPr>
      </p:pic>
    </p:spTree>
    <p:extLst>
      <p:ext uri="{BB962C8B-B14F-4D97-AF65-F5344CB8AC3E}">
        <p14:creationId xmlns:p14="http://schemas.microsoft.com/office/powerpoint/2010/main" val="32988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Question</a:t>
            </a:r>
            <a:r>
              <a:rPr kumimoji="1" lang="zh-CN" altLang="en-US" dirty="0" smtClean="0"/>
              <a:t> </a:t>
            </a:r>
            <a:r>
              <a:rPr kumimoji="1" lang="en-US" altLang="zh-CN" dirty="0" smtClean="0"/>
              <a:t>Answering</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200" y="2363350"/>
            <a:ext cx="10515600" cy="2721394"/>
          </a:xfrm>
          <a:prstGeom prst="rect">
            <a:avLst/>
          </a:prstGeom>
        </p:spPr>
      </p:pic>
    </p:spTree>
    <p:extLst>
      <p:ext uri="{BB962C8B-B14F-4D97-AF65-F5344CB8AC3E}">
        <p14:creationId xmlns:p14="http://schemas.microsoft.com/office/powerpoint/2010/main" val="213902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Question/Response</a:t>
            </a:r>
            <a:r>
              <a:rPr kumimoji="1" lang="zh-CN" altLang="en-US" dirty="0" smtClean="0"/>
              <a:t> </a:t>
            </a:r>
            <a:r>
              <a:rPr kumimoji="1" lang="en-US" altLang="zh-CN" dirty="0" smtClean="0"/>
              <a:t>Generation</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91381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GLUE</a:t>
            </a:r>
            <a:r>
              <a:rPr kumimoji="1" lang="zh-CN" altLang="en-US" dirty="0" smtClean="0"/>
              <a:t> </a:t>
            </a:r>
            <a:r>
              <a:rPr kumimoji="1" lang="en-US" altLang="zh-CN" dirty="0" smtClean="0"/>
              <a:t>Benchmark</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200" y="2740349"/>
            <a:ext cx="10515600" cy="2458830"/>
          </a:xfrm>
          <a:prstGeom prst="rect">
            <a:avLst/>
          </a:prstGeom>
        </p:spPr>
      </p:pic>
    </p:spTree>
    <p:extLst>
      <p:ext uri="{BB962C8B-B14F-4D97-AF65-F5344CB8AC3E}">
        <p14:creationId xmlns:p14="http://schemas.microsoft.com/office/powerpoint/2010/main" val="157432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4654"/>
            <a:ext cx="10515600" cy="1325563"/>
          </a:xfrm>
        </p:spPr>
        <p:txBody>
          <a:bodyPr/>
          <a:lstStyle/>
          <a:p>
            <a:r>
              <a:rPr kumimoji="1" lang="en-US" altLang="zh-CN" dirty="0" smtClean="0"/>
              <a:t>UNILM:</a:t>
            </a:r>
            <a:r>
              <a:rPr kumimoji="1" lang="zh-CN" altLang="en-US" dirty="0" smtClean="0"/>
              <a:t> </a:t>
            </a:r>
            <a:r>
              <a:rPr kumimoji="1" lang="en-US" altLang="zh-CN" dirty="0" smtClean="0"/>
              <a:t>Key</a:t>
            </a:r>
            <a:r>
              <a:rPr kumimoji="1" lang="zh-CN" altLang="en-US" dirty="0" smtClean="0"/>
              <a:t> </a:t>
            </a:r>
            <a:r>
              <a:rPr kumimoji="1" lang="en-US" altLang="zh-CN" dirty="0" smtClean="0"/>
              <a:t>Words</a:t>
            </a:r>
            <a:endParaRPr kumimoji="1" lang="zh-CN" altLang="en-US" dirty="0"/>
          </a:p>
        </p:txBody>
      </p:sp>
      <p:sp>
        <p:nvSpPr>
          <p:cNvPr id="3" name="内容占位符 2"/>
          <p:cNvSpPr>
            <a:spLocks noGrp="1"/>
          </p:cNvSpPr>
          <p:nvPr>
            <p:ph idx="1"/>
          </p:nvPr>
        </p:nvSpPr>
        <p:spPr>
          <a:xfrm>
            <a:off x="838200" y="1374213"/>
            <a:ext cx="10515600" cy="5165484"/>
          </a:xfrm>
        </p:spPr>
        <p:txBody>
          <a:bodyPr>
            <a:normAutofit/>
          </a:bodyPr>
          <a:lstStyle/>
          <a:p>
            <a:r>
              <a:rPr kumimoji="1" lang="en-US" altLang="zh-CN" dirty="0" smtClean="0"/>
              <a:t>Pre-trained</a:t>
            </a:r>
            <a:r>
              <a:rPr kumimoji="1" lang="zh-CN" altLang="en-US" dirty="0" smtClean="0"/>
              <a:t> </a:t>
            </a:r>
            <a:r>
              <a:rPr kumimoji="1" lang="en-US" altLang="zh-CN" dirty="0" smtClean="0"/>
              <a:t>model</a:t>
            </a:r>
            <a:r>
              <a:rPr kumimoji="1" lang="zh-CN" altLang="en-US" dirty="0" smtClean="0"/>
              <a:t> </a:t>
            </a:r>
            <a:r>
              <a:rPr kumimoji="1" lang="en-US" altLang="zh-CN" dirty="0" smtClean="0"/>
              <a:t>for</a:t>
            </a:r>
            <a:r>
              <a:rPr kumimoji="1" lang="zh-CN" altLang="en-US" dirty="0" smtClean="0"/>
              <a:t> </a:t>
            </a:r>
            <a:r>
              <a:rPr kumimoji="1" lang="en-US" altLang="zh-CN" dirty="0" smtClean="0"/>
              <a:t>both</a:t>
            </a:r>
            <a:r>
              <a:rPr kumimoji="1" lang="zh-CN" altLang="en-US" dirty="0" smtClean="0"/>
              <a:t> </a:t>
            </a:r>
            <a:r>
              <a:rPr kumimoji="1" lang="en-US" altLang="zh-CN" dirty="0" smtClean="0"/>
              <a:t>text</a:t>
            </a:r>
            <a:r>
              <a:rPr kumimoji="1" lang="zh-CN" altLang="en-US" dirty="0" smtClean="0"/>
              <a:t> </a:t>
            </a:r>
            <a:r>
              <a:rPr kumimoji="1" lang="en-US" altLang="zh-CN" dirty="0" smtClean="0">
                <a:solidFill>
                  <a:srgbClr val="FF0000"/>
                </a:solidFill>
              </a:rPr>
              <a:t>Understanding</a:t>
            </a:r>
            <a:r>
              <a:rPr kumimoji="1" lang="zh-CN" altLang="en-US" dirty="0" smtClean="0">
                <a:solidFill>
                  <a:srgbClr val="FF0000"/>
                </a:solidFill>
              </a:rPr>
              <a:t> </a:t>
            </a:r>
            <a:r>
              <a:rPr kumimoji="1" lang="en-US" altLang="zh-CN" dirty="0" smtClean="0"/>
              <a:t>and</a:t>
            </a:r>
            <a:r>
              <a:rPr kumimoji="1" lang="zh-CN" altLang="en-US" dirty="0" smtClean="0"/>
              <a:t> </a:t>
            </a:r>
            <a:r>
              <a:rPr kumimoji="1" lang="en-US" altLang="zh-CN" dirty="0" smtClean="0">
                <a:solidFill>
                  <a:srgbClr val="FF0000"/>
                </a:solidFill>
              </a:rPr>
              <a:t>Generation</a:t>
            </a:r>
          </a:p>
          <a:p>
            <a:endParaRPr kumimoji="1" lang="en-US" altLang="zh-CN" dirty="0">
              <a:solidFill>
                <a:srgbClr val="FF0000"/>
              </a:solidFill>
            </a:endParaRPr>
          </a:p>
          <a:p>
            <a:r>
              <a:rPr kumimoji="1" lang="en-US" altLang="zh-CN" dirty="0" smtClean="0"/>
              <a:t>Three</a:t>
            </a:r>
            <a:r>
              <a:rPr kumimoji="1" lang="zh-CN" altLang="en-US" dirty="0" smtClean="0"/>
              <a:t> </a:t>
            </a:r>
            <a:r>
              <a:rPr kumimoji="1" lang="en-US" altLang="zh-CN" dirty="0" smtClean="0"/>
              <a:t>types</a:t>
            </a:r>
            <a:r>
              <a:rPr kumimoji="1" lang="zh-CN" altLang="en-US" dirty="0" smtClean="0"/>
              <a:t> </a:t>
            </a:r>
            <a:r>
              <a:rPr kumimoji="1" lang="en-US" altLang="zh-CN" dirty="0" smtClean="0"/>
              <a:t>of</a:t>
            </a:r>
            <a:r>
              <a:rPr kumimoji="1" lang="zh-CN" altLang="en-US" dirty="0" smtClean="0"/>
              <a:t> </a:t>
            </a:r>
            <a:r>
              <a:rPr kumimoji="1" lang="en-US" altLang="zh-CN" dirty="0" smtClean="0"/>
              <a:t>masks:</a:t>
            </a:r>
            <a:r>
              <a:rPr kumimoji="1" lang="zh-CN" altLang="en-US" dirty="0" smtClean="0"/>
              <a:t> </a:t>
            </a:r>
            <a:r>
              <a:rPr lang="en-US" altLang="zh-CN" dirty="0" smtClean="0"/>
              <a:t>unidirectional</a:t>
            </a:r>
            <a:r>
              <a:rPr lang="en-US" altLang="zh-CN" dirty="0"/>
              <a:t>, bidirectional, and sequence-to-sequence prediction </a:t>
            </a:r>
            <a:endParaRPr lang="en-US" altLang="zh-CN" dirty="0" smtClean="0"/>
          </a:p>
          <a:p>
            <a:endParaRPr lang="en-US" altLang="zh-CN" dirty="0"/>
          </a:p>
          <a:p>
            <a:r>
              <a:rPr lang="en-US" altLang="zh-CN" dirty="0" smtClean="0"/>
              <a:t>Employing </a:t>
            </a:r>
            <a:r>
              <a:rPr lang="en-US" altLang="zh-CN" dirty="0"/>
              <a:t>a shared Transformer network and utilizing specific self-attention masks </a:t>
            </a:r>
            <a:endParaRPr lang="en-US" altLang="zh-CN" dirty="0" smtClean="0"/>
          </a:p>
          <a:p>
            <a:endParaRPr kumimoji="1" lang="en-US" altLang="zh-CN" dirty="0" smtClean="0"/>
          </a:p>
          <a:p>
            <a:r>
              <a:rPr kumimoji="1" lang="en-US" altLang="zh-CN" dirty="0" smtClean="0"/>
              <a:t>Nice</a:t>
            </a:r>
            <a:r>
              <a:rPr kumimoji="1" lang="zh-CN" altLang="en-US" dirty="0" smtClean="0"/>
              <a:t> </a:t>
            </a:r>
            <a:r>
              <a:rPr kumimoji="1" lang="en-US" altLang="zh-CN" dirty="0" smtClean="0"/>
              <a:t>performance</a:t>
            </a:r>
            <a:r>
              <a:rPr kumimoji="1" lang="zh-CN" altLang="en-US" dirty="0" smtClean="0"/>
              <a:t> </a:t>
            </a:r>
            <a:r>
              <a:rPr kumimoji="1" lang="en-US" altLang="zh-CN" dirty="0" smtClean="0"/>
              <a:t>on</a:t>
            </a:r>
            <a:r>
              <a:rPr kumimoji="1" lang="zh-CN" altLang="en-US" dirty="0" smtClean="0"/>
              <a:t> </a:t>
            </a:r>
            <a:r>
              <a:rPr kumimoji="1" lang="en-US" altLang="zh-CN" dirty="0" smtClean="0"/>
              <a:t>both</a:t>
            </a:r>
            <a:r>
              <a:rPr kumimoji="1" lang="zh-CN" altLang="en-US" dirty="0" smtClean="0"/>
              <a:t> </a:t>
            </a:r>
            <a:r>
              <a:rPr kumimoji="1" lang="en-US" altLang="zh-CN" dirty="0" smtClean="0"/>
              <a:t>understanding</a:t>
            </a:r>
            <a:r>
              <a:rPr kumimoji="1" lang="zh-CN" altLang="en-US" dirty="0" smtClean="0"/>
              <a:t> </a:t>
            </a:r>
            <a:r>
              <a:rPr kumimoji="1" lang="en-US" altLang="zh-CN" dirty="0" smtClean="0"/>
              <a:t>and</a:t>
            </a:r>
            <a:r>
              <a:rPr kumimoji="1" lang="zh-CN" altLang="en-US" dirty="0" smtClean="0"/>
              <a:t> </a:t>
            </a:r>
            <a:r>
              <a:rPr kumimoji="1" lang="en-US" altLang="zh-CN" dirty="0" smtClean="0"/>
              <a:t>generation</a:t>
            </a:r>
          </a:p>
          <a:p>
            <a:pPr lvl="1"/>
            <a:r>
              <a:rPr kumimoji="1" lang="en-US" altLang="zh-CN" dirty="0" smtClean="0"/>
              <a:t>GLUE,</a:t>
            </a:r>
            <a:r>
              <a:rPr lang="hr-HR" altLang="zh-CN" dirty="0"/>
              <a:t> </a:t>
            </a:r>
            <a:r>
              <a:rPr lang="hr-HR" altLang="zh-CN" dirty="0" err="1"/>
              <a:t>SQuAD</a:t>
            </a:r>
            <a:r>
              <a:rPr lang="hr-HR" altLang="zh-CN" dirty="0"/>
              <a:t> </a:t>
            </a:r>
            <a:r>
              <a:rPr lang="hr-HR" altLang="zh-CN" dirty="0" smtClean="0"/>
              <a:t>2.0</a:t>
            </a:r>
            <a:r>
              <a:rPr lang="en-US" altLang="zh-CN" dirty="0" smtClean="0"/>
              <a:t>,</a:t>
            </a:r>
            <a:r>
              <a:rPr lang="en-US" altLang="zh-CN" dirty="0"/>
              <a:t> </a:t>
            </a:r>
            <a:r>
              <a:rPr lang="en-US" altLang="zh-CN" dirty="0" err="1"/>
              <a:t>CoQA</a:t>
            </a:r>
            <a:r>
              <a:rPr lang="en-US" altLang="zh-CN" dirty="0"/>
              <a:t> </a:t>
            </a:r>
            <a:r>
              <a:rPr lang="en-US" altLang="zh-CN" dirty="0" smtClean="0"/>
              <a:t>answering</a:t>
            </a:r>
          </a:p>
          <a:p>
            <a:pPr lvl="1"/>
            <a:r>
              <a:rPr lang="en-US" altLang="zh-CN" dirty="0" smtClean="0"/>
              <a:t>CNN/Daily</a:t>
            </a:r>
            <a:r>
              <a:rPr lang="zh-CN" altLang="en-US" dirty="0" smtClean="0"/>
              <a:t> </a:t>
            </a:r>
            <a:r>
              <a:rPr lang="en-US" altLang="zh-CN" dirty="0" smtClean="0"/>
              <a:t>Mail,</a:t>
            </a:r>
            <a:r>
              <a:rPr lang="zh-CN" altLang="en-US" dirty="0" smtClean="0"/>
              <a:t> </a:t>
            </a:r>
            <a:r>
              <a:rPr lang="en-US" altLang="zh-CN" dirty="0" err="1" smtClean="0"/>
              <a:t>Gigaword</a:t>
            </a:r>
            <a:r>
              <a:rPr lang="en-US" altLang="zh-CN" dirty="0" smtClean="0"/>
              <a:t>,</a:t>
            </a:r>
            <a:r>
              <a:rPr lang="zh-CN" altLang="en-US" dirty="0" smtClean="0"/>
              <a:t> </a:t>
            </a:r>
            <a:r>
              <a:rPr lang="en-US" altLang="zh-CN" dirty="0" err="1" smtClean="0"/>
              <a:t>CoQA</a:t>
            </a:r>
            <a:r>
              <a:rPr lang="zh-CN" altLang="en-US" dirty="0" smtClean="0"/>
              <a:t> </a:t>
            </a:r>
            <a:r>
              <a:rPr lang="en-US" altLang="zh-CN" dirty="0" smtClean="0"/>
              <a:t>generation</a:t>
            </a:r>
            <a:endParaRPr lang="hr-HR" altLang="zh-CN" dirty="0" smtClean="0"/>
          </a:p>
          <a:p>
            <a:pPr lvl="1"/>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118639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Outline</a:t>
            </a:r>
            <a:endParaRPr kumimoji="1" lang="zh-CN" altLang="en-US" dirty="0"/>
          </a:p>
        </p:txBody>
      </p:sp>
      <p:sp>
        <p:nvSpPr>
          <p:cNvPr id="3" name="内容占位符 2"/>
          <p:cNvSpPr>
            <a:spLocks noGrp="1"/>
          </p:cNvSpPr>
          <p:nvPr>
            <p:ph idx="1"/>
          </p:nvPr>
        </p:nvSpPr>
        <p:spPr/>
        <p:txBody>
          <a:bodyPr/>
          <a:lstStyle/>
          <a:p>
            <a:r>
              <a:rPr kumimoji="1" lang="en-US" altLang="zh-CN" dirty="0" smtClean="0"/>
              <a:t>Motivation</a:t>
            </a:r>
          </a:p>
          <a:p>
            <a:endParaRPr kumimoji="1" lang="en-US" altLang="zh-CN" dirty="0" smtClean="0"/>
          </a:p>
          <a:p>
            <a:endParaRPr kumimoji="1" lang="en-US" altLang="zh-CN" dirty="0"/>
          </a:p>
          <a:p>
            <a:r>
              <a:rPr kumimoji="1" lang="en-US" altLang="zh-CN" dirty="0" smtClean="0"/>
              <a:t>Method</a:t>
            </a:r>
          </a:p>
          <a:p>
            <a:endParaRPr kumimoji="1" lang="en-US" altLang="zh-CN" dirty="0" smtClean="0"/>
          </a:p>
          <a:p>
            <a:endParaRPr kumimoji="1" lang="en-US" altLang="zh-CN" dirty="0"/>
          </a:p>
          <a:p>
            <a:r>
              <a:rPr kumimoji="1" lang="en-US" altLang="zh-CN" dirty="0" smtClean="0"/>
              <a:t>Experiment</a:t>
            </a:r>
          </a:p>
          <a:p>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20927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Language</a:t>
            </a:r>
            <a:r>
              <a:rPr kumimoji="1" lang="zh-CN" altLang="en-US" dirty="0" smtClean="0"/>
              <a:t> </a:t>
            </a:r>
            <a:r>
              <a:rPr kumimoji="1" lang="en-US" altLang="zh-CN" dirty="0" smtClean="0"/>
              <a:t>Model</a:t>
            </a:r>
            <a:r>
              <a:rPr kumimoji="1" lang="zh-CN" altLang="en-US" dirty="0" smtClean="0"/>
              <a:t> </a:t>
            </a:r>
            <a:r>
              <a:rPr kumimoji="1" lang="en-US" altLang="zh-CN" dirty="0" smtClean="0"/>
              <a:t>used</a:t>
            </a:r>
            <a:r>
              <a:rPr kumimoji="1" lang="zh-CN" altLang="en-US" dirty="0" smtClean="0"/>
              <a:t> </a:t>
            </a:r>
            <a:r>
              <a:rPr kumimoji="1" lang="en-US" altLang="zh-CN" dirty="0" smtClean="0"/>
              <a:t>in</a:t>
            </a:r>
            <a:r>
              <a:rPr kumimoji="1" lang="zh-CN" altLang="en-US" dirty="0" smtClean="0"/>
              <a:t> </a:t>
            </a:r>
            <a:r>
              <a:rPr kumimoji="1" lang="en-US" altLang="zh-CN" dirty="0" smtClean="0"/>
              <a:t>different</a:t>
            </a:r>
            <a:r>
              <a:rPr kumimoji="1" lang="zh-CN" altLang="en-US" dirty="0" smtClean="0"/>
              <a:t> </a:t>
            </a:r>
            <a:r>
              <a:rPr kumimoji="1" lang="en-US" altLang="zh-CN" dirty="0" smtClean="0"/>
              <a:t>work</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537258" y="1609665"/>
            <a:ext cx="10515600" cy="2933405"/>
          </a:xfrm>
          <a:prstGeom prst="rect">
            <a:avLst/>
          </a:prstGeom>
        </p:spPr>
      </p:pic>
      <p:sp>
        <p:nvSpPr>
          <p:cNvPr id="5" name="文本框 4"/>
          <p:cNvSpPr txBox="1"/>
          <p:nvPr/>
        </p:nvSpPr>
        <p:spPr>
          <a:xfrm>
            <a:off x="2195331" y="4717757"/>
            <a:ext cx="7199453" cy="954107"/>
          </a:xfrm>
          <a:prstGeom prst="rect">
            <a:avLst/>
          </a:prstGeom>
          <a:noFill/>
        </p:spPr>
        <p:txBody>
          <a:bodyPr wrap="square" rtlCol="0">
            <a:spAutoFit/>
          </a:bodyPr>
          <a:lstStyle/>
          <a:p>
            <a:r>
              <a:rPr kumimoji="1" lang="en-US" altLang="zh-CN" sz="2800" b="1" dirty="0" smtClean="0"/>
              <a:t>Understanding</a:t>
            </a:r>
            <a:r>
              <a:rPr kumimoji="1" lang="zh-CN" altLang="en-US" sz="2800" dirty="0" smtClean="0"/>
              <a:t>： </a:t>
            </a:r>
            <a:r>
              <a:rPr kumimoji="1" lang="en-US" altLang="zh-CN" sz="2800" dirty="0" smtClean="0"/>
              <a:t>BERT,</a:t>
            </a:r>
            <a:r>
              <a:rPr kumimoji="1" lang="zh-CN" altLang="en-US" sz="2800" dirty="0" smtClean="0"/>
              <a:t>  </a:t>
            </a:r>
            <a:r>
              <a:rPr kumimoji="1" lang="en-US" altLang="zh-CN" sz="2800" dirty="0" smtClean="0"/>
              <a:t>XLNET,</a:t>
            </a:r>
            <a:r>
              <a:rPr kumimoji="1" lang="zh-CN" altLang="en-US" sz="2800" dirty="0" smtClean="0"/>
              <a:t> </a:t>
            </a:r>
            <a:r>
              <a:rPr kumimoji="1" lang="en-US" altLang="zh-CN" sz="2800" dirty="0" smtClean="0"/>
              <a:t>ALBERT</a:t>
            </a:r>
            <a:r>
              <a:rPr kumimoji="1" lang="mr-IN" altLang="zh-CN" sz="2800" dirty="0" smtClean="0"/>
              <a:t>…</a:t>
            </a:r>
            <a:endParaRPr kumimoji="1" lang="en-US" altLang="zh-CN" sz="2800" dirty="0" smtClean="0"/>
          </a:p>
          <a:p>
            <a:r>
              <a:rPr kumimoji="1" lang="en-US" altLang="zh-CN" sz="2800" b="1" dirty="0" smtClean="0"/>
              <a:t>Generation</a:t>
            </a:r>
            <a:r>
              <a:rPr kumimoji="1" lang="zh-CN" altLang="en-US" sz="2800" dirty="0" smtClean="0"/>
              <a:t>：</a:t>
            </a:r>
            <a:r>
              <a:rPr kumimoji="1" lang="en-US" altLang="zh-CN" sz="2800" dirty="0" smtClean="0"/>
              <a:t>GPT</a:t>
            </a:r>
            <a:r>
              <a:rPr kumimoji="1" lang="zh-CN" altLang="en-US" sz="2800" dirty="0" smtClean="0"/>
              <a:t>，</a:t>
            </a:r>
            <a:r>
              <a:rPr kumimoji="1" lang="en-US" altLang="zh-CN" sz="2800" dirty="0" smtClean="0"/>
              <a:t>GPT2</a:t>
            </a:r>
            <a:r>
              <a:rPr kumimoji="1" lang="mr-IN" altLang="zh-CN" sz="2800" dirty="0" smtClean="0"/>
              <a:t>…</a:t>
            </a:r>
            <a:endParaRPr kumimoji="1" lang="en-US" altLang="zh-CN" sz="2800" dirty="0" smtClean="0"/>
          </a:p>
        </p:txBody>
      </p:sp>
    </p:spTree>
    <p:extLst>
      <p:ext uri="{BB962C8B-B14F-4D97-AF65-F5344CB8AC3E}">
        <p14:creationId xmlns:p14="http://schemas.microsoft.com/office/powerpoint/2010/main" val="159243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a:t>
            </a:r>
            <a:r>
              <a:rPr kumimoji="1" lang="zh-CN" altLang="en-US" dirty="0" smtClean="0"/>
              <a:t> </a:t>
            </a:r>
            <a:r>
              <a:rPr kumimoji="1" lang="en-US" altLang="zh-CN" dirty="0" smtClean="0"/>
              <a:t>LM</a:t>
            </a:r>
            <a:r>
              <a:rPr kumimoji="1" lang="zh-CN" altLang="en-US" dirty="0" smtClean="0"/>
              <a:t> </a:t>
            </a:r>
            <a:r>
              <a:rPr kumimoji="1" lang="en-US" altLang="zh-CN" dirty="0" smtClean="0"/>
              <a:t>objectives</a:t>
            </a:r>
            <a:r>
              <a:rPr kumimoji="1" lang="zh-CN" altLang="en-US" dirty="0" smtClean="0"/>
              <a:t> </a:t>
            </a:r>
            <a:r>
              <a:rPr kumimoji="1" lang="en-US" altLang="zh-CN" dirty="0" smtClean="0"/>
              <a:t>of</a:t>
            </a:r>
            <a:r>
              <a:rPr kumimoji="1" lang="zh-CN" altLang="en-US" dirty="0" smtClean="0"/>
              <a:t> </a:t>
            </a:r>
            <a:r>
              <a:rPr kumimoji="1" lang="en-US" altLang="zh-CN" dirty="0" smtClean="0"/>
              <a:t>UNILM</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200" y="2003736"/>
            <a:ext cx="10515600" cy="3995115"/>
          </a:xfrm>
          <a:prstGeom prst="rect">
            <a:avLst/>
          </a:prstGeom>
        </p:spPr>
      </p:pic>
    </p:spTree>
    <p:extLst>
      <p:ext uri="{BB962C8B-B14F-4D97-AF65-F5344CB8AC3E}">
        <p14:creationId xmlns:p14="http://schemas.microsoft.com/office/powerpoint/2010/main" val="14339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Advantages</a:t>
            </a:r>
            <a:r>
              <a:rPr kumimoji="1" lang="zh-CN" altLang="en-US" dirty="0" smtClean="0"/>
              <a:t>  </a:t>
            </a:r>
            <a:endParaRPr kumimoji="1" lang="zh-CN" altLang="en-US" dirty="0"/>
          </a:p>
        </p:txBody>
      </p:sp>
      <p:sp>
        <p:nvSpPr>
          <p:cNvPr id="3" name="内容占位符 2"/>
          <p:cNvSpPr>
            <a:spLocks noGrp="1"/>
          </p:cNvSpPr>
          <p:nvPr>
            <p:ph idx="1"/>
          </p:nvPr>
        </p:nvSpPr>
        <p:spPr/>
        <p:txBody>
          <a:bodyPr/>
          <a:lstStyle/>
          <a:p>
            <a:r>
              <a:rPr lang="en-US" altLang="zh-CN" dirty="0" smtClean="0"/>
              <a:t>A </a:t>
            </a:r>
            <a:r>
              <a:rPr lang="en-US" altLang="zh-CN" dirty="0"/>
              <a:t>single Transformer LM that uses the shared parameters and architecture for different types of </a:t>
            </a:r>
            <a:r>
              <a:rPr lang="en-US" altLang="zh-CN" dirty="0" smtClean="0"/>
              <a:t>LMs;</a:t>
            </a:r>
          </a:p>
          <a:p>
            <a:endParaRPr lang="en-US" altLang="zh-CN" dirty="0"/>
          </a:p>
          <a:p>
            <a:r>
              <a:rPr lang="en-US" altLang="zh-CN" dirty="0"/>
              <a:t>P</a:t>
            </a:r>
            <a:r>
              <a:rPr lang="en-US" altLang="zh-CN" dirty="0" smtClean="0"/>
              <a:t>arameter </a:t>
            </a:r>
            <a:r>
              <a:rPr lang="en-US" altLang="zh-CN" dirty="0"/>
              <a:t>sharing makes the learned text representations more general because they are jointly optimized for different language modeling objectives </a:t>
            </a:r>
            <a:endParaRPr lang="en-US" altLang="zh-CN" dirty="0" smtClean="0"/>
          </a:p>
          <a:p>
            <a:endParaRPr lang="en-US" altLang="zh-CN" dirty="0" smtClean="0"/>
          </a:p>
          <a:p>
            <a:r>
              <a:rPr lang="en-US" altLang="zh-CN" dirty="0" smtClean="0"/>
              <a:t>The</a:t>
            </a:r>
            <a:r>
              <a:rPr lang="zh-CN" altLang="en-US" dirty="0" smtClean="0"/>
              <a:t> </a:t>
            </a:r>
            <a:r>
              <a:rPr lang="en-US" altLang="zh-CN" dirty="0" smtClean="0"/>
              <a:t>seq2seq</a:t>
            </a:r>
            <a:r>
              <a:rPr lang="zh-CN" altLang="en-US" dirty="0" smtClean="0"/>
              <a:t> </a:t>
            </a:r>
            <a:r>
              <a:rPr lang="en-US" altLang="zh-CN" dirty="0" smtClean="0"/>
              <a:t>mask</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model</a:t>
            </a:r>
            <a:r>
              <a:rPr lang="zh-CN" altLang="en-US" dirty="0" smtClean="0"/>
              <a:t> </a:t>
            </a:r>
            <a:r>
              <a:rPr lang="en-US" altLang="zh-CN" dirty="0" smtClean="0"/>
              <a:t>a</a:t>
            </a:r>
            <a:r>
              <a:rPr lang="zh-CN" altLang="en-US" dirty="0" smtClean="0"/>
              <a:t> </a:t>
            </a:r>
            <a:r>
              <a:rPr lang="en-US" altLang="zh-CN" dirty="0"/>
              <a:t>natural choice for NLG </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kumimoji="1" lang="zh-CN" altLang="en-US" dirty="0"/>
          </a:p>
        </p:txBody>
      </p:sp>
    </p:spTree>
    <p:extLst>
      <p:ext uri="{BB962C8B-B14F-4D97-AF65-F5344CB8AC3E}">
        <p14:creationId xmlns:p14="http://schemas.microsoft.com/office/powerpoint/2010/main" val="196550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of unified LM pre-training </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200" y="365125"/>
            <a:ext cx="8978462" cy="6032404"/>
          </a:xfrm>
          <a:prstGeom prst="rect">
            <a:avLst/>
          </a:prstGeom>
        </p:spPr>
      </p:pic>
    </p:spTree>
    <p:extLst>
      <p:ext uri="{BB962C8B-B14F-4D97-AF65-F5344CB8AC3E}">
        <p14:creationId xmlns:p14="http://schemas.microsoft.com/office/powerpoint/2010/main" val="7557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normAutofit/>
          </a:bodyPr>
          <a:lstStyle/>
          <a:p>
            <a:r>
              <a:rPr lang="en-US" altLang="zh-CN"/>
              <a:t>Backbone Network: Multi-Layer </a:t>
            </a:r>
            <a:r>
              <a:rPr lang="en-US" altLang="zh-CN" smtClean="0"/>
              <a:t>Transformer</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2661523" y="2261900"/>
            <a:ext cx="6353132" cy="2022666"/>
          </a:xfrm>
          <a:prstGeom prst="rect">
            <a:avLst/>
          </a:prstGeom>
        </p:spPr>
      </p:pic>
      <p:sp>
        <p:nvSpPr>
          <p:cNvPr id="5" name="文本框 4"/>
          <p:cNvSpPr txBox="1"/>
          <p:nvPr/>
        </p:nvSpPr>
        <p:spPr>
          <a:xfrm>
            <a:off x="1407979" y="4855778"/>
            <a:ext cx="8860221" cy="1477328"/>
          </a:xfrm>
          <a:prstGeom prst="rect">
            <a:avLst/>
          </a:prstGeom>
          <a:noFill/>
        </p:spPr>
        <p:txBody>
          <a:bodyPr wrap="square" rtlCol="0">
            <a:spAutoFit/>
          </a:bodyPr>
          <a:lstStyle/>
          <a:p>
            <a:r>
              <a:rPr lang="en-US" altLang="zh-CN" dirty="0"/>
              <a:t>We use different mask matrices M to control what context a token can attend to when computing its contextualized representation, as illustrated in Figure 1. Take bidirectional LM as an example. The elements of the mask matrix are all 0s, indicating that all the tokens have access to each other. </a:t>
            </a:r>
            <a:endParaRPr lang="en-US" altLang="zh-CN" dirty="0" smtClean="0"/>
          </a:p>
          <a:p>
            <a:endParaRPr kumimoji="1" lang="zh-CN" altLang="en-US" dirty="0"/>
          </a:p>
        </p:txBody>
      </p:sp>
    </p:spTree>
    <p:extLst>
      <p:ext uri="{BB962C8B-B14F-4D97-AF65-F5344CB8AC3E}">
        <p14:creationId xmlns:p14="http://schemas.microsoft.com/office/powerpoint/2010/main" val="186867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Pre-training Objectives </a:t>
            </a:r>
            <a:endParaRPr kumimoji="1" lang="zh-CN" altLang="en-US" dirty="0"/>
          </a:p>
        </p:txBody>
      </p:sp>
      <p:sp>
        <p:nvSpPr>
          <p:cNvPr id="3" name="内容占位符 2"/>
          <p:cNvSpPr>
            <a:spLocks noGrp="1"/>
          </p:cNvSpPr>
          <p:nvPr>
            <p:ph idx="1"/>
          </p:nvPr>
        </p:nvSpPr>
        <p:spPr>
          <a:xfrm>
            <a:off x="838200" y="1825624"/>
            <a:ext cx="10515600" cy="4827423"/>
          </a:xfrm>
        </p:spPr>
        <p:txBody>
          <a:bodyPr>
            <a:normAutofit fontScale="92500" lnSpcReduction="10000"/>
          </a:bodyPr>
          <a:lstStyle/>
          <a:p>
            <a:r>
              <a:rPr lang="en-US" altLang="zh-CN" dirty="0"/>
              <a:t>Unidirectional LM </a:t>
            </a:r>
            <a:endParaRPr lang="en-US" altLang="zh-CN" dirty="0" smtClean="0"/>
          </a:p>
          <a:p>
            <a:pPr lvl="1"/>
            <a:r>
              <a:rPr lang="en-US" altLang="zh-CN" dirty="0"/>
              <a:t>left-to-right and right-to-left LM objectives </a:t>
            </a:r>
            <a:r>
              <a:rPr lang="zh-CN" altLang="en-US" dirty="0" smtClean="0"/>
              <a:t> </a:t>
            </a:r>
            <a:r>
              <a:rPr lang="en-US" altLang="zh-CN" dirty="0" smtClean="0"/>
              <a:t>are</a:t>
            </a:r>
            <a:r>
              <a:rPr lang="zh-CN" altLang="en-US" dirty="0" smtClean="0"/>
              <a:t> </a:t>
            </a:r>
            <a:r>
              <a:rPr lang="en-US" altLang="zh-CN" dirty="0" smtClean="0"/>
              <a:t>used</a:t>
            </a:r>
          </a:p>
          <a:p>
            <a:pPr lvl="1"/>
            <a:r>
              <a:rPr lang="en-US" altLang="zh-CN" dirty="0"/>
              <a:t>x1x2 [MASK] x4”, only tokens x1, x2 and itself can be used </a:t>
            </a:r>
            <a:endParaRPr lang="en-US" altLang="zh-CN" dirty="0" smtClean="0"/>
          </a:p>
          <a:p>
            <a:endParaRPr kumimoji="1" lang="en-US" altLang="zh-CN" dirty="0"/>
          </a:p>
          <a:p>
            <a:r>
              <a:rPr lang="en-US" altLang="zh-CN" dirty="0"/>
              <a:t>Bidirectional LM </a:t>
            </a:r>
            <a:endParaRPr lang="en-US" altLang="zh-CN" dirty="0" smtClean="0"/>
          </a:p>
          <a:p>
            <a:pPr lvl="1"/>
            <a:r>
              <a:rPr lang="en-US" altLang="zh-CN" dirty="0"/>
              <a:t>allows all tokens to attend to each other in prediction </a:t>
            </a:r>
            <a:endParaRPr lang="en-US" altLang="zh-CN" dirty="0" smtClean="0"/>
          </a:p>
          <a:p>
            <a:pPr lvl="1"/>
            <a:r>
              <a:rPr lang="en-US" altLang="zh-CN" dirty="0"/>
              <a:t>encodes contextual information from both </a:t>
            </a:r>
            <a:r>
              <a:rPr lang="en-US" altLang="zh-CN" dirty="0" smtClean="0"/>
              <a:t>directions</a:t>
            </a:r>
            <a:endParaRPr lang="en-US" altLang="zh-CN" dirty="0"/>
          </a:p>
          <a:p>
            <a:pPr lvl="1"/>
            <a:endParaRPr kumimoji="1" lang="en-US" altLang="zh-CN" dirty="0"/>
          </a:p>
          <a:p>
            <a:r>
              <a:rPr lang="en-US" altLang="zh-CN" dirty="0"/>
              <a:t>Sequence-to-Sequence LM </a:t>
            </a:r>
            <a:endParaRPr lang="en-US" altLang="zh-CN" dirty="0" smtClean="0"/>
          </a:p>
          <a:p>
            <a:pPr lvl="1"/>
            <a:r>
              <a:rPr lang="en-US" altLang="zh-CN" dirty="0" smtClean="0"/>
              <a:t>tokens </a:t>
            </a:r>
            <a:r>
              <a:rPr lang="en-US" altLang="zh-CN" dirty="0"/>
              <a:t>in the first (source) segment can attend to each other from both directions within the </a:t>
            </a:r>
            <a:r>
              <a:rPr lang="en-US" altLang="zh-CN" dirty="0" smtClean="0"/>
              <a:t>segment</a:t>
            </a:r>
          </a:p>
          <a:p>
            <a:pPr lvl="1"/>
            <a:r>
              <a:rPr lang="en-US" altLang="zh-CN" dirty="0" smtClean="0"/>
              <a:t>tokens </a:t>
            </a:r>
            <a:r>
              <a:rPr lang="en-US" altLang="zh-CN" dirty="0"/>
              <a:t>of the second (target) segment can only attend to the leftward context in the target segment and itself </a:t>
            </a:r>
            <a:endParaRPr lang="en-US" altLang="zh-CN" dirty="0" smtClean="0"/>
          </a:p>
          <a:p>
            <a:pPr lvl="1"/>
            <a:endParaRPr lang="en-US" altLang="zh-CN" dirty="0" smtClean="0"/>
          </a:p>
          <a:p>
            <a:endParaRPr kumimoji="1" lang="zh-CN" altLang="en-US" dirty="0"/>
          </a:p>
        </p:txBody>
      </p:sp>
    </p:spTree>
    <p:extLst>
      <p:ext uri="{BB962C8B-B14F-4D97-AF65-F5344CB8AC3E}">
        <p14:creationId xmlns:p14="http://schemas.microsoft.com/office/powerpoint/2010/main" val="171122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578</Words>
  <Application>Microsoft Macintosh PowerPoint</Application>
  <PresentationFormat>宽屏</PresentationFormat>
  <Paragraphs>81</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DengXian</vt:lpstr>
      <vt:lpstr>DengXian Light</vt:lpstr>
      <vt:lpstr>Mangal</vt:lpstr>
      <vt:lpstr>Arial</vt:lpstr>
      <vt:lpstr>Office 主题</vt:lpstr>
      <vt:lpstr>Unified Language Model Pre-training for Natural Language Understanding and Generation </vt:lpstr>
      <vt:lpstr>UNILM: Key Words</vt:lpstr>
      <vt:lpstr>Outline</vt:lpstr>
      <vt:lpstr>Language Model used in different work</vt:lpstr>
      <vt:lpstr>The LM objectives of UNILM</vt:lpstr>
      <vt:lpstr>Advantages  </vt:lpstr>
      <vt:lpstr>Overview of unified LM pre-training </vt:lpstr>
      <vt:lpstr>Backbone Network: Multi-Layer Transformer</vt:lpstr>
      <vt:lpstr>Pre-training Objectives </vt:lpstr>
      <vt:lpstr>Pre-training Setup1 </vt:lpstr>
      <vt:lpstr>Pre-training Setup2 </vt:lpstr>
      <vt:lpstr>Fine-tune Setup</vt:lpstr>
      <vt:lpstr>Abstractive Summarization </vt:lpstr>
      <vt:lpstr>Question Answering</vt:lpstr>
      <vt:lpstr>Question/Response Generation</vt:lpstr>
      <vt:lpstr>GLUE Benchmark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Language Model Pre-training for Natural Language Understanding and Generation </dc:title>
  <dc:creator>Microsoft Office 用户</dc:creator>
  <cp:lastModifiedBy>Microsoft Office 用户</cp:lastModifiedBy>
  <cp:revision>15</cp:revision>
  <dcterms:created xsi:type="dcterms:W3CDTF">2020-05-13T03:21:39Z</dcterms:created>
  <dcterms:modified xsi:type="dcterms:W3CDTF">2020-05-14T08:47:07Z</dcterms:modified>
</cp:coreProperties>
</file>