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86" r:id="rId3"/>
    <p:sldMasterId id="2147483687" r:id="rId4"/>
  </p:sldMasterIdLst>
  <p:notesMasterIdLst>
    <p:notesMasterId r:id="rId22"/>
  </p:notesMasterIdLst>
  <p:sldIdLst>
    <p:sldId id="256" r:id="rId5"/>
    <p:sldId id="257" r:id="rId6"/>
    <p:sldId id="263" r:id="rId7"/>
    <p:sldId id="264" r:id="rId8"/>
    <p:sldId id="265" r:id="rId9"/>
    <p:sldId id="266" r:id="rId10"/>
    <p:sldId id="267" r:id="rId11"/>
    <p:sldId id="268" r:id="rId12"/>
    <p:sldId id="288" r:id="rId13"/>
    <p:sldId id="280" r:id="rId14"/>
    <p:sldId id="281" r:id="rId15"/>
    <p:sldId id="282" r:id="rId16"/>
    <p:sldId id="285" r:id="rId17"/>
    <p:sldId id="283" r:id="rId18"/>
    <p:sldId id="286" r:id="rId19"/>
    <p:sldId id="287" r:id="rId20"/>
    <p:sldId id="259" r:id="rId2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405E"/>
    <a:srgbClr val="148CD6"/>
    <a:srgbClr val="106FAA"/>
    <a:srgbClr val="0941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1"/>
  </p:normalViewPr>
  <p:slideViewPr>
    <p:cSldViewPr snapToGrid="0">
      <p:cViewPr varScale="1">
        <p:scale>
          <a:sx n="94" d="100"/>
          <a:sy n="94" d="100"/>
        </p:scale>
        <p:origin x="736" y="184"/>
      </p:cViewPr>
      <p:guideLst>
        <p:guide orient="horz" pos="2160"/>
        <p:guide pos="3840"/>
      </p:guideLst>
    </p:cSldViewPr>
  </p:slideViewPr>
  <p:notesTextViewPr>
    <p:cViewPr>
      <p:scale>
        <a:sx n="100" d="100"/>
        <a:sy n="1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425A7-BB31-4AA7-812E-6A317F667028}" type="datetimeFigureOut">
              <a:rPr lang="zh-CN" altLang="en-US" smtClean="0"/>
              <a:t>2020/5/14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8F88B-9D5A-4713-8DF6-F68F2B53DF33}" type="slidenum">
              <a:rPr lang="zh-CN" altLang="en-US" smtClean="0"/>
              <a:t>‹#›</a:t>
            </a:fld>
            <a:endParaRPr lang="zh-CN" altLang="en-US"/>
          </a:p>
        </p:txBody>
      </p:sp>
    </p:spTree>
    <p:extLst>
      <p:ext uri="{BB962C8B-B14F-4D97-AF65-F5344CB8AC3E}">
        <p14:creationId xmlns:p14="http://schemas.microsoft.com/office/powerpoint/2010/main" val="363361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7"/>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193846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4"/>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9838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59604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7"/>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0037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4"/>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562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22"/>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321981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18614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7" y="1535113"/>
            <a:ext cx="538956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7" y="2174875"/>
            <a:ext cx="538956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6241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499129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8534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7" y="273052"/>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94879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4"/>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90599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14725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4"/>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7977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458068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7"/>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686350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4"/>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52826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22"/>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74280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39382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7" y="1535113"/>
            <a:ext cx="538956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7" y="2174875"/>
            <a:ext cx="538956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79981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69887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986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22"/>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2773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7" y="273052"/>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81690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12080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4"/>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7483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8143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7"/>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6"/>
          <p:cNvSpPr>
            <a:spLocks noGrp="1" noChangeArrowheads="1"/>
          </p:cNvSpPr>
          <p:nvPr>
            <p:ph type="dt" sz="half" idx="10"/>
          </p:nvPr>
        </p:nvSpPr>
        <p:spPr>
          <a:ln/>
        </p:spPr>
        <p:txBody>
          <a:bodyPr/>
          <a:lstStyle>
            <a:lvl1pPr>
              <a:defRPr/>
            </a:lvl1pPr>
          </a:lstStyle>
          <a:p>
            <a:pPr>
              <a:defRPr/>
            </a:pPr>
            <a:fld id="{6FDBAEAF-19BF-4AB3-BF7D-60C12EF9DBF6}" type="datetimeFigureOut">
              <a:rPr lang="zh-CN" altLang="en-US"/>
              <a:pPr>
                <a:defRPr/>
              </a:pPr>
              <a:t>2020/5/14</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1ADC4C64-8EE2-480F-8FD6-711D7ABE7896}" type="slidenum">
              <a:rPr lang="zh-CN" altLang="en-US"/>
              <a:pPr>
                <a:defRPr/>
              </a:pPr>
              <a:t>‹#›</a:t>
            </a:fld>
            <a:endParaRPr lang="zh-CN" altLang="en-US"/>
          </a:p>
        </p:txBody>
      </p:sp>
    </p:spTree>
    <p:extLst>
      <p:ext uri="{BB962C8B-B14F-4D97-AF65-F5344CB8AC3E}">
        <p14:creationId xmlns:p14="http://schemas.microsoft.com/office/powerpoint/2010/main" val="701095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4"/>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a:ln/>
        </p:spPr>
        <p:txBody>
          <a:bodyPr/>
          <a:lstStyle>
            <a:lvl1pPr>
              <a:defRPr/>
            </a:lvl1pPr>
          </a:lstStyle>
          <a:p>
            <a:pPr>
              <a:defRPr/>
            </a:pPr>
            <a:fld id="{63870F72-7791-44A9-8D40-AC1402685CA6}" type="datetimeFigureOut">
              <a:rPr lang="zh-CN" altLang="en-US"/>
              <a:pPr>
                <a:defRPr/>
              </a:pPr>
              <a:t>2020/5/14</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A9B974C8-270A-4B34-9FDB-0B40AFBE9B2D}" type="slidenum">
              <a:rPr lang="zh-CN" altLang="en-US"/>
              <a:pPr>
                <a:defRPr/>
              </a:pPr>
              <a:t>‹#›</a:t>
            </a:fld>
            <a:endParaRPr lang="zh-CN" altLang="en-US"/>
          </a:p>
        </p:txBody>
      </p:sp>
    </p:spTree>
    <p:extLst>
      <p:ext uri="{BB962C8B-B14F-4D97-AF65-F5344CB8AC3E}">
        <p14:creationId xmlns:p14="http://schemas.microsoft.com/office/powerpoint/2010/main" val="464738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22"/>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AE760D84-E1B9-4EA7-8EA3-0D355656BF3F}" type="datetimeFigureOut">
              <a:rPr lang="zh-CN" altLang="en-US"/>
              <a:pPr>
                <a:defRPr/>
              </a:pPr>
              <a:t>2020/5/14</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84835B83-2D76-4836-9B79-2C2920C25F4B}" type="slidenum">
              <a:rPr lang="zh-CN" altLang="en-US"/>
              <a:pPr>
                <a:defRPr/>
              </a:pPr>
              <a:t>‹#›</a:t>
            </a:fld>
            <a:endParaRPr lang="zh-CN" altLang="en-US"/>
          </a:p>
        </p:txBody>
      </p:sp>
    </p:spTree>
    <p:extLst>
      <p:ext uri="{BB962C8B-B14F-4D97-AF65-F5344CB8AC3E}">
        <p14:creationId xmlns:p14="http://schemas.microsoft.com/office/powerpoint/2010/main" val="3581059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6"/>
          <p:cNvSpPr>
            <a:spLocks noGrp="1" noChangeArrowheads="1"/>
          </p:cNvSpPr>
          <p:nvPr>
            <p:ph type="dt" sz="half" idx="10"/>
          </p:nvPr>
        </p:nvSpPr>
        <p:spPr>
          <a:ln/>
        </p:spPr>
        <p:txBody>
          <a:bodyPr/>
          <a:lstStyle>
            <a:lvl1pPr>
              <a:defRPr/>
            </a:lvl1pPr>
          </a:lstStyle>
          <a:p>
            <a:pPr>
              <a:defRPr/>
            </a:pPr>
            <a:fld id="{973FFCD9-2380-4A90-B48A-DDCF6F085275}" type="datetimeFigureOut">
              <a:rPr lang="zh-CN" altLang="en-US"/>
              <a:pPr>
                <a:defRPr/>
              </a:pPr>
              <a:t>2020/5/14</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8B7C239D-E2BA-4612-AA04-6E7C8FCDC40B}" type="slidenum">
              <a:rPr lang="zh-CN" altLang="en-US"/>
              <a:pPr>
                <a:defRPr/>
              </a:pPr>
              <a:t>‹#›</a:t>
            </a:fld>
            <a:endParaRPr lang="zh-CN" altLang="en-US"/>
          </a:p>
        </p:txBody>
      </p:sp>
    </p:spTree>
    <p:extLst>
      <p:ext uri="{BB962C8B-B14F-4D97-AF65-F5344CB8AC3E}">
        <p14:creationId xmlns:p14="http://schemas.microsoft.com/office/powerpoint/2010/main" val="3767169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7" y="1535113"/>
            <a:ext cx="538956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7" y="2174875"/>
            <a:ext cx="538956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noChangeArrowheads="1"/>
          </p:cNvSpPr>
          <p:nvPr>
            <p:ph type="dt" sz="half" idx="10"/>
          </p:nvPr>
        </p:nvSpPr>
        <p:spPr>
          <a:ln/>
        </p:spPr>
        <p:txBody>
          <a:bodyPr/>
          <a:lstStyle>
            <a:lvl1pPr>
              <a:defRPr/>
            </a:lvl1pPr>
          </a:lstStyle>
          <a:p>
            <a:pPr>
              <a:defRPr/>
            </a:pPr>
            <a:fld id="{C96E8F18-905E-43E7-BAE3-7F42DD6B5476}" type="datetimeFigureOut">
              <a:rPr lang="zh-CN" altLang="en-US"/>
              <a:pPr>
                <a:defRPr/>
              </a:pPr>
              <a:t>2020/5/14</a:t>
            </a:fld>
            <a:endParaRPr lang="zh-CN" altLang="en-US"/>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63568E68-5F44-4E83-B4F9-1A9A6E5B9965}" type="slidenum">
              <a:rPr lang="zh-CN" altLang="en-US"/>
              <a:pPr>
                <a:defRPr/>
              </a:pPr>
              <a:t>‹#›</a:t>
            </a:fld>
            <a:endParaRPr lang="zh-CN" altLang="en-US"/>
          </a:p>
        </p:txBody>
      </p:sp>
    </p:spTree>
    <p:extLst>
      <p:ext uri="{BB962C8B-B14F-4D97-AF65-F5344CB8AC3E}">
        <p14:creationId xmlns:p14="http://schemas.microsoft.com/office/powerpoint/2010/main" val="561572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6"/>
          <p:cNvSpPr>
            <a:spLocks noGrp="1" noChangeArrowheads="1"/>
          </p:cNvSpPr>
          <p:nvPr>
            <p:ph type="dt" sz="half" idx="10"/>
          </p:nvPr>
        </p:nvSpPr>
        <p:spPr>
          <a:ln/>
        </p:spPr>
        <p:txBody>
          <a:bodyPr/>
          <a:lstStyle>
            <a:lvl1pPr>
              <a:defRPr/>
            </a:lvl1pPr>
          </a:lstStyle>
          <a:p>
            <a:pPr>
              <a:defRPr/>
            </a:pPr>
            <a:fld id="{A36C9A20-0B0B-4F09-88CB-AF5F165EA9EB}" type="datetimeFigureOut">
              <a:rPr lang="zh-CN" altLang="en-US"/>
              <a:pPr>
                <a:defRPr/>
              </a:pPr>
              <a:t>2020/5/14</a:t>
            </a:fld>
            <a:endParaRPr lang="zh-CN" altLang="en-US"/>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FAF92F82-89F1-4C5F-AA4A-C3AD41483609}" type="slidenum">
              <a:rPr lang="zh-CN" altLang="en-US"/>
              <a:pPr>
                <a:defRPr/>
              </a:pPr>
              <a:t>‹#›</a:t>
            </a:fld>
            <a:endParaRPr lang="zh-CN" altLang="en-US"/>
          </a:p>
        </p:txBody>
      </p:sp>
    </p:spTree>
    <p:extLst>
      <p:ext uri="{BB962C8B-B14F-4D97-AF65-F5344CB8AC3E}">
        <p14:creationId xmlns:p14="http://schemas.microsoft.com/office/powerpoint/2010/main" val="3479803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87939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0F8AC9E4-CF3A-43B6-80F4-41EA5978544B}" type="datetimeFigureOut">
              <a:rPr lang="zh-CN" altLang="en-US"/>
              <a:pPr>
                <a:defRPr/>
              </a:pPr>
              <a:t>2020/5/14</a:t>
            </a:fld>
            <a:endParaRPr lang="zh-CN" altLang="en-US"/>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0F6E17A0-5993-4916-A238-6A8A4ED0FB04}" type="slidenum">
              <a:rPr lang="zh-CN" altLang="en-US"/>
              <a:pPr>
                <a:defRPr/>
              </a:pPr>
              <a:t>‹#›</a:t>
            </a:fld>
            <a:endParaRPr lang="zh-CN" altLang="en-US"/>
          </a:p>
        </p:txBody>
      </p:sp>
    </p:spTree>
    <p:extLst>
      <p:ext uri="{BB962C8B-B14F-4D97-AF65-F5344CB8AC3E}">
        <p14:creationId xmlns:p14="http://schemas.microsoft.com/office/powerpoint/2010/main" val="304979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7" y="273052"/>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D038D456-6D32-4864-8555-BC28A027F3E1}" type="datetimeFigureOut">
              <a:rPr lang="zh-CN" altLang="en-US"/>
              <a:pPr>
                <a:defRPr/>
              </a:pPr>
              <a:t>2020/5/14</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2CEE358B-800F-4FDC-BB2D-9D214FE71D86}" type="slidenum">
              <a:rPr lang="zh-CN" altLang="en-US"/>
              <a:pPr>
                <a:defRPr/>
              </a:pPr>
              <a:t>‹#›</a:t>
            </a:fld>
            <a:endParaRPr lang="zh-CN" altLang="en-US"/>
          </a:p>
        </p:txBody>
      </p:sp>
    </p:spTree>
    <p:extLst>
      <p:ext uri="{BB962C8B-B14F-4D97-AF65-F5344CB8AC3E}">
        <p14:creationId xmlns:p14="http://schemas.microsoft.com/office/powerpoint/2010/main" val="22779764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B76B6BF0-83FE-48F0-8A47-9DC2FE2E481F}" type="datetimeFigureOut">
              <a:rPr lang="zh-CN" altLang="en-US"/>
              <a:pPr>
                <a:defRPr/>
              </a:pPr>
              <a:t>2020/5/14</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D6598125-583F-462A-AB54-03E5A7D206D1}" type="slidenum">
              <a:rPr lang="zh-CN" altLang="en-US"/>
              <a:pPr>
                <a:defRPr/>
              </a:pPr>
              <a:t>‹#›</a:t>
            </a:fld>
            <a:endParaRPr lang="zh-CN" altLang="en-US"/>
          </a:p>
        </p:txBody>
      </p:sp>
    </p:spTree>
    <p:extLst>
      <p:ext uri="{BB962C8B-B14F-4D97-AF65-F5344CB8AC3E}">
        <p14:creationId xmlns:p14="http://schemas.microsoft.com/office/powerpoint/2010/main" val="2660890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4"/>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a:ln/>
        </p:spPr>
        <p:txBody>
          <a:bodyPr/>
          <a:lstStyle>
            <a:lvl1pPr>
              <a:defRPr/>
            </a:lvl1pPr>
          </a:lstStyle>
          <a:p>
            <a:pPr>
              <a:defRPr/>
            </a:pPr>
            <a:fld id="{928E6889-B120-47B5-A5A6-F5A6A472830B}" type="datetimeFigureOut">
              <a:rPr lang="zh-CN" altLang="en-US"/>
              <a:pPr>
                <a:defRPr/>
              </a:pPr>
              <a:t>2020/5/14</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4C003132-B433-4B6C-9805-1A69FFFD3326}" type="slidenum">
              <a:rPr lang="zh-CN" altLang="en-US"/>
              <a:pPr>
                <a:defRPr/>
              </a:pPr>
              <a:t>‹#›</a:t>
            </a:fld>
            <a:endParaRPr lang="zh-CN" altLang="en-US"/>
          </a:p>
        </p:txBody>
      </p:sp>
    </p:spTree>
    <p:extLst>
      <p:ext uri="{BB962C8B-B14F-4D97-AF65-F5344CB8AC3E}">
        <p14:creationId xmlns:p14="http://schemas.microsoft.com/office/powerpoint/2010/main" val="10992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7" y="1535113"/>
            <a:ext cx="538956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7" y="2174875"/>
            <a:ext cx="538956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20998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18636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190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7" y="273052"/>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28302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40416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image" Target="../media/image1.png"/><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theme" Target="../theme/theme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eaLnBrk="1" fontAlgn="auto" hangingPunct="1">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eaLnBrk="1" fontAlgn="auto" hangingPunct="1">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eaLnBrk="1" fontAlgn="auto" hangingPunct="1">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eaLnBrk="1" fontAlgn="auto" hangingPunct="1">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eaLnBrk="1" fontAlgn="auto" hangingPunct="1">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eaLnBrk="1" fontAlgn="auto" hangingPunct="1">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eaLnBrk="1" fontAlgn="auto" hangingPunct="1">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eaLnBrk="1" fontAlgn="auto" hangingPunct="1">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1026" name="图片 6"/>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1595"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1595"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2"/>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609600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6146" name="图片 6"/>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1595"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2"/>
          <p:cNvPicPr>
            <a:picLocks noChangeAspect="1" noChangeArrowheads="1"/>
          </p:cNvPicPr>
          <p:nvPr userDrawn="1"/>
        </p:nvPicPr>
        <p:blipFill>
          <a:blip r:embed="rId14" cstate="screen">
            <a:extLst>
              <a:ext uri="{28A0092B-C50C-407E-A947-70E740481C1C}">
                <a14:useLocalDpi xmlns:a14="http://schemas.microsoft.com/office/drawing/2010/main"/>
              </a:ext>
            </a:extLst>
          </a:blip>
          <a:srcRect t="12222"/>
          <a:stretch>
            <a:fillRect/>
          </a:stretch>
        </p:blipFill>
        <p:spPr bwMode="auto">
          <a:xfrm>
            <a:off x="1595" y="838200"/>
            <a:ext cx="12188825"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7170" name="图片 6"/>
          <p:cNvPicPr>
            <a:picLocks noChangeAspect="1" noChangeArrowheads="1"/>
          </p:cNvPicPr>
          <p:nvPr userDrawn="1"/>
        </p:nvPicPr>
        <p:blipFill>
          <a:blip r:embed="rId12">
            <a:extLst>
              <a:ext uri="{28A0092B-C50C-407E-A947-70E740481C1C}">
                <a14:useLocalDpi xmlns:a14="http://schemas.microsoft.com/office/drawing/2010/main"/>
              </a:ext>
            </a:extLst>
          </a:blip>
          <a:srcRect/>
          <a:stretch>
            <a:fillRect/>
          </a:stretch>
        </p:blipFill>
        <p:spPr bwMode="auto">
          <a:xfrm>
            <a:off x="1595"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日期占位符 6"/>
          <p:cNvSpPr>
            <a:spLocks noGrp="1" noChangeArrowheads="1"/>
          </p:cNvSpPr>
          <p:nvPr>
            <p:ph type="dt" sz="half" idx="2"/>
          </p:nvPr>
        </p:nvSpPr>
        <p:spPr bwMode="auto">
          <a:xfrm>
            <a:off x="838200" y="6356372"/>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65D0C23B-8A91-4EC1-A3F0-27068F07F466}" type="datetimeFigureOut">
              <a:rPr lang="zh-CN" altLang="en-US"/>
              <a:pPr>
                <a:defRPr/>
              </a:pPr>
              <a:t>2020/5/14</a:t>
            </a:fld>
            <a:endParaRPr lang="zh-CN" altLang="en-US"/>
          </a:p>
        </p:txBody>
      </p:sp>
      <p:sp>
        <p:nvSpPr>
          <p:cNvPr id="7172" name="页脚占位符 7"/>
          <p:cNvSpPr>
            <a:spLocks noGrp="1" noChangeArrowheads="1"/>
          </p:cNvSpPr>
          <p:nvPr>
            <p:ph type="ftr" sz="quarter" idx="3"/>
          </p:nvPr>
        </p:nvSpPr>
        <p:spPr bwMode="auto">
          <a:xfrm>
            <a:off x="4038600" y="6356372"/>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7173" name="灯片编号占位符 8"/>
          <p:cNvSpPr>
            <a:spLocks noGrp="1" noChangeArrowheads="1"/>
          </p:cNvSpPr>
          <p:nvPr>
            <p:ph type="sldNum" sz="quarter" idx="4"/>
          </p:nvPr>
        </p:nvSpPr>
        <p:spPr bwMode="auto">
          <a:xfrm>
            <a:off x="8610600" y="6356372"/>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DB57799C-93CD-4B42-8CA6-AEEF15BB38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10"/>
          <p:cNvSpPr txBox="1">
            <a:spLocks noChangeArrowheads="1"/>
          </p:cNvSpPr>
          <p:nvPr/>
        </p:nvSpPr>
        <p:spPr bwMode="auto">
          <a:xfrm>
            <a:off x="3508738" y="4509777"/>
            <a:ext cx="4956175" cy="50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400" dirty="0">
                <a:solidFill>
                  <a:schemeClr val="bg1"/>
                </a:solidFill>
                <a:latin typeface="Segoe UI" panose="020B0502040204020203" pitchFamily="34" charset="0"/>
                <a:cs typeface="Segoe UI" panose="020B0502040204020203" pitchFamily="34" charset="0"/>
              </a:rPr>
              <a:t>刘辉  信息科学技术学院</a:t>
            </a:r>
            <a:endParaRPr lang="en-US" altLang="zh-CN" sz="2400" dirty="0">
              <a:solidFill>
                <a:schemeClr val="bg1"/>
              </a:solidFill>
              <a:latin typeface="Segoe UI" panose="020B0502040204020203" pitchFamily="34" charset="0"/>
              <a:cs typeface="Segoe UI" panose="020B0502040204020203" pitchFamily="34" charset="0"/>
            </a:endParaRPr>
          </a:p>
        </p:txBody>
      </p:sp>
      <p:sp>
        <p:nvSpPr>
          <p:cNvPr id="26627" name="文本框 12"/>
          <p:cNvSpPr txBox="1">
            <a:spLocks noChangeArrowheads="1"/>
          </p:cNvSpPr>
          <p:nvPr/>
        </p:nvSpPr>
        <p:spPr bwMode="auto">
          <a:xfrm>
            <a:off x="966504" y="2327713"/>
            <a:ext cx="1026560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000" b="1" dirty="0">
                <a:solidFill>
                  <a:schemeClr val="bg1"/>
                </a:solidFill>
                <a:latin typeface="Segoe UI" panose="020B0502040204020203" pitchFamily="34" charset="0"/>
                <a:cs typeface="Segoe UI" panose="020B0502040204020203" pitchFamily="34" charset="0"/>
              </a:rPr>
              <a:t>Long Text Generation via Adversarial Training with Leaked Information</a:t>
            </a:r>
            <a:r>
              <a:rPr lang="zh-CN" altLang="en-US" sz="4000" b="1" dirty="0">
                <a:solidFill>
                  <a:schemeClr val="bg1"/>
                </a:solidFill>
                <a:latin typeface="Segoe UI" panose="020B0502040204020203" pitchFamily="34" charset="0"/>
                <a:cs typeface="Segoe UI" panose="020B0502040204020203" pitchFamily="34" charset="0"/>
              </a:rPr>
              <a:t> </a:t>
            </a:r>
            <a:r>
              <a:rPr lang="en-US" altLang="zh-CN" sz="4000" b="1" dirty="0">
                <a:solidFill>
                  <a:schemeClr val="bg1"/>
                </a:solidFill>
                <a:latin typeface="Segoe UI" panose="020B0502040204020203" pitchFamily="34" charset="0"/>
                <a:cs typeface="Segoe UI" panose="020B0502040204020203" pitchFamily="34" charset="0"/>
              </a:rPr>
              <a:t>(AAAI</a:t>
            </a:r>
            <a:r>
              <a:rPr lang="zh-CN" altLang="en-US" sz="4000" b="1" dirty="0">
                <a:solidFill>
                  <a:schemeClr val="bg1"/>
                </a:solidFill>
                <a:latin typeface="Segoe UI" panose="020B0502040204020203" pitchFamily="34" charset="0"/>
                <a:cs typeface="Segoe UI" panose="020B0502040204020203" pitchFamily="34" charset="0"/>
              </a:rPr>
              <a:t> </a:t>
            </a:r>
            <a:r>
              <a:rPr lang="en-US" altLang="zh-CN" sz="4000" b="1" dirty="0">
                <a:solidFill>
                  <a:schemeClr val="bg1"/>
                </a:solidFill>
                <a:latin typeface="Segoe UI" panose="020B0502040204020203" pitchFamily="34" charset="0"/>
                <a:cs typeface="Segoe UI" panose="020B0502040204020203" pitchFamily="34" charset="0"/>
              </a:rPr>
              <a:t>18)</a:t>
            </a:r>
          </a:p>
        </p:txBody>
      </p:sp>
      <p:sp>
        <p:nvSpPr>
          <p:cNvPr id="4" name="文本框 10">
            <a:extLst>
              <a:ext uri="{FF2B5EF4-FFF2-40B4-BE49-F238E27FC236}">
                <a16:creationId xmlns:a16="http://schemas.microsoft.com/office/drawing/2014/main" id="{9719DAFF-F522-C24D-AB5C-7ABA68F1F8F3}"/>
              </a:ext>
            </a:extLst>
          </p:cNvPr>
          <p:cNvSpPr txBox="1">
            <a:spLocks noChangeArrowheads="1"/>
          </p:cNvSpPr>
          <p:nvPr/>
        </p:nvSpPr>
        <p:spPr bwMode="auto">
          <a:xfrm>
            <a:off x="3621217" y="5019534"/>
            <a:ext cx="4956175" cy="50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400" dirty="0">
                <a:solidFill>
                  <a:schemeClr val="bg1"/>
                </a:solidFill>
                <a:latin typeface="Segoe UI" panose="020B0502040204020203" pitchFamily="34" charset="0"/>
                <a:cs typeface="Segoe UI" panose="020B0502040204020203" pitchFamily="34" charset="0"/>
              </a:rPr>
              <a:t>林哲  前沿交叉学科研究院</a:t>
            </a:r>
          </a:p>
        </p:txBody>
      </p:sp>
      <p:sp>
        <p:nvSpPr>
          <p:cNvPr id="5" name="文本框 10">
            <a:extLst>
              <a:ext uri="{FF2B5EF4-FFF2-40B4-BE49-F238E27FC236}">
                <a16:creationId xmlns:a16="http://schemas.microsoft.com/office/drawing/2014/main" id="{187D46E2-162C-0B4E-95F6-429E5DCB3CC8}"/>
              </a:ext>
            </a:extLst>
          </p:cNvPr>
          <p:cNvSpPr txBox="1">
            <a:spLocks noChangeArrowheads="1"/>
          </p:cNvSpPr>
          <p:nvPr/>
        </p:nvSpPr>
        <p:spPr bwMode="auto">
          <a:xfrm>
            <a:off x="3508737" y="5615425"/>
            <a:ext cx="4956175" cy="50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2400" dirty="0">
                <a:solidFill>
                  <a:schemeClr val="bg1"/>
                </a:solidFill>
                <a:latin typeface="Segoe UI" panose="020B0502040204020203" pitchFamily="34" charset="0"/>
                <a:cs typeface="Segoe UI" panose="020B0502040204020203" pitchFamily="34" charset="0"/>
              </a:rPr>
              <a:t>5.14</a:t>
            </a:r>
            <a:endParaRPr lang="zh-CN" altLang="en-US" sz="2400" dirty="0">
              <a:solidFill>
                <a:schemeClr val="bg1"/>
              </a:solidFill>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2"/>
          <p:cNvSpPr txBox="1">
            <a:spLocks noChangeArrowheads="1"/>
          </p:cNvSpPr>
          <p:nvPr/>
        </p:nvSpPr>
        <p:spPr bwMode="auto">
          <a:xfrm>
            <a:off x="790589" y="128589"/>
            <a:ext cx="37728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rPr>
              <a:t>Training Techniques</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52227" name="Group 3"/>
          <p:cNvGrpSpPr>
            <a:grpSpLocks/>
          </p:cNvGrpSpPr>
          <p:nvPr/>
        </p:nvGrpSpPr>
        <p:grpSpPr bwMode="auto">
          <a:xfrm>
            <a:off x="271464" y="223838"/>
            <a:ext cx="474663" cy="290512"/>
            <a:chOff x="0" y="0"/>
            <a:chExt cx="714375" cy="438150"/>
          </a:xfrm>
        </p:grpSpPr>
        <p:sp>
          <p:nvSpPr>
            <p:cNvPr id="5224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5224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19" name="文本框 2">
            <a:extLst>
              <a:ext uri="{FF2B5EF4-FFF2-40B4-BE49-F238E27FC236}">
                <a16:creationId xmlns:a16="http://schemas.microsoft.com/office/drawing/2014/main" id="{0C0994D4-28CC-4989-AB19-3F9BC23D2AA2}"/>
              </a:ext>
            </a:extLst>
          </p:cNvPr>
          <p:cNvSpPr txBox="1">
            <a:spLocks noChangeArrowheads="1"/>
          </p:cNvSpPr>
          <p:nvPr/>
        </p:nvSpPr>
        <p:spPr bwMode="auto">
          <a:xfrm>
            <a:off x="271464" y="1028412"/>
            <a:ext cx="54241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400" b="1" dirty="0">
                <a:latin typeface="微软雅黑" panose="020B0503020204020204" pitchFamily="34" charset="-122"/>
                <a:ea typeface="微软雅黑" panose="020B0503020204020204" pitchFamily="34" charset="-122"/>
              </a:rPr>
              <a:t>Bootstrapped Rescaled Activation</a:t>
            </a:r>
            <a:endParaRPr lang="zh-CN" altLang="en-US" sz="2400" b="1" dirty="0">
              <a:latin typeface="微软雅黑" panose="020B0503020204020204" pitchFamily="34" charset="-122"/>
              <a:ea typeface="微软雅黑" panose="020B0503020204020204" pitchFamily="34" charset="-122"/>
            </a:endParaRPr>
          </a:p>
        </p:txBody>
      </p:sp>
      <p:sp>
        <p:nvSpPr>
          <p:cNvPr id="20" name="文本框 2">
            <a:extLst>
              <a:ext uri="{FF2B5EF4-FFF2-40B4-BE49-F238E27FC236}">
                <a16:creationId xmlns:a16="http://schemas.microsoft.com/office/drawing/2014/main" id="{D6247A12-D90E-48BA-BA8A-6B47AF4AEA4A}"/>
              </a:ext>
            </a:extLst>
          </p:cNvPr>
          <p:cNvSpPr txBox="1">
            <a:spLocks noChangeArrowheads="1"/>
          </p:cNvSpPr>
          <p:nvPr/>
        </p:nvSpPr>
        <p:spPr bwMode="auto">
          <a:xfrm>
            <a:off x="556533" y="1704594"/>
            <a:ext cx="104251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severe gradient vanishing occurs when D is much stronger than G,</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Picture 1">
            <a:extLst>
              <a:ext uri="{FF2B5EF4-FFF2-40B4-BE49-F238E27FC236}">
                <a16:creationId xmlns:a16="http://schemas.microsoft.com/office/drawing/2014/main" id="{B4B83A1A-918E-4B8E-893F-409BD07DC038}"/>
              </a:ext>
            </a:extLst>
          </p:cNvPr>
          <p:cNvPicPr>
            <a:picLocks noChangeAspect="1"/>
          </p:cNvPicPr>
          <p:nvPr/>
        </p:nvPicPr>
        <p:blipFill>
          <a:blip r:embed="rId2"/>
          <a:stretch>
            <a:fillRect/>
          </a:stretch>
        </p:blipFill>
        <p:spPr>
          <a:xfrm>
            <a:off x="4563481" y="2605036"/>
            <a:ext cx="3426267" cy="823964"/>
          </a:xfrm>
          <a:prstGeom prst="rect">
            <a:avLst/>
          </a:prstGeom>
        </p:spPr>
      </p:pic>
      <p:sp>
        <p:nvSpPr>
          <p:cNvPr id="23" name="文本框 2">
            <a:extLst>
              <a:ext uri="{FF2B5EF4-FFF2-40B4-BE49-F238E27FC236}">
                <a16:creationId xmlns:a16="http://schemas.microsoft.com/office/drawing/2014/main" id="{0CAAE405-A760-4BFB-9E19-C86FE5B3DC45}"/>
              </a:ext>
            </a:extLst>
          </p:cNvPr>
          <p:cNvSpPr txBox="1">
            <a:spLocks noChangeArrowheads="1"/>
          </p:cNvSpPr>
          <p:nvPr/>
        </p:nvSpPr>
        <p:spPr bwMode="auto">
          <a:xfrm>
            <a:off x="600563" y="3749912"/>
            <a:ext cx="10425145" cy="280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eaLnBrk="1" hangingPunct="1">
              <a:lnSpc>
                <a:spcPct val="150000"/>
              </a:lnSpc>
              <a:buFont typeface="Arial" panose="020B0604020202020204" pitchFamily="34" charset="0"/>
              <a:buAutoNum type="arabicParen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After this transformation, the expectation and variance of the reward in each mini-batch are constant. In this case, the rescale activation serves as a value stabilizer that is helpful for algorithms that are sensitive in numerical variance. </a:t>
            </a:r>
          </a:p>
          <a:p>
            <a:pPr marL="457200" indent="-457200" algn="just" eaLnBrk="1" hangingPunct="1">
              <a:lnSpc>
                <a:spcPct val="150000"/>
              </a:lnSpc>
              <a:buFont typeface="Arial" panose="020B0604020202020204" pitchFamily="34" charset="0"/>
              <a:buAutoNum type="arabicParen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gn="just" eaLnBrk="1" hangingPunct="1">
              <a:lnSpc>
                <a:spcPct val="150000"/>
              </a:lnSpc>
              <a:buFont typeface="Arial" panose="020B0604020202020204" pitchFamily="34" charset="0"/>
              <a:buAutoNum type="arabicParen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Second, as all ranking methods do, it prevents the gradient vanishing problem, which accelerates the model convergence.</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2"/>
          <p:cNvSpPr txBox="1">
            <a:spLocks noChangeArrowheads="1"/>
          </p:cNvSpPr>
          <p:nvPr/>
        </p:nvSpPr>
        <p:spPr bwMode="auto">
          <a:xfrm>
            <a:off x="790589" y="128589"/>
            <a:ext cx="37728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rPr>
              <a:t>Training Techniques</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52227" name="Group 3"/>
          <p:cNvGrpSpPr>
            <a:grpSpLocks/>
          </p:cNvGrpSpPr>
          <p:nvPr/>
        </p:nvGrpSpPr>
        <p:grpSpPr bwMode="auto">
          <a:xfrm>
            <a:off x="271464" y="223838"/>
            <a:ext cx="474663" cy="290512"/>
            <a:chOff x="0" y="0"/>
            <a:chExt cx="714375" cy="438150"/>
          </a:xfrm>
        </p:grpSpPr>
        <p:sp>
          <p:nvSpPr>
            <p:cNvPr id="5224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5224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19" name="文本框 2">
            <a:extLst>
              <a:ext uri="{FF2B5EF4-FFF2-40B4-BE49-F238E27FC236}">
                <a16:creationId xmlns:a16="http://schemas.microsoft.com/office/drawing/2014/main" id="{0C0994D4-28CC-4989-AB19-3F9BC23D2AA2}"/>
              </a:ext>
            </a:extLst>
          </p:cNvPr>
          <p:cNvSpPr txBox="1">
            <a:spLocks noChangeArrowheads="1"/>
          </p:cNvSpPr>
          <p:nvPr/>
        </p:nvSpPr>
        <p:spPr bwMode="auto">
          <a:xfrm>
            <a:off x="271464" y="1028412"/>
            <a:ext cx="3370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400" b="1" dirty="0">
                <a:latin typeface="微软雅黑" panose="020B0503020204020204" pitchFamily="34" charset="-122"/>
                <a:ea typeface="微软雅黑" panose="020B0503020204020204" pitchFamily="34" charset="-122"/>
              </a:rPr>
              <a:t>Interleaved Training.</a:t>
            </a:r>
            <a:endParaRPr lang="zh-CN" altLang="en-US" sz="2400" b="1" dirty="0">
              <a:latin typeface="微软雅黑" panose="020B0503020204020204" pitchFamily="34" charset="-122"/>
              <a:ea typeface="微软雅黑" panose="020B0503020204020204" pitchFamily="34" charset="-122"/>
            </a:endParaRPr>
          </a:p>
        </p:txBody>
      </p:sp>
      <p:sp>
        <p:nvSpPr>
          <p:cNvPr id="20" name="文本框 2">
            <a:extLst>
              <a:ext uri="{FF2B5EF4-FFF2-40B4-BE49-F238E27FC236}">
                <a16:creationId xmlns:a16="http://schemas.microsoft.com/office/drawing/2014/main" id="{D6247A12-D90E-48BA-BA8A-6B47AF4AEA4A}"/>
              </a:ext>
            </a:extLst>
          </p:cNvPr>
          <p:cNvSpPr txBox="1">
            <a:spLocks noChangeArrowheads="1"/>
          </p:cNvSpPr>
          <p:nvPr/>
        </p:nvSpPr>
        <p:spPr bwMode="auto">
          <a:xfrm>
            <a:off x="562591" y="1544588"/>
            <a:ext cx="10425145" cy="249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As its name is, we adopt an interleaving of supervised training (i.e. MLE) and adversarial training (i.e. GAN) instead of full GAN after the pre-training.</a:t>
            </a:r>
          </a:p>
          <a:p>
            <a:pPr eaLnBrk="1" hangingPunct="1">
              <a:lnSpc>
                <a:spcPct val="150000"/>
              </a:lnSpc>
              <a:buFont typeface="Arial" panose="020B0604020202020204" pitchFamily="34" charset="0"/>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An explanation of why this scheme works is that blending these two trainings would help GAN get rid of some bad local minimums and alleviate mode collapse. Another justification is that the inserted supervised learning performs an implicit regularization on the generative model to prevent it from going too far away from the MLE solution.</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2">
            <a:extLst>
              <a:ext uri="{FF2B5EF4-FFF2-40B4-BE49-F238E27FC236}">
                <a16:creationId xmlns:a16="http://schemas.microsoft.com/office/drawing/2014/main" id="{65CA781D-A6E1-4F0C-865A-58F78B7763BA}"/>
              </a:ext>
            </a:extLst>
          </p:cNvPr>
          <p:cNvSpPr txBox="1">
            <a:spLocks noChangeArrowheads="1"/>
          </p:cNvSpPr>
          <p:nvPr/>
        </p:nvSpPr>
        <p:spPr bwMode="auto">
          <a:xfrm>
            <a:off x="209748" y="4327028"/>
            <a:ext cx="34936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400" b="1" dirty="0">
                <a:latin typeface="微软雅黑" panose="020B0503020204020204" pitchFamily="34" charset="-122"/>
                <a:ea typeface="微软雅黑" panose="020B0503020204020204" pitchFamily="34" charset="-122"/>
              </a:rPr>
              <a:t>Temperature Control.</a:t>
            </a:r>
            <a:endParaRPr lang="zh-CN" altLang="en-US" sz="2400" b="1" dirty="0">
              <a:latin typeface="微软雅黑" panose="020B0503020204020204" pitchFamily="34" charset="-122"/>
              <a:ea typeface="微软雅黑" panose="020B0503020204020204" pitchFamily="34" charset="-122"/>
            </a:endParaRPr>
          </a:p>
        </p:txBody>
      </p:sp>
      <p:sp>
        <p:nvSpPr>
          <p:cNvPr id="11" name="文本框 2">
            <a:extLst>
              <a:ext uri="{FF2B5EF4-FFF2-40B4-BE49-F238E27FC236}">
                <a16:creationId xmlns:a16="http://schemas.microsoft.com/office/drawing/2014/main" id="{29439C36-5169-4176-A7C1-50278CAFB1C2}"/>
              </a:ext>
            </a:extLst>
          </p:cNvPr>
          <p:cNvSpPr txBox="1">
            <a:spLocks noChangeArrowheads="1"/>
          </p:cNvSpPr>
          <p:nvPr/>
        </p:nvSpPr>
        <p:spPr bwMode="auto">
          <a:xfrm>
            <a:off x="417027" y="4788693"/>
            <a:ext cx="10425145" cy="142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The Boltzmann temperature is a factor that could be used to balance the exploration and exploitation for reinforcement learning problems. Here we select a higher temperature when we are training the model and a lower temperature when we adopt the model to generate samples.</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36534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2"/>
          <p:cNvSpPr txBox="1">
            <a:spLocks noChangeArrowheads="1"/>
          </p:cNvSpPr>
          <p:nvPr/>
        </p:nvSpPr>
        <p:spPr bwMode="auto">
          <a:xfrm>
            <a:off x="790589" y="128589"/>
            <a:ext cx="22489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rPr>
              <a:t>Experiment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52227" name="Group 3"/>
          <p:cNvGrpSpPr>
            <a:grpSpLocks/>
          </p:cNvGrpSpPr>
          <p:nvPr/>
        </p:nvGrpSpPr>
        <p:grpSpPr bwMode="auto">
          <a:xfrm>
            <a:off x="271464" y="223838"/>
            <a:ext cx="474663" cy="290512"/>
            <a:chOff x="0" y="0"/>
            <a:chExt cx="714375" cy="438150"/>
          </a:xfrm>
        </p:grpSpPr>
        <p:sp>
          <p:nvSpPr>
            <p:cNvPr id="5224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5224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19" name="文本框 2">
            <a:extLst>
              <a:ext uri="{FF2B5EF4-FFF2-40B4-BE49-F238E27FC236}">
                <a16:creationId xmlns:a16="http://schemas.microsoft.com/office/drawing/2014/main" id="{0C0994D4-28CC-4989-AB19-3F9BC23D2AA2}"/>
              </a:ext>
            </a:extLst>
          </p:cNvPr>
          <p:cNvSpPr txBox="1">
            <a:spLocks noChangeArrowheads="1"/>
          </p:cNvSpPr>
          <p:nvPr/>
        </p:nvSpPr>
        <p:spPr bwMode="auto">
          <a:xfrm>
            <a:off x="271464" y="1028412"/>
            <a:ext cx="33312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400" b="1" dirty="0">
                <a:latin typeface="微软雅黑" panose="020B0503020204020204" pitchFamily="34" charset="-122"/>
                <a:ea typeface="微软雅黑" panose="020B0503020204020204" pitchFamily="34" charset="-122"/>
              </a:rPr>
              <a:t>Automatic </a:t>
            </a:r>
            <a:r>
              <a:rPr lang="en-US" altLang="zh-CN" sz="2400" b="1" dirty="0" err="1">
                <a:latin typeface="微软雅黑" panose="020B0503020204020204" pitchFamily="34" charset="-122"/>
                <a:ea typeface="微软雅黑" panose="020B0503020204020204" pitchFamily="34" charset="-122"/>
              </a:rPr>
              <a:t>Evalution</a:t>
            </a:r>
            <a:endParaRPr lang="zh-CN" altLang="en-US" sz="2400" b="1" dirty="0">
              <a:latin typeface="微软雅黑" panose="020B0503020204020204" pitchFamily="34" charset="-122"/>
              <a:ea typeface="微软雅黑" panose="020B0503020204020204" pitchFamily="34" charset="-122"/>
            </a:endParaRPr>
          </a:p>
        </p:txBody>
      </p:sp>
      <p:pic>
        <p:nvPicPr>
          <p:cNvPr id="2" name="Picture 1">
            <a:extLst>
              <a:ext uri="{FF2B5EF4-FFF2-40B4-BE49-F238E27FC236}">
                <a16:creationId xmlns:a16="http://schemas.microsoft.com/office/drawing/2014/main" id="{02C38583-3EC3-45EE-80AA-642337D1DB5D}"/>
              </a:ext>
            </a:extLst>
          </p:cNvPr>
          <p:cNvPicPr>
            <a:picLocks noChangeAspect="1"/>
          </p:cNvPicPr>
          <p:nvPr/>
        </p:nvPicPr>
        <p:blipFill>
          <a:blip r:embed="rId2"/>
          <a:stretch>
            <a:fillRect/>
          </a:stretch>
        </p:blipFill>
        <p:spPr>
          <a:xfrm>
            <a:off x="417027" y="1594605"/>
            <a:ext cx="6178435" cy="1227558"/>
          </a:xfrm>
          <a:prstGeom prst="rect">
            <a:avLst/>
          </a:prstGeom>
        </p:spPr>
      </p:pic>
      <p:pic>
        <p:nvPicPr>
          <p:cNvPr id="3" name="Picture 2">
            <a:extLst>
              <a:ext uri="{FF2B5EF4-FFF2-40B4-BE49-F238E27FC236}">
                <a16:creationId xmlns:a16="http://schemas.microsoft.com/office/drawing/2014/main" id="{7537E296-2EE0-49FD-B7CC-E71806E7E7FC}"/>
              </a:ext>
            </a:extLst>
          </p:cNvPr>
          <p:cNvPicPr>
            <a:picLocks noChangeAspect="1"/>
          </p:cNvPicPr>
          <p:nvPr/>
        </p:nvPicPr>
        <p:blipFill>
          <a:blip r:embed="rId3"/>
          <a:stretch>
            <a:fillRect/>
          </a:stretch>
        </p:blipFill>
        <p:spPr>
          <a:xfrm>
            <a:off x="6526053" y="1413575"/>
            <a:ext cx="5636514" cy="2956154"/>
          </a:xfrm>
          <a:prstGeom prst="rect">
            <a:avLst/>
          </a:prstGeom>
        </p:spPr>
      </p:pic>
      <p:pic>
        <p:nvPicPr>
          <p:cNvPr id="4" name="Picture 3">
            <a:extLst>
              <a:ext uri="{FF2B5EF4-FFF2-40B4-BE49-F238E27FC236}">
                <a16:creationId xmlns:a16="http://schemas.microsoft.com/office/drawing/2014/main" id="{B9E2C8E0-34AB-4487-96D1-DBA2A5BEF9A9}"/>
              </a:ext>
            </a:extLst>
          </p:cNvPr>
          <p:cNvPicPr>
            <a:picLocks noChangeAspect="1"/>
          </p:cNvPicPr>
          <p:nvPr/>
        </p:nvPicPr>
        <p:blipFill>
          <a:blip r:embed="rId4"/>
          <a:stretch>
            <a:fillRect/>
          </a:stretch>
        </p:blipFill>
        <p:spPr>
          <a:xfrm>
            <a:off x="600563" y="2926691"/>
            <a:ext cx="5040278" cy="1443038"/>
          </a:xfrm>
          <a:prstGeom prst="rect">
            <a:avLst/>
          </a:prstGeom>
        </p:spPr>
      </p:pic>
      <p:pic>
        <p:nvPicPr>
          <p:cNvPr id="13" name="Picture 12">
            <a:extLst>
              <a:ext uri="{FF2B5EF4-FFF2-40B4-BE49-F238E27FC236}">
                <a16:creationId xmlns:a16="http://schemas.microsoft.com/office/drawing/2014/main" id="{ADC2A75D-234F-463A-A75D-092F5DD6106F}"/>
              </a:ext>
            </a:extLst>
          </p:cNvPr>
          <p:cNvPicPr>
            <a:picLocks noChangeAspect="1"/>
          </p:cNvPicPr>
          <p:nvPr/>
        </p:nvPicPr>
        <p:blipFill>
          <a:blip r:embed="rId5"/>
          <a:stretch>
            <a:fillRect/>
          </a:stretch>
        </p:blipFill>
        <p:spPr>
          <a:xfrm>
            <a:off x="539665" y="4674511"/>
            <a:ext cx="5101176" cy="1542572"/>
          </a:xfrm>
          <a:prstGeom prst="rect">
            <a:avLst/>
          </a:prstGeom>
        </p:spPr>
      </p:pic>
      <p:pic>
        <p:nvPicPr>
          <p:cNvPr id="14" name="Picture 13">
            <a:extLst>
              <a:ext uri="{FF2B5EF4-FFF2-40B4-BE49-F238E27FC236}">
                <a16:creationId xmlns:a16="http://schemas.microsoft.com/office/drawing/2014/main" id="{28D783E3-7CB8-4322-8EA2-20659B7EECE9}"/>
              </a:ext>
            </a:extLst>
          </p:cNvPr>
          <p:cNvPicPr>
            <a:picLocks noChangeAspect="1"/>
          </p:cNvPicPr>
          <p:nvPr/>
        </p:nvPicPr>
        <p:blipFill>
          <a:blip r:embed="rId6"/>
          <a:stretch>
            <a:fillRect/>
          </a:stretch>
        </p:blipFill>
        <p:spPr>
          <a:xfrm>
            <a:off x="6455032" y="5049343"/>
            <a:ext cx="5540375" cy="1167740"/>
          </a:xfrm>
          <a:prstGeom prst="rect">
            <a:avLst/>
          </a:prstGeom>
        </p:spPr>
      </p:pic>
    </p:spTree>
    <p:extLst>
      <p:ext uri="{BB962C8B-B14F-4D97-AF65-F5344CB8AC3E}">
        <p14:creationId xmlns:p14="http://schemas.microsoft.com/office/powerpoint/2010/main" val="2666032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2"/>
          <p:cNvSpPr txBox="1">
            <a:spLocks noChangeArrowheads="1"/>
          </p:cNvSpPr>
          <p:nvPr/>
        </p:nvSpPr>
        <p:spPr bwMode="auto">
          <a:xfrm>
            <a:off x="790589" y="128589"/>
            <a:ext cx="16674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rPr>
              <a:t>Analysis</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52227" name="Group 3"/>
          <p:cNvGrpSpPr>
            <a:grpSpLocks/>
          </p:cNvGrpSpPr>
          <p:nvPr/>
        </p:nvGrpSpPr>
        <p:grpSpPr bwMode="auto">
          <a:xfrm>
            <a:off x="271464" y="223838"/>
            <a:ext cx="474663" cy="290512"/>
            <a:chOff x="0" y="0"/>
            <a:chExt cx="714375" cy="438150"/>
          </a:xfrm>
        </p:grpSpPr>
        <p:sp>
          <p:nvSpPr>
            <p:cNvPr id="5224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5224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19" name="文本框 2">
            <a:extLst>
              <a:ext uri="{FF2B5EF4-FFF2-40B4-BE49-F238E27FC236}">
                <a16:creationId xmlns:a16="http://schemas.microsoft.com/office/drawing/2014/main" id="{0C0994D4-28CC-4989-AB19-3F9BC23D2AA2}"/>
              </a:ext>
            </a:extLst>
          </p:cNvPr>
          <p:cNvSpPr txBox="1">
            <a:spLocks noChangeArrowheads="1"/>
          </p:cNvSpPr>
          <p:nvPr/>
        </p:nvSpPr>
        <p:spPr bwMode="auto">
          <a:xfrm>
            <a:off x="271464" y="1028412"/>
            <a:ext cx="31502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400" b="1" dirty="0">
                <a:latin typeface="微软雅黑" panose="020B0503020204020204" pitchFamily="34" charset="-122"/>
                <a:ea typeface="微软雅黑" panose="020B0503020204020204" pitchFamily="34" charset="-122"/>
              </a:rPr>
              <a:t>Human Judgement</a:t>
            </a:r>
            <a:endParaRPr lang="zh-CN" altLang="en-US" sz="2400" b="1" dirty="0">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4EE01431-C0C0-4461-B075-C8B6E356DB85}"/>
              </a:ext>
            </a:extLst>
          </p:cNvPr>
          <p:cNvPicPr>
            <a:picLocks noChangeAspect="1"/>
          </p:cNvPicPr>
          <p:nvPr/>
        </p:nvPicPr>
        <p:blipFill>
          <a:blip r:embed="rId2"/>
          <a:stretch>
            <a:fillRect/>
          </a:stretch>
        </p:blipFill>
        <p:spPr>
          <a:xfrm>
            <a:off x="4218316" y="4066772"/>
            <a:ext cx="3580382" cy="2724488"/>
          </a:xfrm>
          <a:prstGeom prst="rect">
            <a:avLst/>
          </a:prstGeom>
        </p:spPr>
      </p:pic>
      <p:pic>
        <p:nvPicPr>
          <p:cNvPr id="6" name="Picture 5">
            <a:extLst>
              <a:ext uri="{FF2B5EF4-FFF2-40B4-BE49-F238E27FC236}">
                <a16:creationId xmlns:a16="http://schemas.microsoft.com/office/drawing/2014/main" id="{AF8D224D-C839-4810-9F47-83CCEDB5F9CD}"/>
              </a:ext>
            </a:extLst>
          </p:cNvPr>
          <p:cNvPicPr>
            <a:picLocks noChangeAspect="1"/>
          </p:cNvPicPr>
          <p:nvPr/>
        </p:nvPicPr>
        <p:blipFill rotWithShape="1">
          <a:blip r:embed="rId3"/>
          <a:srcRect t="1499"/>
          <a:stretch/>
        </p:blipFill>
        <p:spPr>
          <a:xfrm>
            <a:off x="562591" y="1586390"/>
            <a:ext cx="10688636" cy="2480382"/>
          </a:xfrm>
          <a:prstGeom prst="rect">
            <a:avLst/>
          </a:prstGeom>
        </p:spPr>
      </p:pic>
    </p:spTree>
    <p:extLst>
      <p:ext uri="{BB962C8B-B14F-4D97-AF65-F5344CB8AC3E}">
        <p14:creationId xmlns:p14="http://schemas.microsoft.com/office/powerpoint/2010/main" val="279220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2"/>
          <p:cNvSpPr txBox="1">
            <a:spLocks noChangeArrowheads="1"/>
          </p:cNvSpPr>
          <p:nvPr/>
        </p:nvSpPr>
        <p:spPr bwMode="auto">
          <a:xfrm>
            <a:off x="790589" y="128589"/>
            <a:ext cx="35782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rPr>
              <a:t>Model Explanation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52227" name="Group 3"/>
          <p:cNvGrpSpPr>
            <a:grpSpLocks/>
          </p:cNvGrpSpPr>
          <p:nvPr/>
        </p:nvGrpSpPr>
        <p:grpSpPr bwMode="auto">
          <a:xfrm>
            <a:off x="271464" y="223838"/>
            <a:ext cx="474663" cy="290512"/>
            <a:chOff x="0" y="0"/>
            <a:chExt cx="714375" cy="438150"/>
          </a:xfrm>
        </p:grpSpPr>
        <p:sp>
          <p:nvSpPr>
            <p:cNvPr id="5224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5224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19" name="文本框 2">
            <a:extLst>
              <a:ext uri="{FF2B5EF4-FFF2-40B4-BE49-F238E27FC236}">
                <a16:creationId xmlns:a16="http://schemas.microsoft.com/office/drawing/2014/main" id="{0C0994D4-28CC-4989-AB19-3F9BC23D2AA2}"/>
              </a:ext>
            </a:extLst>
          </p:cNvPr>
          <p:cNvSpPr txBox="1">
            <a:spLocks noChangeArrowheads="1"/>
          </p:cNvSpPr>
          <p:nvPr/>
        </p:nvSpPr>
        <p:spPr bwMode="auto">
          <a:xfrm>
            <a:off x="271464" y="908840"/>
            <a:ext cx="23410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400" b="1" dirty="0">
                <a:latin typeface="微软雅黑" panose="020B0503020204020204" pitchFamily="34" charset="-122"/>
                <a:ea typeface="微软雅黑" panose="020B0503020204020204" pitchFamily="34" charset="-122"/>
              </a:rPr>
              <a:t>Feature Trace.</a:t>
            </a:r>
            <a:endParaRPr lang="zh-CN" altLang="en-US" sz="2400" b="1" dirty="0">
              <a:latin typeface="微软雅黑" panose="020B0503020204020204" pitchFamily="34" charset="-122"/>
              <a:ea typeface="微软雅黑" panose="020B0503020204020204" pitchFamily="34" charset="-122"/>
            </a:endParaRPr>
          </a:p>
        </p:txBody>
      </p:sp>
      <p:sp>
        <p:nvSpPr>
          <p:cNvPr id="5" name="Rectangle 4">
            <a:extLst>
              <a:ext uri="{FF2B5EF4-FFF2-40B4-BE49-F238E27FC236}">
                <a16:creationId xmlns:a16="http://schemas.microsoft.com/office/drawing/2014/main" id="{538A4110-12FA-4EF9-8A32-7EF23F99F435}"/>
              </a:ext>
            </a:extLst>
          </p:cNvPr>
          <p:cNvSpPr/>
          <p:nvPr/>
        </p:nvSpPr>
        <p:spPr>
          <a:xfrm>
            <a:off x="271464" y="1256245"/>
            <a:ext cx="11387136" cy="1289071"/>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To verify that </a:t>
            </a:r>
            <a:r>
              <a:rPr lang="en-US" dirty="0" err="1">
                <a:latin typeface="Times New Roman" panose="02020603050405020304" pitchFamily="18" charset="0"/>
                <a:cs typeface="Times New Roman" panose="02020603050405020304" pitchFamily="18" charset="0"/>
              </a:rPr>
              <a:t>LeakGAN</a:t>
            </a:r>
            <a:r>
              <a:rPr lang="en-US" dirty="0">
                <a:latin typeface="Times New Roman" panose="02020603050405020304" pitchFamily="18" charset="0"/>
                <a:cs typeface="Times New Roman" panose="02020603050405020304" pitchFamily="18" charset="0"/>
              </a:rPr>
              <a:t> successfully exploits of the leaked message, we visualize the feature vector </a:t>
            </a:r>
            <a:r>
              <a:rPr lang="en-US" dirty="0" err="1">
                <a:latin typeface="Times New Roman" panose="02020603050405020304" pitchFamily="18" charset="0"/>
                <a:cs typeface="Times New Roman" panose="02020603050405020304" pitchFamily="18" charset="0"/>
              </a:rPr>
              <a:t>f_T</a:t>
            </a:r>
            <a:r>
              <a:rPr lang="en-US" dirty="0">
                <a:latin typeface="Times New Roman" panose="02020603050405020304" pitchFamily="18" charset="0"/>
                <a:cs typeface="Times New Roman" panose="02020603050405020304" pitchFamily="18" charset="0"/>
              </a:rPr>
              <a:t> extracted from the real data by discriminator. Besides, we visualize the feature trace, i.e. the features ft of prefix </a:t>
            </a:r>
            <a:r>
              <a:rPr lang="en-US" dirty="0" err="1">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during the generation, for </a:t>
            </a:r>
            <a:r>
              <a:rPr lang="en-US" dirty="0" err="1">
                <a:latin typeface="Times New Roman" panose="02020603050405020304" pitchFamily="18" charset="0"/>
                <a:cs typeface="Times New Roman" panose="02020603050405020304" pitchFamily="18" charset="0"/>
              </a:rPr>
              <a:t>LeakGAN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SeqGAN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RankGAN</a:t>
            </a:r>
            <a:r>
              <a:rPr lang="en-US" dirty="0">
                <a:latin typeface="Times New Roman" panose="02020603050405020304" pitchFamily="18" charset="0"/>
                <a:cs typeface="Times New Roman" panose="02020603050405020304" pitchFamily="18" charset="0"/>
              </a:rPr>
              <a:t> via a 2-D principal component analysis (PCA).</a:t>
            </a:r>
          </a:p>
        </p:txBody>
      </p:sp>
      <p:sp>
        <p:nvSpPr>
          <p:cNvPr id="8" name="Rectangle 7">
            <a:extLst>
              <a:ext uri="{FF2B5EF4-FFF2-40B4-BE49-F238E27FC236}">
                <a16:creationId xmlns:a16="http://schemas.microsoft.com/office/drawing/2014/main" id="{F7B6BCA7-ABCA-423E-A76E-09DE862325FB}"/>
              </a:ext>
            </a:extLst>
          </p:cNvPr>
          <p:cNvSpPr/>
          <p:nvPr/>
        </p:nvSpPr>
        <p:spPr>
          <a:xfrm>
            <a:off x="138114" y="5169840"/>
            <a:ext cx="11653836" cy="1704569"/>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As we can see, during the generation process, in </a:t>
            </a:r>
            <a:r>
              <a:rPr lang="en-US" dirty="0" err="1">
                <a:latin typeface="Times New Roman" panose="02020603050405020304" pitchFamily="18" charset="0"/>
                <a:cs typeface="Times New Roman" panose="02020603050405020304" pitchFamily="18" charset="0"/>
              </a:rPr>
              <a:t>LeakGAN</a:t>
            </a:r>
            <a:r>
              <a:rPr lang="en-US" dirty="0">
                <a:latin typeface="Times New Roman" panose="02020603050405020304" pitchFamily="18" charset="0"/>
                <a:cs typeface="Times New Roman" panose="02020603050405020304" pitchFamily="18" charset="0"/>
              </a:rPr>
              <a:t>, the feature vector gradually approaches the real data feature vector region. However, previous models, i.e. </a:t>
            </a:r>
            <a:r>
              <a:rPr lang="en-US" dirty="0" err="1">
                <a:latin typeface="Times New Roman" panose="02020603050405020304" pitchFamily="18" charset="0"/>
                <a:cs typeface="Times New Roman" panose="02020603050405020304" pitchFamily="18" charset="0"/>
              </a:rPr>
              <a:t>SeqGAN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RankGAN</a:t>
            </a:r>
            <a:r>
              <a:rPr lang="en-US" dirty="0">
                <a:latin typeface="Times New Roman" panose="02020603050405020304" pitchFamily="18" charset="0"/>
                <a:cs typeface="Times New Roman" panose="02020603050405020304" pitchFamily="18" charset="0"/>
              </a:rPr>
              <a:t>, fail to match the features even when the generation is completed. This indicates that the proposed Leak- GAN does finish its design purpose of exploiting the leaked information from D to better match the feature vector distributions of real data.</a:t>
            </a:r>
          </a:p>
        </p:txBody>
      </p:sp>
      <p:pic>
        <p:nvPicPr>
          <p:cNvPr id="9" name="Picture 8">
            <a:extLst>
              <a:ext uri="{FF2B5EF4-FFF2-40B4-BE49-F238E27FC236}">
                <a16:creationId xmlns:a16="http://schemas.microsoft.com/office/drawing/2014/main" id="{DF780D2C-6152-4AB8-BB02-4F618DA82A73}"/>
              </a:ext>
            </a:extLst>
          </p:cNvPr>
          <p:cNvPicPr>
            <a:picLocks noChangeAspect="1"/>
          </p:cNvPicPr>
          <p:nvPr/>
        </p:nvPicPr>
        <p:blipFill rotWithShape="1">
          <a:blip r:embed="rId2"/>
          <a:srcRect b="4624"/>
          <a:stretch/>
        </p:blipFill>
        <p:spPr>
          <a:xfrm>
            <a:off x="1642240" y="2541192"/>
            <a:ext cx="3720590" cy="2647449"/>
          </a:xfrm>
          <a:prstGeom prst="rect">
            <a:avLst/>
          </a:prstGeom>
        </p:spPr>
      </p:pic>
      <p:pic>
        <p:nvPicPr>
          <p:cNvPr id="12" name="Picture 11">
            <a:extLst>
              <a:ext uri="{FF2B5EF4-FFF2-40B4-BE49-F238E27FC236}">
                <a16:creationId xmlns:a16="http://schemas.microsoft.com/office/drawing/2014/main" id="{F56B7652-98E9-4399-9691-E7FE9CC18815}"/>
              </a:ext>
            </a:extLst>
          </p:cNvPr>
          <p:cNvPicPr>
            <a:picLocks noChangeAspect="1"/>
          </p:cNvPicPr>
          <p:nvPr/>
        </p:nvPicPr>
        <p:blipFill>
          <a:blip r:embed="rId3"/>
          <a:stretch>
            <a:fillRect/>
          </a:stretch>
        </p:blipFill>
        <p:spPr>
          <a:xfrm>
            <a:off x="6210300" y="2550592"/>
            <a:ext cx="3572444" cy="2628648"/>
          </a:xfrm>
          <a:prstGeom prst="rect">
            <a:avLst/>
          </a:prstGeom>
        </p:spPr>
      </p:pic>
    </p:spTree>
    <p:extLst>
      <p:ext uri="{BB962C8B-B14F-4D97-AF65-F5344CB8AC3E}">
        <p14:creationId xmlns:p14="http://schemas.microsoft.com/office/powerpoint/2010/main" val="2804060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2"/>
          <p:cNvSpPr txBox="1">
            <a:spLocks noChangeArrowheads="1"/>
          </p:cNvSpPr>
          <p:nvPr/>
        </p:nvSpPr>
        <p:spPr bwMode="auto">
          <a:xfrm>
            <a:off x="790589" y="128589"/>
            <a:ext cx="35782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rPr>
              <a:t>Model Explanation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52227" name="Group 3"/>
          <p:cNvGrpSpPr>
            <a:grpSpLocks/>
          </p:cNvGrpSpPr>
          <p:nvPr/>
        </p:nvGrpSpPr>
        <p:grpSpPr bwMode="auto">
          <a:xfrm>
            <a:off x="271464" y="223838"/>
            <a:ext cx="474663" cy="290512"/>
            <a:chOff x="0" y="0"/>
            <a:chExt cx="714375" cy="438150"/>
          </a:xfrm>
        </p:grpSpPr>
        <p:sp>
          <p:nvSpPr>
            <p:cNvPr id="5224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5224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19" name="文本框 2">
            <a:extLst>
              <a:ext uri="{FF2B5EF4-FFF2-40B4-BE49-F238E27FC236}">
                <a16:creationId xmlns:a16="http://schemas.microsoft.com/office/drawing/2014/main" id="{0C0994D4-28CC-4989-AB19-3F9BC23D2AA2}"/>
              </a:ext>
            </a:extLst>
          </p:cNvPr>
          <p:cNvSpPr txBox="1">
            <a:spLocks noChangeArrowheads="1"/>
          </p:cNvSpPr>
          <p:nvPr/>
        </p:nvSpPr>
        <p:spPr bwMode="auto">
          <a:xfrm>
            <a:off x="271464" y="908840"/>
            <a:ext cx="5564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400" b="1" dirty="0">
                <a:latin typeface="微软雅黑" panose="020B0503020204020204" pitchFamily="34" charset="-122"/>
                <a:ea typeface="微软雅黑" panose="020B0503020204020204" pitchFamily="34" charset="-122"/>
              </a:rPr>
              <a:t>Behaviors of Worker and Manager.</a:t>
            </a:r>
            <a:endParaRPr lang="zh-CN" altLang="en-US" sz="2400" b="1" dirty="0">
              <a:latin typeface="微软雅黑" panose="020B0503020204020204" pitchFamily="34" charset="-122"/>
              <a:ea typeface="微软雅黑" panose="020B0503020204020204" pitchFamily="34" charset="-122"/>
            </a:endParaRPr>
          </a:p>
        </p:txBody>
      </p:sp>
      <p:sp>
        <p:nvSpPr>
          <p:cNvPr id="5" name="Rectangle 4">
            <a:extLst>
              <a:ext uri="{FF2B5EF4-FFF2-40B4-BE49-F238E27FC236}">
                <a16:creationId xmlns:a16="http://schemas.microsoft.com/office/drawing/2014/main" id="{538A4110-12FA-4EF9-8A32-7EF23F99F435}"/>
              </a:ext>
            </a:extLst>
          </p:cNvPr>
          <p:cNvSpPr/>
          <p:nvPr/>
        </p:nvSpPr>
        <p:spPr>
          <a:xfrm>
            <a:off x="271464" y="1256245"/>
            <a:ext cx="11387136" cy="873572"/>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Visualize the interaction vector of the WORKER and MANAGER, i.e., the dimension-wise product of their output. Note that to simplify the explanation, here we reduce the signal dimension from 16 to 8.</a:t>
            </a:r>
          </a:p>
        </p:txBody>
      </p:sp>
      <p:pic>
        <p:nvPicPr>
          <p:cNvPr id="2" name="Picture 1">
            <a:extLst>
              <a:ext uri="{FF2B5EF4-FFF2-40B4-BE49-F238E27FC236}">
                <a16:creationId xmlns:a16="http://schemas.microsoft.com/office/drawing/2014/main" id="{0A9DC175-76B4-47D4-89E3-66966F2824BF}"/>
              </a:ext>
            </a:extLst>
          </p:cNvPr>
          <p:cNvPicPr>
            <a:picLocks noChangeAspect="1"/>
          </p:cNvPicPr>
          <p:nvPr/>
        </p:nvPicPr>
        <p:blipFill>
          <a:blip r:embed="rId2"/>
          <a:stretch>
            <a:fillRect/>
          </a:stretch>
        </p:blipFill>
        <p:spPr>
          <a:xfrm>
            <a:off x="2855926" y="2477222"/>
            <a:ext cx="5655872" cy="3899508"/>
          </a:xfrm>
          <a:prstGeom prst="rect">
            <a:avLst/>
          </a:prstGeom>
        </p:spPr>
      </p:pic>
    </p:spTree>
    <p:extLst>
      <p:ext uri="{BB962C8B-B14F-4D97-AF65-F5344CB8AC3E}">
        <p14:creationId xmlns:p14="http://schemas.microsoft.com/office/powerpoint/2010/main" val="3581609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2"/>
          <p:cNvSpPr txBox="1">
            <a:spLocks noChangeArrowheads="1"/>
          </p:cNvSpPr>
          <p:nvPr/>
        </p:nvSpPr>
        <p:spPr bwMode="auto">
          <a:xfrm>
            <a:off x="790589" y="128589"/>
            <a:ext cx="2497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rPr>
              <a:t>Contribution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52227" name="Group 3"/>
          <p:cNvGrpSpPr>
            <a:grpSpLocks/>
          </p:cNvGrpSpPr>
          <p:nvPr/>
        </p:nvGrpSpPr>
        <p:grpSpPr bwMode="auto">
          <a:xfrm>
            <a:off x="271464" y="223838"/>
            <a:ext cx="474663" cy="290512"/>
            <a:chOff x="0" y="0"/>
            <a:chExt cx="714375" cy="438150"/>
          </a:xfrm>
        </p:grpSpPr>
        <p:sp>
          <p:nvSpPr>
            <p:cNvPr id="5224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5224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5" name="Rectangle 4">
            <a:extLst>
              <a:ext uri="{FF2B5EF4-FFF2-40B4-BE49-F238E27FC236}">
                <a16:creationId xmlns:a16="http://schemas.microsoft.com/office/drawing/2014/main" id="{538A4110-12FA-4EF9-8A32-7EF23F99F435}"/>
              </a:ext>
            </a:extLst>
          </p:cNvPr>
          <p:cNvSpPr/>
          <p:nvPr/>
        </p:nvSpPr>
        <p:spPr>
          <a:xfrm>
            <a:off x="1612979" y="2025506"/>
            <a:ext cx="8401034" cy="280698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Introduce a Manage-Worker struct in GAN for </a:t>
            </a:r>
            <a:r>
              <a:rPr lang="en-US" sz="2000" dirty="0" err="1">
                <a:latin typeface="Times New Roman" panose="02020603050405020304" pitchFamily="18" charset="0"/>
                <a:cs typeface="Times New Roman" panose="02020603050405020304" pitchFamily="18" charset="0"/>
              </a:rPr>
              <a:t>sequencec</a:t>
            </a:r>
            <a:r>
              <a:rPr lang="en-US" sz="2000" dirty="0">
                <a:latin typeface="Times New Roman" panose="02020603050405020304" pitchFamily="18" charset="0"/>
                <a:cs typeface="Times New Roman" panose="02020603050405020304" pitchFamily="18" charset="0"/>
              </a:rPr>
              <a:t> generation.</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2) By leaking the feature extracted by the discriminator as the step-by-step guiding signal to guide the generator better generating long text, </a:t>
            </a:r>
            <a:r>
              <a:rPr lang="en-US" sz="2000" dirty="0" err="1">
                <a:latin typeface="Times New Roman" panose="02020603050405020304" pitchFamily="18" charset="0"/>
                <a:cs typeface="Times New Roman" panose="02020603050405020304" pitchFamily="18" charset="0"/>
              </a:rPr>
              <a:t>LeakGAN</a:t>
            </a:r>
            <a:r>
              <a:rPr lang="en-US" sz="2000" dirty="0">
                <a:latin typeface="Times New Roman" panose="02020603050405020304" pitchFamily="18" charset="0"/>
                <a:cs typeface="Times New Roman" panose="02020603050405020304" pitchFamily="18" charset="0"/>
              </a:rPr>
              <a:t> addresses the non-informativeness and sparsity problems of the scalar reward signal in previous GAN solutions.</a:t>
            </a:r>
          </a:p>
        </p:txBody>
      </p:sp>
    </p:spTree>
    <p:extLst>
      <p:ext uri="{BB962C8B-B14F-4D97-AF65-F5344CB8AC3E}">
        <p14:creationId xmlns:p14="http://schemas.microsoft.com/office/powerpoint/2010/main" val="2975928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文本框 10"/>
          <p:cNvSpPr txBox="1">
            <a:spLocks noChangeArrowheads="1"/>
          </p:cNvSpPr>
          <p:nvPr/>
        </p:nvSpPr>
        <p:spPr bwMode="auto">
          <a:xfrm>
            <a:off x="3617920" y="3402303"/>
            <a:ext cx="4956175" cy="574901"/>
          </a:xfrm>
          <a:prstGeom prst="rect">
            <a:avLst/>
          </a:prstGeom>
          <a:noFill/>
          <a:ln w="9525">
            <a:noFill/>
            <a:miter lim="800000"/>
            <a:headEnd/>
            <a:tailEnd/>
          </a:ln>
        </p:spPr>
        <p:txBody>
          <a:bodyPr anchor="ctr">
            <a:spAutoFit/>
          </a:bodyPr>
          <a:lstStyle/>
          <a:p>
            <a:pPr marL="0" marR="0" lvl="0" indent="0" algn="ctr"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lang="en-US" altLang="zh-CN" sz="2800">
                <a:solidFill>
                  <a:srgbClr val="FFFFFF"/>
                </a:solidFill>
                <a:latin typeface="Segoe UI" pitchFamily="34" charset="0"/>
                <a:cs typeface="Segoe UI" pitchFamily="34" charset="0"/>
              </a:rPr>
              <a:t>Q</a:t>
            </a:r>
            <a:r>
              <a:rPr lang="zh-CN" altLang="en-US" sz="2800">
                <a:solidFill>
                  <a:srgbClr val="FFFFFF"/>
                </a:solidFill>
                <a:latin typeface="Segoe UI" pitchFamily="34" charset="0"/>
                <a:cs typeface="Segoe UI" pitchFamily="34" charset="0"/>
              </a:rPr>
              <a:t> </a:t>
            </a:r>
            <a:r>
              <a:rPr lang="en-US" altLang="zh-CN" sz="2800">
                <a:solidFill>
                  <a:srgbClr val="FFFFFF"/>
                </a:solidFill>
                <a:latin typeface="Segoe UI" pitchFamily="34" charset="0"/>
                <a:cs typeface="Segoe UI" pitchFamily="34" charset="0"/>
              </a:rPr>
              <a:t>&amp;</a:t>
            </a:r>
            <a:r>
              <a:rPr lang="zh-CN" altLang="en-US" sz="2800">
                <a:solidFill>
                  <a:srgbClr val="FFFFFF"/>
                </a:solidFill>
                <a:latin typeface="Segoe UI" pitchFamily="34" charset="0"/>
                <a:cs typeface="Segoe UI" pitchFamily="34" charset="0"/>
              </a:rPr>
              <a:t> </a:t>
            </a:r>
            <a:r>
              <a:rPr lang="en-US" altLang="zh-CN" sz="2800">
                <a:solidFill>
                  <a:srgbClr val="FFFFFF"/>
                </a:solidFill>
                <a:latin typeface="Segoe UI" pitchFamily="34" charset="0"/>
                <a:cs typeface="Segoe UI" pitchFamily="34" charset="0"/>
              </a:rPr>
              <a:t>A</a:t>
            </a:r>
            <a:endParaRPr kumimoji="0" lang="en-US" sz="2800" b="0" i="0" u="none" strike="noStrike" kern="1200" cap="none" spc="0" normalizeH="0" baseline="0" noProof="0">
              <a:ln>
                <a:noFill/>
              </a:ln>
              <a:solidFill>
                <a:srgbClr val="FFFFFF"/>
              </a:solidFill>
              <a:effectLst/>
              <a:uLnTx/>
              <a:uFillTx/>
              <a:latin typeface="Segoe UI" pitchFamily="34" charset="0"/>
              <a:ea typeface="宋体" panose="02010600030101010101" pitchFamily="2" charset="-122"/>
              <a:cs typeface="Segoe UI" pitchFamily="34" charset="0"/>
            </a:endParaRPr>
          </a:p>
        </p:txBody>
      </p:sp>
      <p:sp>
        <p:nvSpPr>
          <p:cNvPr id="54276" name="文本框 12"/>
          <p:cNvSpPr txBox="1">
            <a:spLocks noChangeArrowheads="1"/>
          </p:cNvSpPr>
          <p:nvPr/>
        </p:nvSpPr>
        <p:spPr bwMode="auto">
          <a:xfrm>
            <a:off x="2890844" y="2478378"/>
            <a:ext cx="6410325" cy="923925"/>
          </a:xfrm>
          <a:prstGeom prst="rect">
            <a:avLst/>
          </a:prstGeom>
          <a:noFill/>
          <a:ln w="9525">
            <a:noFill/>
            <a:miter lim="800000"/>
            <a:headEnd/>
            <a:tailEnd/>
          </a:ln>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srgbClr val="FFFFFF"/>
                </a:solidFill>
                <a:effectLst/>
                <a:uLnTx/>
                <a:uFillTx/>
                <a:latin typeface="Segoe UI" pitchFamily="34" charset="0"/>
                <a:ea typeface="微软雅黑" pitchFamily="34" charset="-122"/>
                <a:cs typeface="+mn-cs"/>
              </a:rPr>
              <a:t>THANK YOU</a:t>
            </a:r>
            <a:endParaRPr kumimoji="0" lang="zh-CN" altLang="en-US" sz="5400" b="1" i="0" u="none" strike="noStrike" kern="1200" cap="none" spc="0" normalizeH="0" baseline="0" noProof="0" dirty="0">
              <a:ln>
                <a:noFill/>
              </a:ln>
              <a:solidFill>
                <a:srgbClr val="FFFFFF"/>
              </a:solidFill>
              <a:effectLst/>
              <a:uLnTx/>
              <a:uFillTx/>
              <a:latin typeface="Segoe UI" pitchFamily="34" charset="0"/>
              <a:ea typeface="微软雅黑" pitchFamily="34" charset="-122"/>
              <a:cs typeface="+mn-cs"/>
            </a:endParaRPr>
          </a:p>
        </p:txBody>
      </p:sp>
    </p:spTree>
    <p:extLst>
      <p:ext uri="{BB962C8B-B14F-4D97-AF65-F5344CB8AC3E}">
        <p14:creationId xmlns:p14="http://schemas.microsoft.com/office/powerpoint/2010/main" val="248236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8"/>
          <p:cNvSpPr txBox="1">
            <a:spLocks noChangeArrowheads="1"/>
          </p:cNvSpPr>
          <p:nvPr/>
        </p:nvSpPr>
        <p:spPr bwMode="auto">
          <a:xfrm>
            <a:off x="2514614" y="-117951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699" name="文本框 9"/>
          <p:cNvSpPr txBox="1">
            <a:spLocks noChangeArrowheads="1"/>
          </p:cNvSpPr>
          <p:nvPr/>
        </p:nvSpPr>
        <p:spPr bwMode="auto">
          <a:xfrm>
            <a:off x="1365529" y="2705100"/>
            <a:ext cx="296965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b="1">
                <a:solidFill>
                  <a:schemeClr val="bg1"/>
                </a:solidFill>
                <a:latin typeface="微软雅黑" panose="020B0503020204020204" pitchFamily="34" charset="-122"/>
                <a:ea typeface="微软雅黑" panose="020B0503020204020204" pitchFamily="34" charset="-122"/>
              </a:rPr>
              <a:t>目录</a:t>
            </a:r>
            <a:endParaRPr lang="en-US" altLang="zh-CN" sz="4400" b="1">
              <a:solidFill>
                <a:schemeClr val="bg1"/>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en-US" altLang="zh-CN" sz="4400">
                <a:solidFill>
                  <a:schemeClr val="bg1"/>
                </a:solidFill>
                <a:latin typeface="Segoe UI" panose="020B0502040204020203" pitchFamily="34" charset="0"/>
                <a:cs typeface="Segoe UI" panose="020B0502040204020203" pitchFamily="34" charset="0"/>
              </a:rPr>
              <a:t>CONTENTS</a:t>
            </a:r>
            <a:endParaRPr lang="zh-CN" altLang="en-US" sz="4400">
              <a:solidFill>
                <a:schemeClr val="bg1"/>
              </a:solidFill>
              <a:latin typeface="Segoe UI" panose="020B0502040204020203" pitchFamily="34" charset="0"/>
              <a:ea typeface="微软雅黑" panose="020B0503020204020204" pitchFamily="34" charset="-122"/>
            </a:endParaRPr>
          </a:p>
        </p:txBody>
      </p:sp>
      <p:grpSp>
        <p:nvGrpSpPr>
          <p:cNvPr id="29700" name="Group 4"/>
          <p:cNvGrpSpPr>
            <a:grpSpLocks/>
          </p:cNvGrpSpPr>
          <p:nvPr/>
        </p:nvGrpSpPr>
        <p:grpSpPr bwMode="auto">
          <a:xfrm>
            <a:off x="6913231" y="1478499"/>
            <a:ext cx="3620301" cy="771525"/>
            <a:chOff x="0" y="0"/>
            <a:chExt cx="3620398" cy="771525"/>
          </a:xfrm>
        </p:grpSpPr>
        <p:sp>
          <p:nvSpPr>
            <p:cNvPr id="29711" name="椭圆 3"/>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01</a:t>
              </a:r>
              <a:endParaRPr lang="zh-CN" altLang="en-US" sz="2400">
                <a:solidFill>
                  <a:schemeClr val="bg1"/>
                </a:solidFill>
                <a:latin typeface="Impact" panose="020B0806030902050204" pitchFamily="34" charset="0"/>
              </a:endParaRPr>
            </a:p>
          </p:txBody>
        </p:sp>
        <p:sp>
          <p:nvSpPr>
            <p:cNvPr id="29712" name="文本框 1"/>
            <p:cNvSpPr txBox="1">
              <a:spLocks noChangeArrowheads="1"/>
            </p:cNvSpPr>
            <p:nvPr/>
          </p:nvSpPr>
          <p:spPr bwMode="auto">
            <a:xfrm>
              <a:off x="1000124" y="93374"/>
              <a:ext cx="26202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200">
                  <a:solidFill>
                    <a:srgbClr val="09405E"/>
                  </a:solidFill>
                  <a:latin typeface="微软雅黑" panose="020B0503020204020204" pitchFamily="34" charset="-122"/>
                  <a:ea typeface="微软雅黑" panose="020B0503020204020204" pitchFamily="34" charset="-122"/>
                </a:rPr>
                <a:t>Introduction</a:t>
              </a:r>
              <a:endParaRPr lang="zh-CN" altLang="en-US" sz="3200">
                <a:solidFill>
                  <a:srgbClr val="09405E"/>
                </a:solidFill>
                <a:latin typeface="微软雅黑" panose="020B0503020204020204" pitchFamily="34" charset="-122"/>
                <a:ea typeface="微软雅黑" panose="020B0503020204020204" pitchFamily="34" charset="-122"/>
              </a:endParaRPr>
            </a:p>
          </p:txBody>
        </p:sp>
      </p:grpSp>
      <p:grpSp>
        <p:nvGrpSpPr>
          <p:cNvPr id="29701" name="Group 7"/>
          <p:cNvGrpSpPr>
            <a:grpSpLocks/>
          </p:cNvGrpSpPr>
          <p:nvPr/>
        </p:nvGrpSpPr>
        <p:grpSpPr bwMode="auto">
          <a:xfrm>
            <a:off x="6913231" y="2501891"/>
            <a:ext cx="3860174" cy="771525"/>
            <a:chOff x="0" y="0"/>
            <a:chExt cx="3860283" cy="771525"/>
          </a:xfrm>
        </p:grpSpPr>
        <p:sp>
          <p:nvSpPr>
            <p:cNvPr id="29709" name="椭圆 7"/>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02</a:t>
              </a:r>
              <a:endParaRPr lang="zh-CN" altLang="en-US" sz="2400">
                <a:solidFill>
                  <a:schemeClr val="bg1"/>
                </a:solidFill>
                <a:latin typeface="Impact" panose="020B0806030902050204" pitchFamily="34" charset="0"/>
              </a:endParaRPr>
            </a:p>
          </p:txBody>
        </p:sp>
        <p:sp>
          <p:nvSpPr>
            <p:cNvPr id="29710" name="文本框 12"/>
            <p:cNvSpPr txBox="1">
              <a:spLocks noChangeArrowheads="1"/>
            </p:cNvSpPr>
            <p:nvPr/>
          </p:nvSpPr>
          <p:spPr bwMode="auto">
            <a:xfrm>
              <a:off x="1000125" y="93374"/>
              <a:ext cx="28601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200">
                  <a:solidFill>
                    <a:srgbClr val="09405E"/>
                  </a:solidFill>
                  <a:latin typeface="微软雅黑" panose="020B0503020204020204" pitchFamily="34" charset="-122"/>
                  <a:ea typeface="微软雅黑" panose="020B0503020204020204" pitchFamily="34" charset="-122"/>
                </a:rPr>
                <a:t>Methodology</a:t>
              </a:r>
            </a:p>
          </p:txBody>
        </p:sp>
      </p:grpSp>
      <p:grpSp>
        <p:nvGrpSpPr>
          <p:cNvPr id="29702" name="Group 10"/>
          <p:cNvGrpSpPr>
            <a:grpSpLocks/>
          </p:cNvGrpSpPr>
          <p:nvPr/>
        </p:nvGrpSpPr>
        <p:grpSpPr bwMode="auto">
          <a:xfrm>
            <a:off x="6913231" y="3524021"/>
            <a:ext cx="3403319" cy="771525"/>
            <a:chOff x="0" y="0"/>
            <a:chExt cx="3403408" cy="771525"/>
          </a:xfrm>
        </p:grpSpPr>
        <p:sp>
          <p:nvSpPr>
            <p:cNvPr id="29707" name="椭圆 10"/>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03</a:t>
              </a:r>
              <a:endParaRPr lang="zh-CN" altLang="en-US" sz="2400">
                <a:solidFill>
                  <a:schemeClr val="bg1"/>
                </a:solidFill>
                <a:latin typeface="Impact" panose="020B0806030902050204" pitchFamily="34" charset="0"/>
              </a:endParaRPr>
            </a:p>
          </p:txBody>
        </p:sp>
        <p:sp>
          <p:nvSpPr>
            <p:cNvPr id="29708" name="文本框 13"/>
            <p:cNvSpPr txBox="1">
              <a:spLocks noChangeArrowheads="1"/>
            </p:cNvSpPr>
            <p:nvPr/>
          </p:nvSpPr>
          <p:spPr bwMode="auto">
            <a:xfrm>
              <a:off x="1000123" y="93374"/>
              <a:ext cx="24032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200">
                  <a:solidFill>
                    <a:srgbClr val="09405E"/>
                  </a:solidFill>
                  <a:latin typeface="微软雅黑" panose="020B0503020204020204" pitchFamily="34" charset="-122"/>
                  <a:ea typeface="微软雅黑" panose="020B0503020204020204" pitchFamily="34" charset="-122"/>
                </a:rPr>
                <a:t>Experiment</a:t>
              </a:r>
            </a:p>
          </p:txBody>
        </p:sp>
      </p:grpSp>
      <p:grpSp>
        <p:nvGrpSpPr>
          <p:cNvPr id="29703" name="Group 13"/>
          <p:cNvGrpSpPr>
            <a:grpSpLocks/>
          </p:cNvGrpSpPr>
          <p:nvPr/>
        </p:nvGrpSpPr>
        <p:grpSpPr bwMode="auto">
          <a:xfrm>
            <a:off x="6913231" y="4546151"/>
            <a:ext cx="3683846" cy="771525"/>
            <a:chOff x="0" y="0"/>
            <a:chExt cx="3683947" cy="771525"/>
          </a:xfrm>
        </p:grpSpPr>
        <p:sp>
          <p:nvSpPr>
            <p:cNvPr id="29705" name="椭圆 11"/>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04</a:t>
              </a:r>
              <a:endParaRPr lang="zh-CN" altLang="en-US" sz="2400">
                <a:solidFill>
                  <a:schemeClr val="bg1"/>
                </a:solidFill>
                <a:latin typeface="Impact" panose="020B0806030902050204" pitchFamily="34" charset="0"/>
              </a:endParaRPr>
            </a:p>
          </p:txBody>
        </p:sp>
        <p:sp>
          <p:nvSpPr>
            <p:cNvPr id="29706" name="文本框 14"/>
            <p:cNvSpPr txBox="1">
              <a:spLocks noChangeArrowheads="1"/>
            </p:cNvSpPr>
            <p:nvPr/>
          </p:nvSpPr>
          <p:spPr bwMode="auto">
            <a:xfrm>
              <a:off x="1000125" y="93374"/>
              <a:ext cx="26838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200" dirty="0">
                  <a:solidFill>
                    <a:srgbClr val="09405E"/>
                  </a:solidFill>
                  <a:latin typeface="微软雅黑" panose="020B0503020204020204" pitchFamily="34" charset="-122"/>
                  <a:ea typeface="微软雅黑" panose="020B0503020204020204" pitchFamily="34" charset="-122"/>
                </a:rPr>
                <a:t>Contribution</a:t>
              </a:r>
            </a:p>
          </p:txBody>
        </p:sp>
      </p:grpSp>
      <p:sp>
        <p:nvSpPr>
          <p:cNvPr id="29704" name="等腰三角形 17"/>
          <p:cNvSpPr>
            <a:spLocks noChangeArrowheads="1"/>
          </p:cNvSpPr>
          <p:nvPr/>
        </p:nvSpPr>
        <p:spPr bwMode="auto">
          <a:xfrm rot="5400000">
            <a:off x="5968221" y="3250410"/>
            <a:ext cx="574675" cy="357188"/>
          </a:xfrm>
          <a:prstGeom prst="triangle">
            <a:avLst>
              <a:gd name="adj" fmla="val 50000"/>
            </a:avLst>
          </a:prstGeom>
          <a:solidFill>
            <a:srgbClr val="09405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30026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01 Introduction</a:t>
            </a:r>
            <a:endParaRPr lang="zh-CN" altLang="en-US" sz="2800" b="1">
              <a:solidFill>
                <a:schemeClr val="bg1"/>
              </a:solidFill>
              <a:latin typeface="微软雅黑" panose="020B0503020204020204" pitchFamily="34" charset="-122"/>
              <a:ea typeface="微软雅黑" panose="020B0503020204020204" pitchFamily="34" charset="-122"/>
            </a:endParaRP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1749" name="矩形 40"/>
          <p:cNvSpPr>
            <a:spLocks noChangeArrowheads="1"/>
          </p:cNvSpPr>
          <p:nvPr/>
        </p:nvSpPr>
        <p:spPr bwMode="auto">
          <a:xfrm>
            <a:off x="1008953" y="1340351"/>
            <a:ext cx="37404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2400" b="1">
                <a:solidFill>
                  <a:srgbClr val="09405E"/>
                </a:solidFill>
              </a:rPr>
              <a:t>Recap</a:t>
            </a:r>
            <a:r>
              <a:rPr lang="zh-CN" altLang="en-US" sz="2400" b="1">
                <a:solidFill>
                  <a:srgbClr val="09405E"/>
                </a:solidFill>
              </a:rPr>
              <a:t>：自然语言生成模型</a:t>
            </a:r>
            <a:endParaRPr lang="en-US" altLang="zh-CN" sz="2400" b="1">
              <a:solidFill>
                <a:srgbClr val="09405E"/>
              </a:solidFill>
            </a:endParaRPr>
          </a:p>
        </p:txBody>
      </p:sp>
      <p:sp>
        <p:nvSpPr>
          <p:cNvPr id="19" name="矩形 40">
            <a:extLst>
              <a:ext uri="{FF2B5EF4-FFF2-40B4-BE49-F238E27FC236}">
                <a16:creationId xmlns:a16="http://schemas.microsoft.com/office/drawing/2014/main" id="{D8E469AB-5C1A-5F4E-AB8E-C7B6926B9733}"/>
              </a:ext>
            </a:extLst>
          </p:cNvPr>
          <p:cNvSpPr>
            <a:spLocks noChangeArrowheads="1"/>
          </p:cNvSpPr>
          <p:nvPr/>
        </p:nvSpPr>
        <p:spPr bwMode="auto">
          <a:xfrm>
            <a:off x="1008954" y="2192666"/>
            <a:ext cx="65928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a:solidFill>
                  <a:srgbClr val="09405E"/>
                </a:solidFill>
              </a:rPr>
              <a:t>语言模型：</a:t>
            </a:r>
            <a:r>
              <a:rPr lang="en-US" altLang="zh-CN" sz="2400">
                <a:solidFill>
                  <a:srgbClr val="09405E"/>
                </a:solidFill>
              </a:rPr>
              <a:t>MLE</a:t>
            </a:r>
            <a:r>
              <a:rPr lang="zh-CN" altLang="en-US" sz="2400">
                <a:solidFill>
                  <a:srgbClr val="09405E"/>
                </a:solidFill>
              </a:rPr>
              <a:t>训练，无隐空间，</a:t>
            </a:r>
            <a:r>
              <a:rPr lang="en-US" altLang="zh-CN" sz="2400">
                <a:solidFill>
                  <a:srgbClr val="09405E"/>
                </a:solidFill>
              </a:rPr>
              <a:t>exposure</a:t>
            </a:r>
            <a:r>
              <a:rPr lang="zh-CN" altLang="en-US" sz="2400">
                <a:solidFill>
                  <a:srgbClr val="09405E"/>
                </a:solidFill>
              </a:rPr>
              <a:t> </a:t>
            </a:r>
            <a:r>
              <a:rPr lang="en-US" altLang="zh-CN" sz="2400">
                <a:solidFill>
                  <a:srgbClr val="09405E"/>
                </a:solidFill>
              </a:rPr>
              <a:t>bias</a:t>
            </a:r>
          </a:p>
        </p:txBody>
      </p:sp>
      <p:sp>
        <p:nvSpPr>
          <p:cNvPr id="20" name="矩形 40">
            <a:extLst>
              <a:ext uri="{FF2B5EF4-FFF2-40B4-BE49-F238E27FC236}">
                <a16:creationId xmlns:a16="http://schemas.microsoft.com/office/drawing/2014/main" id="{C6B0C422-E26D-C449-AD04-25E579B0304A}"/>
              </a:ext>
            </a:extLst>
          </p:cNvPr>
          <p:cNvSpPr>
            <a:spLocks noChangeArrowheads="1"/>
          </p:cNvSpPr>
          <p:nvPr/>
        </p:nvSpPr>
        <p:spPr bwMode="auto">
          <a:xfrm>
            <a:off x="1008954" y="2777161"/>
            <a:ext cx="69886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rgbClr val="09405E"/>
                </a:solidFill>
              </a:rPr>
              <a:t>VAE</a:t>
            </a:r>
            <a:r>
              <a:rPr lang="zh-CN" altLang="en-US" sz="2400">
                <a:solidFill>
                  <a:srgbClr val="09405E"/>
                </a:solidFill>
              </a:rPr>
              <a:t>：编码</a:t>
            </a:r>
            <a:r>
              <a:rPr lang="en-US" altLang="zh-CN" sz="2400">
                <a:solidFill>
                  <a:srgbClr val="09405E"/>
                </a:solidFill>
              </a:rPr>
              <a:t>—</a:t>
            </a:r>
            <a:r>
              <a:rPr lang="zh-CN" altLang="en-US" sz="2400">
                <a:solidFill>
                  <a:srgbClr val="09405E"/>
                </a:solidFill>
              </a:rPr>
              <a:t>高斯分布</a:t>
            </a:r>
            <a:r>
              <a:rPr lang="en-US" altLang="zh-CN" sz="2400">
                <a:solidFill>
                  <a:srgbClr val="09405E"/>
                </a:solidFill>
              </a:rPr>
              <a:t>—</a:t>
            </a:r>
            <a:r>
              <a:rPr lang="zh-CN" altLang="en-US" sz="2400">
                <a:solidFill>
                  <a:srgbClr val="09405E"/>
                </a:solidFill>
              </a:rPr>
              <a:t>解码，难以生成长序列</a:t>
            </a:r>
            <a:endParaRPr lang="en-US" altLang="zh-CN" sz="2400">
              <a:solidFill>
                <a:srgbClr val="09405E"/>
              </a:solidFill>
            </a:endParaRPr>
          </a:p>
        </p:txBody>
      </p:sp>
      <p:sp>
        <p:nvSpPr>
          <p:cNvPr id="21" name="矩形 40">
            <a:extLst>
              <a:ext uri="{FF2B5EF4-FFF2-40B4-BE49-F238E27FC236}">
                <a16:creationId xmlns:a16="http://schemas.microsoft.com/office/drawing/2014/main" id="{A3A584D2-C909-1546-93AA-2A825A258831}"/>
              </a:ext>
            </a:extLst>
          </p:cNvPr>
          <p:cNvSpPr>
            <a:spLocks noChangeArrowheads="1"/>
          </p:cNvSpPr>
          <p:nvPr/>
        </p:nvSpPr>
        <p:spPr bwMode="auto">
          <a:xfrm>
            <a:off x="1008953" y="3361656"/>
            <a:ext cx="75072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rgbClr val="09405E"/>
                </a:solidFill>
              </a:rPr>
              <a:t>SeqGAN</a:t>
            </a:r>
            <a:r>
              <a:rPr lang="zh-CN" altLang="en-US" sz="2400">
                <a:solidFill>
                  <a:srgbClr val="09405E"/>
                </a:solidFill>
              </a:rPr>
              <a:t>：</a:t>
            </a:r>
            <a:r>
              <a:rPr lang="en-US" altLang="zh-CN" sz="2400">
                <a:solidFill>
                  <a:srgbClr val="09405E"/>
                </a:solidFill>
              </a:rPr>
              <a:t>Inverse</a:t>
            </a:r>
            <a:r>
              <a:rPr lang="zh-CN" altLang="en-US" sz="2400">
                <a:solidFill>
                  <a:srgbClr val="09405E"/>
                </a:solidFill>
              </a:rPr>
              <a:t> </a:t>
            </a:r>
            <a:r>
              <a:rPr lang="en-US" altLang="zh-CN" sz="2400">
                <a:solidFill>
                  <a:srgbClr val="09405E"/>
                </a:solidFill>
              </a:rPr>
              <a:t>RL</a:t>
            </a:r>
            <a:r>
              <a:rPr lang="zh-CN" altLang="en-US" sz="2400">
                <a:solidFill>
                  <a:srgbClr val="09405E"/>
                </a:solidFill>
              </a:rPr>
              <a:t>，二分类鉴别器，</a:t>
            </a:r>
            <a:r>
              <a:rPr lang="en-US" altLang="zh-CN" sz="2400">
                <a:solidFill>
                  <a:srgbClr val="09405E"/>
                </a:solidFill>
              </a:rPr>
              <a:t>reward</a:t>
            </a:r>
            <a:r>
              <a:rPr lang="zh-CN" altLang="en-US" sz="2400">
                <a:solidFill>
                  <a:srgbClr val="09405E"/>
                </a:solidFill>
              </a:rPr>
              <a:t>信息量小</a:t>
            </a:r>
            <a:endParaRPr lang="en-US" altLang="zh-CN" sz="2400">
              <a:solidFill>
                <a:srgbClr val="09405E"/>
              </a:solidFill>
            </a:endParaRPr>
          </a:p>
        </p:txBody>
      </p:sp>
      <p:sp>
        <p:nvSpPr>
          <p:cNvPr id="22" name="矩形 40">
            <a:extLst>
              <a:ext uri="{FF2B5EF4-FFF2-40B4-BE49-F238E27FC236}">
                <a16:creationId xmlns:a16="http://schemas.microsoft.com/office/drawing/2014/main" id="{299A6BCC-2749-0B49-A0AE-2609C0AEBF8D}"/>
              </a:ext>
            </a:extLst>
          </p:cNvPr>
          <p:cNvSpPr>
            <a:spLocks noChangeArrowheads="1"/>
          </p:cNvSpPr>
          <p:nvPr/>
        </p:nvSpPr>
        <p:spPr bwMode="auto">
          <a:xfrm>
            <a:off x="1008953" y="3946151"/>
            <a:ext cx="75072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rgbClr val="09405E"/>
                </a:solidFill>
              </a:rPr>
              <a:t>RankGAN</a:t>
            </a:r>
            <a:r>
              <a:rPr lang="zh-CN" altLang="en-US" sz="2400">
                <a:solidFill>
                  <a:srgbClr val="09405E"/>
                </a:solidFill>
              </a:rPr>
              <a:t>：</a:t>
            </a:r>
            <a:r>
              <a:rPr lang="en-US" altLang="zh-CN" sz="2400">
                <a:solidFill>
                  <a:srgbClr val="09405E"/>
                </a:solidFill>
              </a:rPr>
              <a:t>Ranker</a:t>
            </a:r>
            <a:r>
              <a:rPr lang="zh-CN" altLang="en-US" sz="2400">
                <a:solidFill>
                  <a:srgbClr val="09405E"/>
                </a:solidFill>
              </a:rPr>
              <a:t>鉴别器，</a:t>
            </a:r>
            <a:r>
              <a:rPr lang="en-US" altLang="zh-CN" sz="2400">
                <a:solidFill>
                  <a:srgbClr val="09405E"/>
                </a:solidFill>
              </a:rPr>
              <a:t>reward</a:t>
            </a:r>
            <a:r>
              <a:rPr lang="zh-CN" altLang="en-US" sz="2400">
                <a:solidFill>
                  <a:srgbClr val="09405E"/>
                </a:solidFill>
              </a:rPr>
              <a:t>信息量增大</a:t>
            </a:r>
            <a:endParaRPr lang="en-US" altLang="zh-CN" sz="2400">
              <a:solidFill>
                <a:srgbClr val="09405E"/>
              </a:solidFill>
            </a:endParaRPr>
          </a:p>
        </p:txBody>
      </p:sp>
      <p:sp>
        <p:nvSpPr>
          <p:cNvPr id="23" name="矩形 40">
            <a:extLst>
              <a:ext uri="{FF2B5EF4-FFF2-40B4-BE49-F238E27FC236}">
                <a16:creationId xmlns:a16="http://schemas.microsoft.com/office/drawing/2014/main" id="{27AE827A-6395-884C-964B-F1335741F4C3}"/>
              </a:ext>
            </a:extLst>
          </p:cNvPr>
          <p:cNvSpPr>
            <a:spLocks noChangeArrowheads="1"/>
          </p:cNvSpPr>
          <p:nvPr/>
        </p:nvSpPr>
        <p:spPr bwMode="auto">
          <a:xfrm>
            <a:off x="1008953" y="4530646"/>
            <a:ext cx="75072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rgbClr val="09405E"/>
                </a:solidFill>
              </a:rPr>
              <a:t>MaskGAN</a:t>
            </a:r>
            <a:r>
              <a:rPr lang="zh-CN" altLang="en-US" sz="2400">
                <a:solidFill>
                  <a:srgbClr val="09405E"/>
                </a:solidFill>
              </a:rPr>
              <a:t>：完形填空，得到每个词的</a:t>
            </a:r>
            <a:r>
              <a:rPr lang="en-US" altLang="zh-CN" sz="2400">
                <a:solidFill>
                  <a:srgbClr val="09405E"/>
                </a:solidFill>
              </a:rPr>
              <a:t>reward</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30026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01 Introduction</a:t>
            </a:r>
            <a:endParaRPr lang="zh-CN" altLang="en-US" sz="2800" b="1">
              <a:solidFill>
                <a:schemeClr val="bg1"/>
              </a:solidFill>
              <a:latin typeface="微软雅黑" panose="020B0503020204020204" pitchFamily="34" charset="-122"/>
              <a:ea typeface="微软雅黑" panose="020B0503020204020204" pitchFamily="34" charset="-122"/>
            </a:endParaRP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1749" name="矩形 40"/>
          <p:cNvSpPr>
            <a:spLocks noChangeArrowheads="1"/>
          </p:cNvSpPr>
          <p:nvPr/>
        </p:nvSpPr>
        <p:spPr bwMode="auto">
          <a:xfrm>
            <a:off x="1336498" y="1494355"/>
            <a:ext cx="1925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2400" b="1">
                <a:solidFill>
                  <a:srgbClr val="09405E"/>
                </a:solidFill>
              </a:rPr>
              <a:t>Motivation</a:t>
            </a:r>
            <a:r>
              <a:rPr lang="zh-CN" altLang="en-US" sz="2400" b="1">
                <a:solidFill>
                  <a:srgbClr val="09405E"/>
                </a:solidFill>
              </a:rPr>
              <a:t>：</a:t>
            </a:r>
            <a:endParaRPr lang="en-US" altLang="zh-CN" sz="2400" b="1">
              <a:solidFill>
                <a:srgbClr val="09405E"/>
              </a:solidFill>
            </a:endParaRPr>
          </a:p>
        </p:txBody>
      </p:sp>
      <p:sp>
        <p:nvSpPr>
          <p:cNvPr id="12" name="矩形 40">
            <a:extLst>
              <a:ext uri="{FF2B5EF4-FFF2-40B4-BE49-F238E27FC236}">
                <a16:creationId xmlns:a16="http://schemas.microsoft.com/office/drawing/2014/main" id="{A746213A-4519-E847-BF82-BC001DCFCADB}"/>
              </a:ext>
            </a:extLst>
          </p:cNvPr>
          <p:cNvSpPr>
            <a:spLocks noChangeArrowheads="1"/>
          </p:cNvSpPr>
          <p:nvPr/>
        </p:nvSpPr>
        <p:spPr bwMode="auto">
          <a:xfrm>
            <a:off x="1336498" y="2110779"/>
            <a:ext cx="76573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2400">
                <a:solidFill>
                  <a:srgbClr val="09405E"/>
                </a:solidFill>
              </a:rPr>
              <a:t>之前的方法对长文本生成效果不佳，主要原因有两点：</a:t>
            </a:r>
            <a:endParaRPr lang="en-US" altLang="zh-CN" sz="2400">
              <a:solidFill>
                <a:srgbClr val="09405E"/>
              </a:solidFill>
            </a:endParaRPr>
          </a:p>
        </p:txBody>
      </p:sp>
      <p:sp>
        <p:nvSpPr>
          <p:cNvPr id="13" name="矩形 40">
            <a:extLst>
              <a:ext uri="{FF2B5EF4-FFF2-40B4-BE49-F238E27FC236}">
                <a16:creationId xmlns:a16="http://schemas.microsoft.com/office/drawing/2014/main" id="{076D0014-B417-3548-9348-A3A84AC3D8BC}"/>
              </a:ext>
            </a:extLst>
          </p:cNvPr>
          <p:cNvSpPr>
            <a:spLocks noChangeArrowheads="1"/>
          </p:cNvSpPr>
          <p:nvPr/>
        </p:nvSpPr>
        <p:spPr bwMode="auto">
          <a:xfrm>
            <a:off x="1336498" y="2727203"/>
            <a:ext cx="76573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gn="just" eaLnBrk="1" hangingPunct="1">
              <a:buFont typeface="Arial" panose="020B0604020202020204" pitchFamily="34" charset="0"/>
              <a:buChar char="•"/>
            </a:pPr>
            <a:r>
              <a:rPr lang="en-US" altLang="zh-CN" sz="2400">
                <a:solidFill>
                  <a:srgbClr val="09405E"/>
                </a:solidFill>
              </a:rPr>
              <a:t>Reward</a:t>
            </a:r>
            <a:r>
              <a:rPr lang="zh-CN" altLang="en-US" sz="2400">
                <a:solidFill>
                  <a:srgbClr val="09405E"/>
                </a:solidFill>
              </a:rPr>
              <a:t>过于稀疏</a:t>
            </a:r>
            <a:endParaRPr lang="en-US" altLang="zh-CN" sz="2400">
              <a:solidFill>
                <a:srgbClr val="09405E"/>
              </a:solidFill>
            </a:endParaRPr>
          </a:p>
        </p:txBody>
      </p:sp>
      <p:sp>
        <p:nvSpPr>
          <p:cNvPr id="14" name="矩形 40">
            <a:extLst>
              <a:ext uri="{FF2B5EF4-FFF2-40B4-BE49-F238E27FC236}">
                <a16:creationId xmlns:a16="http://schemas.microsoft.com/office/drawing/2014/main" id="{F7AEDA04-0D51-CD46-AC83-89C754AB0CE6}"/>
              </a:ext>
            </a:extLst>
          </p:cNvPr>
          <p:cNvSpPr>
            <a:spLocks noChangeArrowheads="1"/>
          </p:cNvSpPr>
          <p:nvPr/>
        </p:nvSpPr>
        <p:spPr bwMode="auto">
          <a:xfrm>
            <a:off x="1336498" y="3188868"/>
            <a:ext cx="76573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gn="just" eaLnBrk="1" hangingPunct="1">
              <a:buFont typeface="Arial" panose="020B0604020202020204" pitchFamily="34" charset="0"/>
              <a:buChar char="•"/>
            </a:pPr>
            <a:r>
              <a:rPr lang="zh-CN" altLang="en-US" sz="2400">
                <a:solidFill>
                  <a:srgbClr val="09405E"/>
                </a:solidFill>
              </a:rPr>
              <a:t>标量</a:t>
            </a:r>
            <a:r>
              <a:rPr lang="en-US" altLang="zh-CN" sz="2400">
                <a:solidFill>
                  <a:srgbClr val="09405E"/>
                </a:solidFill>
              </a:rPr>
              <a:t>Reward</a:t>
            </a:r>
            <a:r>
              <a:rPr lang="zh-CN" altLang="en-US" sz="2400">
                <a:solidFill>
                  <a:srgbClr val="09405E"/>
                </a:solidFill>
              </a:rPr>
              <a:t>包含信息太少</a:t>
            </a:r>
            <a:endParaRPr lang="en-US" altLang="zh-CN" sz="2400">
              <a:solidFill>
                <a:srgbClr val="09405E"/>
              </a:solidFill>
            </a:endParaRPr>
          </a:p>
        </p:txBody>
      </p:sp>
      <p:sp>
        <p:nvSpPr>
          <p:cNvPr id="15" name="矩形 40">
            <a:extLst>
              <a:ext uri="{FF2B5EF4-FFF2-40B4-BE49-F238E27FC236}">
                <a16:creationId xmlns:a16="http://schemas.microsoft.com/office/drawing/2014/main" id="{94D09024-67DF-8742-8E0E-6591A7483C3E}"/>
              </a:ext>
            </a:extLst>
          </p:cNvPr>
          <p:cNvSpPr>
            <a:spLocks noChangeArrowheads="1"/>
          </p:cNvSpPr>
          <p:nvPr/>
        </p:nvSpPr>
        <p:spPr bwMode="auto">
          <a:xfrm>
            <a:off x="1336498" y="3800581"/>
            <a:ext cx="18161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2400">
                <a:solidFill>
                  <a:srgbClr val="09405E"/>
                </a:solidFill>
              </a:rPr>
              <a:t>LeakGAN</a:t>
            </a:r>
            <a:r>
              <a:rPr lang="zh-CN" altLang="en-US" sz="2400">
                <a:solidFill>
                  <a:srgbClr val="09405E"/>
                </a:solidFill>
              </a:rPr>
              <a:t>：</a:t>
            </a:r>
            <a:endParaRPr lang="en-US" altLang="zh-CN" sz="2400">
              <a:solidFill>
                <a:srgbClr val="09405E"/>
              </a:solidFill>
            </a:endParaRPr>
          </a:p>
        </p:txBody>
      </p:sp>
      <p:sp>
        <p:nvSpPr>
          <p:cNvPr id="16" name="矩形 40">
            <a:extLst>
              <a:ext uri="{FF2B5EF4-FFF2-40B4-BE49-F238E27FC236}">
                <a16:creationId xmlns:a16="http://schemas.microsoft.com/office/drawing/2014/main" id="{E1FBADAD-F988-7849-8AE7-8DB65D7D5909}"/>
              </a:ext>
            </a:extLst>
          </p:cNvPr>
          <p:cNvSpPr>
            <a:spLocks noChangeArrowheads="1"/>
          </p:cNvSpPr>
          <p:nvPr/>
        </p:nvSpPr>
        <p:spPr bwMode="auto">
          <a:xfrm>
            <a:off x="1336498" y="4412294"/>
            <a:ext cx="7056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gn="just" eaLnBrk="1" hangingPunct="1">
              <a:buFont typeface="Arial" panose="020B0604020202020204" pitchFamily="34" charset="0"/>
              <a:buChar char="•"/>
            </a:pPr>
            <a:r>
              <a:rPr lang="zh-CN" altLang="en-US" sz="2400">
                <a:solidFill>
                  <a:srgbClr val="09405E"/>
                </a:solidFill>
              </a:rPr>
              <a:t>将鉴别器</a:t>
            </a:r>
            <a:r>
              <a:rPr lang="en-US" altLang="zh-CN" sz="2400">
                <a:solidFill>
                  <a:srgbClr val="09405E"/>
                </a:solidFill>
              </a:rPr>
              <a:t>D</a:t>
            </a:r>
            <a:r>
              <a:rPr lang="zh-CN" altLang="en-US" sz="2400">
                <a:solidFill>
                  <a:srgbClr val="09405E"/>
                </a:solidFill>
              </a:rPr>
              <a:t>的中间结果泄露</a:t>
            </a:r>
            <a:r>
              <a:rPr lang="en-US" altLang="zh-CN" sz="2400">
                <a:solidFill>
                  <a:srgbClr val="09405E"/>
                </a:solidFill>
              </a:rPr>
              <a:t>(Leak)</a:t>
            </a:r>
            <a:r>
              <a:rPr lang="zh-CN" altLang="en-US" sz="2400">
                <a:solidFill>
                  <a:srgbClr val="09405E"/>
                </a:solidFill>
              </a:rPr>
              <a:t>给生成器</a:t>
            </a:r>
            <a:r>
              <a:rPr lang="en-US" altLang="zh-CN" sz="2400">
                <a:solidFill>
                  <a:srgbClr val="09405E"/>
                </a:solidFill>
              </a:rPr>
              <a:t>G</a:t>
            </a:r>
          </a:p>
        </p:txBody>
      </p:sp>
      <p:sp>
        <p:nvSpPr>
          <p:cNvPr id="17" name="矩形 40">
            <a:extLst>
              <a:ext uri="{FF2B5EF4-FFF2-40B4-BE49-F238E27FC236}">
                <a16:creationId xmlns:a16="http://schemas.microsoft.com/office/drawing/2014/main" id="{88C7649F-BD63-2F46-A876-26CB05C0E54B}"/>
              </a:ext>
            </a:extLst>
          </p:cNvPr>
          <p:cNvSpPr>
            <a:spLocks noChangeArrowheads="1"/>
          </p:cNvSpPr>
          <p:nvPr/>
        </p:nvSpPr>
        <p:spPr bwMode="auto">
          <a:xfrm>
            <a:off x="1336498" y="5024007"/>
            <a:ext cx="8735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gn="just" eaLnBrk="1" hangingPunct="1">
              <a:buFont typeface="Arial" panose="020B0604020202020204" pitchFamily="34" charset="0"/>
              <a:buChar char="•"/>
            </a:pPr>
            <a:r>
              <a:rPr lang="zh-CN" altLang="en-US" sz="2400">
                <a:solidFill>
                  <a:srgbClr val="09405E"/>
                </a:solidFill>
              </a:rPr>
              <a:t>使用</a:t>
            </a:r>
            <a:r>
              <a:rPr lang="en-US" altLang="zh-CN" sz="2400">
                <a:solidFill>
                  <a:srgbClr val="09405E"/>
                </a:solidFill>
              </a:rPr>
              <a:t>Manager—Worker</a:t>
            </a:r>
            <a:r>
              <a:rPr lang="zh-CN" altLang="en-US" sz="2400">
                <a:solidFill>
                  <a:srgbClr val="09405E"/>
                </a:solidFill>
              </a:rPr>
              <a:t>层次式生成器，利用</a:t>
            </a:r>
            <a:r>
              <a:rPr lang="en-US" altLang="zh-CN" sz="2400">
                <a:solidFill>
                  <a:srgbClr val="09405E"/>
                </a:solidFill>
              </a:rPr>
              <a:t>Leakinfo</a:t>
            </a:r>
            <a:r>
              <a:rPr lang="zh-CN" altLang="en-US" sz="2400">
                <a:solidFill>
                  <a:srgbClr val="09405E"/>
                </a:solidFill>
              </a:rPr>
              <a:t>进行生成</a:t>
            </a:r>
            <a:endParaRPr lang="en-US" altLang="zh-CN" sz="2400">
              <a:solidFill>
                <a:srgbClr val="09405E"/>
              </a:solidFill>
            </a:endParaRPr>
          </a:p>
        </p:txBody>
      </p:sp>
    </p:spTree>
    <p:extLst>
      <p:ext uri="{BB962C8B-B14F-4D97-AF65-F5344CB8AC3E}">
        <p14:creationId xmlns:p14="http://schemas.microsoft.com/office/powerpoint/2010/main" val="2760418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31902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02 Methodology</a:t>
            </a:r>
            <a:endParaRPr lang="zh-CN" altLang="en-US" sz="2800" b="1">
              <a:solidFill>
                <a:schemeClr val="bg1"/>
              </a:solidFill>
              <a:latin typeface="微软雅黑" panose="020B0503020204020204" pitchFamily="34" charset="-122"/>
              <a:ea typeface="微软雅黑" panose="020B0503020204020204" pitchFamily="34" charset="-122"/>
            </a:endParaRP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1749" name="矩形 40"/>
          <p:cNvSpPr>
            <a:spLocks noChangeArrowheads="1"/>
          </p:cNvSpPr>
          <p:nvPr/>
        </p:nvSpPr>
        <p:spPr bwMode="auto">
          <a:xfrm>
            <a:off x="4229826" y="5845165"/>
            <a:ext cx="37404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2400">
                <a:solidFill>
                  <a:srgbClr val="09405E"/>
                </a:solidFill>
              </a:rPr>
              <a:t>An</a:t>
            </a:r>
            <a:r>
              <a:rPr lang="zh-CN" altLang="en-US" sz="2400">
                <a:solidFill>
                  <a:srgbClr val="09405E"/>
                </a:solidFill>
              </a:rPr>
              <a:t> </a:t>
            </a:r>
            <a:r>
              <a:rPr lang="en-US" altLang="zh-CN" sz="2400">
                <a:solidFill>
                  <a:srgbClr val="09405E"/>
                </a:solidFill>
              </a:rPr>
              <a:t>overview</a:t>
            </a:r>
            <a:r>
              <a:rPr lang="zh-CN" altLang="en-US" sz="2400">
                <a:solidFill>
                  <a:srgbClr val="09405E"/>
                </a:solidFill>
              </a:rPr>
              <a:t> </a:t>
            </a:r>
            <a:r>
              <a:rPr lang="en-US" altLang="zh-CN" sz="2400">
                <a:solidFill>
                  <a:srgbClr val="09405E"/>
                </a:solidFill>
              </a:rPr>
              <a:t>of</a:t>
            </a:r>
            <a:r>
              <a:rPr lang="zh-CN" altLang="en-US" sz="2400">
                <a:solidFill>
                  <a:srgbClr val="09405E"/>
                </a:solidFill>
              </a:rPr>
              <a:t> </a:t>
            </a:r>
            <a:r>
              <a:rPr lang="en-US" altLang="zh-CN" sz="2400">
                <a:solidFill>
                  <a:srgbClr val="09405E"/>
                </a:solidFill>
              </a:rPr>
              <a:t>LeakGAN</a:t>
            </a:r>
          </a:p>
        </p:txBody>
      </p:sp>
      <p:pic>
        <p:nvPicPr>
          <p:cNvPr id="3" name="图片 2">
            <a:extLst>
              <a:ext uri="{FF2B5EF4-FFF2-40B4-BE49-F238E27FC236}">
                <a16:creationId xmlns:a16="http://schemas.microsoft.com/office/drawing/2014/main" id="{A6D9D075-C223-504E-A676-F67497EC5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517" y="1550917"/>
            <a:ext cx="5880100" cy="4165600"/>
          </a:xfrm>
          <a:prstGeom prst="rect">
            <a:avLst/>
          </a:prstGeom>
        </p:spPr>
      </p:pic>
    </p:spTree>
    <p:extLst>
      <p:ext uri="{BB962C8B-B14F-4D97-AF65-F5344CB8AC3E}">
        <p14:creationId xmlns:p14="http://schemas.microsoft.com/office/powerpoint/2010/main" val="3211812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31902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02 Methodology</a:t>
            </a:r>
            <a:endParaRPr lang="zh-CN" altLang="en-US" sz="2800" b="1">
              <a:solidFill>
                <a:schemeClr val="bg1"/>
              </a:solidFill>
              <a:latin typeface="微软雅黑" panose="020B0503020204020204" pitchFamily="34" charset="-122"/>
              <a:ea typeface="微软雅黑" panose="020B0503020204020204" pitchFamily="34" charset="-122"/>
            </a:endParaRP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1749" name="矩形 40"/>
          <p:cNvSpPr>
            <a:spLocks noChangeArrowheads="1"/>
          </p:cNvSpPr>
          <p:nvPr/>
        </p:nvSpPr>
        <p:spPr bwMode="auto">
          <a:xfrm>
            <a:off x="790589" y="1300460"/>
            <a:ext cx="37404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2400" b="1">
                <a:solidFill>
                  <a:srgbClr val="09405E"/>
                </a:solidFill>
              </a:rPr>
              <a:t>Leaked</a:t>
            </a:r>
            <a:r>
              <a:rPr lang="zh-CN" altLang="en-US" sz="2400" b="1">
                <a:solidFill>
                  <a:srgbClr val="09405E"/>
                </a:solidFill>
              </a:rPr>
              <a:t> </a:t>
            </a:r>
            <a:r>
              <a:rPr lang="en-US" altLang="zh-CN" sz="2400" b="1">
                <a:solidFill>
                  <a:srgbClr val="09405E"/>
                </a:solidFill>
              </a:rPr>
              <a:t>Discriminator</a:t>
            </a:r>
          </a:p>
        </p:txBody>
      </p:sp>
      <p:sp>
        <p:nvSpPr>
          <p:cNvPr id="8" name="矩形 40">
            <a:extLst>
              <a:ext uri="{FF2B5EF4-FFF2-40B4-BE49-F238E27FC236}">
                <a16:creationId xmlns:a16="http://schemas.microsoft.com/office/drawing/2014/main" id="{711C4316-377D-F541-BEB4-6267319CD728}"/>
              </a:ext>
            </a:extLst>
          </p:cNvPr>
          <p:cNvSpPr>
            <a:spLocks noChangeArrowheads="1"/>
          </p:cNvSpPr>
          <p:nvPr/>
        </p:nvSpPr>
        <p:spPr bwMode="auto">
          <a:xfrm>
            <a:off x="790589" y="2276657"/>
            <a:ext cx="57547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2400">
                <a:solidFill>
                  <a:srgbClr val="09405E"/>
                </a:solidFill>
              </a:rPr>
              <a:t>鉴别器</a:t>
            </a:r>
            <a:r>
              <a:rPr lang="en-US" altLang="zh-CN" sz="2400">
                <a:solidFill>
                  <a:srgbClr val="09405E"/>
                </a:solidFill>
              </a:rPr>
              <a:t>D</a:t>
            </a:r>
            <a:r>
              <a:rPr lang="zh-CN" altLang="en-US" sz="2400">
                <a:solidFill>
                  <a:srgbClr val="09405E"/>
                </a:solidFill>
              </a:rPr>
              <a:t>（特征提取器 </a:t>
            </a:r>
            <a:r>
              <a:rPr lang="en-US" altLang="zh-CN" sz="2400">
                <a:solidFill>
                  <a:srgbClr val="09405E"/>
                </a:solidFill>
              </a:rPr>
              <a:t>+</a:t>
            </a:r>
            <a:r>
              <a:rPr lang="zh-CN" altLang="en-US" sz="2400">
                <a:solidFill>
                  <a:srgbClr val="09405E"/>
                </a:solidFill>
              </a:rPr>
              <a:t> 分类器）： </a:t>
            </a:r>
            <a:endParaRPr lang="en-US" altLang="zh-CN" sz="2400">
              <a:solidFill>
                <a:srgbClr val="09405E"/>
              </a:solidFill>
            </a:endParaRPr>
          </a:p>
        </p:txBody>
      </p:sp>
      <p:pic>
        <p:nvPicPr>
          <p:cNvPr id="4" name="图片 3">
            <a:extLst>
              <a:ext uri="{FF2B5EF4-FFF2-40B4-BE49-F238E27FC236}">
                <a16:creationId xmlns:a16="http://schemas.microsoft.com/office/drawing/2014/main" id="{FCA63214-5594-9C4E-9E51-17824E869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81" y="2925308"/>
            <a:ext cx="5754711" cy="500410"/>
          </a:xfrm>
          <a:prstGeom prst="rect">
            <a:avLst/>
          </a:prstGeom>
        </p:spPr>
      </p:pic>
      <p:sp>
        <p:nvSpPr>
          <p:cNvPr id="11" name="矩形 40">
            <a:extLst>
              <a:ext uri="{FF2B5EF4-FFF2-40B4-BE49-F238E27FC236}">
                <a16:creationId xmlns:a16="http://schemas.microsoft.com/office/drawing/2014/main" id="{13364415-4607-3243-8D82-5B7D95F4824F}"/>
              </a:ext>
            </a:extLst>
          </p:cNvPr>
          <p:cNvSpPr>
            <a:spLocks noChangeArrowheads="1"/>
          </p:cNvSpPr>
          <p:nvPr/>
        </p:nvSpPr>
        <p:spPr bwMode="auto">
          <a:xfrm>
            <a:off x="790588" y="3644687"/>
            <a:ext cx="7370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2400">
                <a:solidFill>
                  <a:srgbClr val="09405E"/>
                </a:solidFill>
              </a:rPr>
              <a:t>从</a:t>
            </a:r>
            <a:r>
              <a:rPr lang="en-US" altLang="zh-CN" sz="2400">
                <a:solidFill>
                  <a:srgbClr val="09405E"/>
                </a:solidFill>
              </a:rPr>
              <a:t>D</a:t>
            </a:r>
            <a:r>
              <a:rPr lang="zh-CN" altLang="en-US" sz="2400">
                <a:solidFill>
                  <a:srgbClr val="09405E"/>
                </a:solidFill>
              </a:rPr>
              <a:t>取得好的</a:t>
            </a:r>
            <a:r>
              <a:rPr lang="en-US" altLang="zh-CN" sz="2400">
                <a:solidFill>
                  <a:srgbClr val="09405E"/>
                </a:solidFill>
              </a:rPr>
              <a:t>reward</a:t>
            </a:r>
            <a:r>
              <a:rPr lang="zh-CN" altLang="en-US" sz="2400">
                <a:solidFill>
                  <a:srgbClr val="09405E"/>
                </a:solidFill>
              </a:rPr>
              <a:t>  </a:t>
            </a:r>
            <a:r>
              <a:rPr lang="en-US" altLang="zh-CN" sz="2400">
                <a:solidFill>
                  <a:srgbClr val="09405E"/>
                </a:solidFill>
                <a:sym typeface="Wingdings" pitchFamily="2" charset="2"/>
              </a:rPr>
              <a:t></a:t>
            </a:r>
            <a:r>
              <a:rPr lang="zh-CN" altLang="en-US" sz="2400">
                <a:solidFill>
                  <a:srgbClr val="09405E"/>
                </a:solidFill>
                <a:sym typeface="Wingdings" pitchFamily="2" charset="2"/>
              </a:rPr>
              <a:t>  在特征空间中找到好的子区域</a:t>
            </a:r>
            <a:endParaRPr lang="en-US" altLang="zh-CN" sz="2400">
              <a:solidFill>
                <a:srgbClr val="09405E"/>
              </a:solidFill>
            </a:endParaRPr>
          </a:p>
        </p:txBody>
      </p:sp>
      <p:sp>
        <p:nvSpPr>
          <p:cNvPr id="12" name="矩形 40">
            <a:extLst>
              <a:ext uri="{FF2B5EF4-FFF2-40B4-BE49-F238E27FC236}">
                <a16:creationId xmlns:a16="http://schemas.microsoft.com/office/drawing/2014/main" id="{E2881AC6-81C1-8948-B812-67842CC9729B}"/>
              </a:ext>
            </a:extLst>
          </p:cNvPr>
          <p:cNvSpPr>
            <a:spLocks noChangeArrowheads="1"/>
          </p:cNvSpPr>
          <p:nvPr/>
        </p:nvSpPr>
        <p:spPr bwMode="auto">
          <a:xfrm>
            <a:off x="790589" y="4325321"/>
            <a:ext cx="58093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2400">
                <a:solidFill>
                  <a:srgbClr val="09405E"/>
                </a:solidFill>
              </a:rPr>
              <a:t>将特征向量</a:t>
            </a:r>
            <a:r>
              <a:rPr lang="en-US" altLang="zh-CN" sz="2400" i="1">
                <a:solidFill>
                  <a:srgbClr val="09405E"/>
                </a:solidFill>
              </a:rPr>
              <a:t>f</a:t>
            </a:r>
            <a:r>
              <a:rPr lang="zh-CN" altLang="en-US" sz="2400">
                <a:solidFill>
                  <a:srgbClr val="09405E"/>
                </a:solidFill>
              </a:rPr>
              <a:t>作为指导信号泄露给生成器</a:t>
            </a:r>
            <a:endParaRPr lang="en-US" altLang="zh-CN" sz="2400">
              <a:solidFill>
                <a:srgbClr val="09405E"/>
              </a:solidFill>
            </a:endParaRPr>
          </a:p>
        </p:txBody>
      </p:sp>
    </p:spTree>
    <p:extLst>
      <p:ext uri="{BB962C8B-B14F-4D97-AF65-F5344CB8AC3E}">
        <p14:creationId xmlns:p14="http://schemas.microsoft.com/office/powerpoint/2010/main" val="1437614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31902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02 Methodology</a:t>
            </a:r>
            <a:endParaRPr lang="zh-CN" altLang="en-US" sz="2800" b="1">
              <a:solidFill>
                <a:schemeClr val="bg1"/>
              </a:solidFill>
              <a:latin typeface="微软雅黑" panose="020B0503020204020204" pitchFamily="34" charset="-122"/>
              <a:ea typeface="微软雅黑" panose="020B0503020204020204" pitchFamily="34" charset="-122"/>
            </a:endParaRP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1749" name="矩形 40"/>
          <p:cNvSpPr>
            <a:spLocks noChangeArrowheads="1"/>
          </p:cNvSpPr>
          <p:nvPr/>
        </p:nvSpPr>
        <p:spPr bwMode="auto">
          <a:xfrm>
            <a:off x="790589" y="1300460"/>
            <a:ext cx="37404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2400" b="1">
                <a:solidFill>
                  <a:srgbClr val="09405E"/>
                </a:solidFill>
              </a:rPr>
              <a:t>Hierarchical</a:t>
            </a:r>
            <a:r>
              <a:rPr lang="zh-CN" altLang="en-US" sz="2400" b="1">
                <a:solidFill>
                  <a:srgbClr val="09405E"/>
                </a:solidFill>
              </a:rPr>
              <a:t> </a:t>
            </a:r>
            <a:r>
              <a:rPr lang="en-US" altLang="zh-CN" sz="2400" b="1">
                <a:solidFill>
                  <a:srgbClr val="09405E"/>
                </a:solidFill>
              </a:rPr>
              <a:t>Generator</a:t>
            </a:r>
          </a:p>
        </p:txBody>
      </p:sp>
      <p:sp>
        <p:nvSpPr>
          <p:cNvPr id="8" name="矩形 40">
            <a:extLst>
              <a:ext uri="{FF2B5EF4-FFF2-40B4-BE49-F238E27FC236}">
                <a16:creationId xmlns:a16="http://schemas.microsoft.com/office/drawing/2014/main" id="{711C4316-377D-F541-BEB4-6267319CD728}"/>
              </a:ext>
            </a:extLst>
          </p:cNvPr>
          <p:cNvSpPr>
            <a:spLocks noChangeArrowheads="1"/>
          </p:cNvSpPr>
          <p:nvPr/>
        </p:nvSpPr>
        <p:spPr bwMode="auto">
          <a:xfrm>
            <a:off x="790589" y="2276657"/>
            <a:ext cx="57547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2400">
                <a:solidFill>
                  <a:srgbClr val="09405E"/>
                </a:solidFill>
              </a:rPr>
              <a:t>生成器</a:t>
            </a:r>
            <a:r>
              <a:rPr lang="en-US" altLang="zh-CN" sz="2400">
                <a:solidFill>
                  <a:srgbClr val="09405E"/>
                </a:solidFill>
              </a:rPr>
              <a:t>G</a:t>
            </a:r>
            <a:r>
              <a:rPr lang="zh-CN" altLang="en-US" sz="2400">
                <a:solidFill>
                  <a:srgbClr val="09405E"/>
                </a:solidFill>
              </a:rPr>
              <a:t>（</a:t>
            </a:r>
            <a:r>
              <a:rPr lang="en-US" altLang="zh-CN" sz="2400">
                <a:solidFill>
                  <a:srgbClr val="09405E"/>
                </a:solidFill>
              </a:rPr>
              <a:t>Manager</a:t>
            </a:r>
            <a:r>
              <a:rPr lang="zh-CN" altLang="en-US" sz="2400">
                <a:solidFill>
                  <a:srgbClr val="09405E"/>
                </a:solidFill>
              </a:rPr>
              <a:t> </a:t>
            </a:r>
            <a:r>
              <a:rPr lang="en-US" altLang="zh-CN" sz="2400">
                <a:solidFill>
                  <a:srgbClr val="09405E"/>
                </a:solidFill>
              </a:rPr>
              <a:t>+</a:t>
            </a:r>
            <a:r>
              <a:rPr lang="zh-CN" altLang="en-US" sz="2400">
                <a:solidFill>
                  <a:srgbClr val="09405E"/>
                </a:solidFill>
              </a:rPr>
              <a:t> </a:t>
            </a:r>
            <a:r>
              <a:rPr lang="en-US" altLang="zh-CN" sz="2400">
                <a:solidFill>
                  <a:srgbClr val="09405E"/>
                </a:solidFill>
              </a:rPr>
              <a:t>Worker</a:t>
            </a:r>
            <a:r>
              <a:rPr lang="zh-CN" altLang="en-US" sz="2400">
                <a:solidFill>
                  <a:srgbClr val="09405E"/>
                </a:solidFill>
              </a:rPr>
              <a:t>）</a:t>
            </a:r>
            <a:endParaRPr lang="en-US" altLang="zh-CN" sz="2400">
              <a:solidFill>
                <a:srgbClr val="09405E"/>
              </a:solidFill>
            </a:endParaRPr>
          </a:p>
        </p:txBody>
      </p:sp>
      <p:sp>
        <p:nvSpPr>
          <p:cNvPr id="11" name="矩形 40">
            <a:extLst>
              <a:ext uri="{FF2B5EF4-FFF2-40B4-BE49-F238E27FC236}">
                <a16:creationId xmlns:a16="http://schemas.microsoft.com/office/drawing/2014/main" id="{13364415-4607-3243-8D82-5B7D95F4824F}"/>
              </a:ext>
            </a:extLst>
          </p:cNvPr>
          <p:cNvSpPr>
            <a:spLocks noChangeArrowheads="1"/>
          </p:cNvSpPr>
          <p:nvPr/>
        </p:nvSpPr>
        <p:spPr bwMode="auto">
          <a:xfrm>
            <a:off x="746127" y="4839829"/>
            <a:ext cx="1543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2400">
                <a:solidFill>
                  <a:srgbClr val="09405E"/>
                </a:solidFill>
              </a:rPr>
              <a:t>Worker</a:t>
            </a:r>
            <a:r>
              <a:rPr lang="zh-CN" altLang="en-US" sz="2400">
                <a:solidFill>
                  <a:srgbClr val="09405E"/>
                </a:solidFill>
              </a:rPr>
              <a:t>：</a:t>
            </a:r>
            <a:endParaRPr lang="en-US" altLang="zh-CN" sz="2400">
              <a:solidFill>
                <a:srgbClr val="09405E"/>
              </a:solidFill>
            </a:endParaRPr>
          </a:p>
        </p:txBody>
      </p:sp>
      <p:sp>
        <p:nvSpPr>
          <p:cNvPr id="12" name="矩形 40">
            <a:extLst>
              <a:ext uri="{FF2B5EF4-FFF2-40B4-BE49-F238E27FC236}">
                <a16:creationId xmlns:a16="http://schemas.microsoft.com/office/drawing/2014/main" id="{E2881AC6-81C1-8948-B812-67842CC9729B}"/>
              </a:ext>
            </a:extLst>
          </p:cNvPr>
          <p:cNvSpPr>
            <a:spLocks noChangeArrowheads="1"/>
          </p:cNvSpPr>
          <p:nvPr/>
        </p:nvSpPr>
        <p:spPr bwMode="auto">
          <a:xfrm>
            <a:off x="746127" y="5443954"/>
            <a:ext cx="32491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2400">
                <a:solidFill>
                  <a:srgbClr val="09405E"/>
                </a:solidFill>
              </a:rPr>
              <a:t>结合</a:t>
            </a:r>
            <a:r>
              <a:rPr lang="en-US" altLang="zh-CN" sz="2400">
                <a:solidFill>
                  <a:srgbClr val="09405E"/>
                </a:solidFill>
              </a:rPr>
              <a:t>w</a:t>
            </a:r>
            <a:r>
              <a:rPr lang="zh-CN" altLang="en-US" sz="2400">
                <a:solidFill>
                  <a:srgbClr val="09405E"/>
                </a:solidFill>
              </a:rPr>
              <a:t>生成下一个词</a:t>
            </a:r>
            <a:endParaRPr lang="en-US" altLang="zh-CN" sz="2400">
              <a:solidFill>
                <a:srgbClr val="09405E"/>
              </a:solidFill>
            </a:endParaRPr>
          </a:p>
        </p:txBody>
      </p:sp>
      <p:sp>
        <p:nvSpPr>
          <p:cNvPr id="13" name="矩形 40">
            <a:extLst>
              <a:ext uri="{FF2B5EF4-FFF2-40B4-BE49-F238E27FC236}">
                <a16:creationId xmlns:a16="http://schemas.microsoft.com/office/drawing/2014/main" id="{8C07E376-3A88-F448-A134-2EAFB4687CDE}"/>
              </a:ext>
            </a:extLst>
          </p:cNvPr>
          <p:cNvSpPr>
            <a:spLocks noChangeArrowheads="1"/>
          </p:cNvSpPr>
          <p:nvPr/>
        </p:nvSpPr>
        <p:spPr bwMode="auto">
          <a:xfrm>
            <a:off x="746128" y="2863736"/>
            <a:ext cx="14784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2400">
                <a:solidFill>
                  <a:srgbClr val="09405E"/>
                </a:solidFill>
              </a:rPr>
              <a:t>Manager</a:t>
            </a:r>
            <a:r>
              <a:rPr lang="zh-CN" altLang="en-US" sz="2400">
                <a:solidFill>
                  <a:srgbClr val="09405E"/>
                </a:solidFill>
              </a:rPr>
              <a:t>：</a:t>
            </a:r>
            <a:endParaRPr lang="en-US" altLang="zh-CN" sz="2400" i="1">
              <a:solidFill>
                <a:srgbClr val="09405E"/>
              </a:solidFill>
            </a:endParaRPr>
          </a:p>
        </p:txBody>
      </p:sp>
      <p:sp>
        <p:nvSpPr>
          <p:cNvPr id="14" name="矩形 40">
            <a:extLst>
              <a:ext uri="{FF2B5EF4-FFF2-40B4-BE49-F238E27FC236}">
                <a16:creationId xmlns:a16="http://schemas.microsoft.com/office/drawing/2014/main" id="{3821FE54-919C-D647-9CC9-606EA9C6D64C}"/>
              </a:ext>
            </a:extLst>
          </p:cNvPr>
          <p:cNvSpPr>
            <a:spLocks noChangeArrowheads="1"/>
          </p:cNvSpPr>
          <p:nvPr/>
        </p:nvSpPr>
        <p:spPr bwMode="auto">
          <a:xfrm>
            <a:off x="746128" y="3451355"/>
            <a:ext cx="5026876" cy="113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eaLnBrk="1" hangingPunct="1">
              <a:lnSpc>
                <a:spcPct val="150000"/>
              </a:lnSpc>
              <a:buFont typeface="+mj-lt"/>
              <a:buAutoNum type="arabicPeriod"/>
            </a:pPr>
            <a:r>
              <a:rPr lang="zh-CN" altLang="en-US" sz="2400">
                <a:solidFill>
                  <a:srgbClr val="09405E"/>
                </a:solidFill>
              </a:rPr>
              <a:t>输入特征向量</a:t>
            </a:r>
            <a:r>
              <a:rPr lang="en-US" altLang="zh-CN" sz="2400" i="1">
                <a:solidFill>
                  <a:srgbClr val="09405E"/>
                </a:solidFill>
              </a:rPr>
              <a:t>f</a:t>
            </a:r>
            <a:r>
              <a:rPr lang="zh-CN" altLang="en-US" sz="2400">
                <a:solidFill>
                  <a:srgbClr val="09405E"/>
                </a:solidFill>
              </a:rPr>
              <a:t>，输出目标向量</a:t>
            </a:r>
            <a:r>
              <a:rPr lang="en-US" altLang="zh-CN" sz="2400" i="1">
                <a:solidFill>
                  <a:srgbClr val="09405E"/>
                </a:solidFill>
              </a:rPr>
              <a:t>g</a:t>
            </a:r>
          </a:p>
          <a:p>
            <a:pPr marL="457200" indent="-457200" algn="just" eaLnBrk="1" hangingPunct="1">
              <a:lnSpc>
                <a:spcPct val="150000"/>
              </a:lnSpc>
              <a:buFont typeface="+mj-lt"/>
              <a:buAutoNum type="arabicPeriod"/>
            </a:pPr>
            <a:r>
              <a:rPr lang="zh-CN" altLang="en-US" sz="2400">
                <a:solidFill>
                  <a:srgbClr val="09405E"/>
                </a:solidFill>
              </a:rPr>
              <a:t>将最近</a:t>
            </a:r>
            <a:r>
              <a:rPr lang="en-US" altLang="zh-CN" sz="2400">
                <a:solidFill>
                  <a:srgbClr val="09405E"/>
                </a:solidFill>
              </a:rPr>
              <a:t>c</a:t>
            </a:r>
            <a:r>
              <a:rPr lang="zh-CN" altLang="en-US" sz="2400">
                <a:solidFill>
                  <a:srgbClr val="09405E"/>
                </a:solidFill>
              </a:rPr>
              <a:t>个目标向量融合，得到</a:t>
            </a:r>
            <a:r>
              <a:rPr lang="en-US" altLang="zh-CN" sz="2400" i="1">
                <a:solidFill>
                  <a:srgbClr val="09405E"/>
                </a:solidFill>
              </a:rPr>
              <a:t>w</a:t>
            </a:r>
          </a:p>
        </p:txBody>
      </p:sp>
      <p:pic>
        <p:nvPicPr>
          <p:cNvPr id="6" name="图片 5">
            <a:extLst>
              <a:ext uri="{FF2B5EF4-FFF2-40B4-BE49-F238E27FC236}">
                <a16:creationId xmlns:a16="http://schemas.microsoft.com/office/drawing/2014/main" id="{7C8BD7A4-E73E-F34D-9F1C-290B35CB5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5300" y="2863736"/>
            <a:ext cx="4597400" cy="939800"/>
          </a:xfrm>
          <a:prstGeom prst="rect">
            <a:avLst/>
          </a:prstGeom>
        </p:spPr>
      </p:pic>
      <p:pic>
        <p:nvPicPr>
          <p:cNvPr id="9" name="图片 8">
            <a:extLst>
              <a:ext uri="{FF2B5EF4-FFF2-40B4-BE49-F238E27FC236}">
                <a16:creationId xmlns:a16="http://schemas.microsoft.com/office/drawing/2014/main" id="{CFD3D5B8-CC37-7640-955B-4B2BC468D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300" y="4019908"/>
            <a:ext cx="4851400" cy="825500"/>
          </a:xfrm>
          <a:prstGeom prst="rect">
            <a:avLst/>
          </a:prstGeom>
        </p:spPr>
      </p:pic>
      <p:pic>
        <p:nvPicPr>
          <p:cNvPr id="15" name="图片 14">
            <a:extLst>
              <a:ext uri="{FF2B5EF4-FFF2-40B4-BE49-F238E27FC236}">
                <a16:creationId xmlns:a16="http://schemas.microsoft.com/office/drawing/2014/main" id="{5FC91E18-8657-BF41-B898-60FB3108CD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5300" y="5249336"/>
            <a:ext cx="4610100" cy="850900"/>
          </a:xfrm>
          <a:prstGeom prst="rect">
            <a:avLst/>
          </a:prstGeom>
        </p:spPr>
      </p:pic>
    </p:spTree>
    <p:extLst>
      <p:ext uri="{BB962C8B-B14F-4D97-AF65-F5344CB8AC3E}">
        <p14:creationId xmlns:p14="http://schemas.microsoft.com/office/powerpoint/2010/main" val="92304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31902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02 Methodology</a:t>
            </a:r>
            <a:endParaRPr lang="zh-CN" altLang="en-US" sz="2800" b="1">
              <a:solidFill>
                <a:schemeClr val="bg1"/>
              </a:solidFill>
              <a:latin typeface="微软雅黑" panose="020B0503020204020204" pitchFamily="34" charset="-122"/>
              <a:ea typeface="微软雅黑" panose="020B0503020204020204" pitchFamily="34" charset="-122"/>
            </a:endParaRP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1749" name="矩形 40"/>
          <p:cNvSpPr>
            <a:spLocks noChangeArrowheads="1"/>
          </p:cNvSpPr>
          <p:nvPr/>
        </p:nvSpPr>
        <p:spPr bwMode="auto">
          <a:xfrm>
            <a:off x="790589" y="1300460"/>
            <a:ext cx="37404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2400" b="1">
                <a:solidFill>
                  <a:srgbClr val="09405E"/>
                </a:solidFill>
              </a:rPr>
              <a:t>Training</a:t>
            </a:r>
            <a:r>
              <a:rPr lang="zh-CN" altLang="en-US" sz="2400" b="1">
                <a:solidFill>
                  <a:srgbClr val="09405E"/>
                </a:solidFill>
              </a:rPr>
              <a:t> </a:t>
            </a:r>
            <a:r>
              <a:rPr lang="en-US" altLang="zh-CN" sz="2400" b="1">
                <a:solidFill>
                  <a:srgbClr val="09405E"/>
                </a:solidFill>
              </a:rPr>
              <a:t>of</a:t>
            </a:r>
            <a:r>
              <a:rPr lang="zh-CN" altLang="en-US" sz="2400" b="1">
                <a:solidFill>
                  <a:srgbClr val="09405E"/>
                </a:solidFill>
              </a:rPr>
              <a:t> </a:t>
            </a:r>
            <a:r>
              <a:rPr lang="en-US" altLang="zh-CN" sz="2400" b="1">
                <a:solidFill>
                  <a:srgbClr val="09405E"/>
                </a:solidFill>
              </a:rPr>
              <a:t>G</a:t>
            </a:r>
          </a:p>
        </p:txBody>
      </p:sp>
      <p:sp>
        <p:nvSpPr>
          <p:cNvPr id="8" name="矩形 40">
            <a:extLst>
              <a:ext uri="{FF2B5EF4-FFF2-40B4-BE49-F238E27FC236}">
                <a16:creationId xmlns:a16="http://schemas.microsoft.com/office/drawing/2014/main" id="{711C4316-377D-F541-BEB4-6267319CD728}"/>
              </a:ext>
            </a:extLst>
          </p:cNvPr>
          <p:cNvSpPr>
            <a:spLocks noChangeArrowheads="1"/>
          </p:cNvSpPr>
          <p:nvPr/>
        </p:nvSpPr>
        <p:spPr bwMode="auto">
          <a:xfrm>
            <a:off x="790589" y="2126690"/>
            <a:ext cx="884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2400">
                <a:solidFill>
                  <a:srgbClr val="09405E"/>
                </a:solidFill>
              </a:rPr>
              <a:t>以上计算在</a:t>
            </a:r>
            <a:r>
              <a:rPr lang="en-US" altLang="zh-CN" sz="2400">
                <a:solidFill>
                  <a:srgbClr val="09405E"/>
                </a:solidFill>
              </a:rPr>
              <a:t>G</a:t>
            </a:r>
            <a:r>
              <a:rPr lang="zh-CN" altLang="en-US" sz="2400">
                <a:solidFill>
                  <a:srgbClr val="09405E"/>
                </a:solidFill>
              </a:rPr>
              <a:t>内部可导，可以使用</a:t>
            </a:r>
            <a:r>
              <a:rPr lang="en-US" altLang="zh-CN" sz="2400">
                <a:solidFill>
                  <a:srgbClr val="09405E"/>
                </a:solidFill>
              </a:rPr>
              <a:t>PG</a:t>
            </a:r>
            <a:r>
              <a:rPr lang="zh-CN" altLang="en-US" sz="2400">
                <a:solidFill>
                  <a:srgbClr val="09405E"/>
                </a:solidFill>
              </a:rPr>
              <a:t>同时优化</a:t>
            </a:r>
            <a:r>
              <a:rPr lang="en-US" altLang="zh-CN" sz="2400">
                <a:solidFill>
                  <a:srgbClr val="09405E"/>
                </a:solidFill>
              </a:rPr>
              <a:t>Manager</a:t>
            </a:r>
            <a:r>
              <a:rPr lang="zh-CN" altLang="en-US" sz="2400">
                <a:solidFill>
                  <a:srgbClr val="09405E"/>
                </a:solidFill>
              </a:rPr>
              <a:t>和</a:t>
            </a:r>
            <a:r>
              <a:rPr lang="en-US" altLang="zh-CN" sz="2400">
                <a:solidFill>
                  <a:srgbClr val="09405E"/>
                </a:solidFill>
              </a:rPr>
              <a:t>Worker</a:t>
            </a:r>
          </a:p>
        </p:txBody>
      </p:sp>
      <p:sp>
        <p:nvSpPr>
          <p:cNvPr id="11" name="矩形 40">
            <a:extLst>
              <a:ext uri="{FF2B5EF4-FFF2-40B4-BE49-F238E27FC236}">
                <a16:creationId xmlns:a16="http://schemas.microsoft.com/office/drawing/2014/main" id="{13364415-4607-3243-8D82-5B7D95F4824F}"/>
              </a:ext>
            </a:extLst>
          </p:cNvPr>
          <p:cNvSpPr>
            <a:spLocks noChangeArrowheads="1"/>
          </p:cNvSpPr>
          <p:nvPr/>
        </p:nvSpPr>
        <p:spPr bwMode="auto">
          <a:xfrm>
            <a:off x="790589" y="4565239"/>
            <a:ext cx="71524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2400">
                <a:solidFill>
                  <a:srgbClr val="09405E"/>
                </a:solidFill>
              </a:rPr>
              <a:t>Worker</a:t>
            </a:r>
            <a:r>
              <a:rPr lang="zh-CN" altLang="en-US" sz="2400">
                <a:solidFill>
                  <a:srgbClr val="09405E"/>
                </a:solidFill>
              </a:rPr>
              <a:t>（根据</a:t>
            </a:r>
            <a:r>
              <a:rPr lang="en-US" altLang="zh-CN" sz="2400">
                <a:solidFill>
                  <a:srgbClr val="09405E"/>
                </a:solidFill>
              </a:rPr>
              <a:t>Manager</a:t>
            </a:r>
            <a:r>
              <a:rPr lang="zh-CN" altLang="en-US" sz="2400">
                <a:solidFill>
                  <a:srgbClr val="09405E"/>
                </a:solidFill>
              </a:rPr>
              <a:t>提供的方向生成单词，</a:t>
            </a:r>
            <a:r>
              <a:rPr lang="en-US" altLang="zh-CN" sz="2400">
                <a:solidFill>
                  <a:srgbClr val="09405E"/>
                </a:solidFill>
              </a:rPr>
              <a:t>PG</a:t>
            </a:r>
            <a:r>
              <a:rPr lang="zh-CN" altLang="en-US" sz="2400">
                <a:solidFill>
                  <a:srgbClr val="09405E"/>
                </a:solidFill>
              </a:rPr>
              <a:t>）：</a:t>
            </a:r>
            <a:endParaRPr lang="en-US" altLang="zh-CN" sz="2400">
              <a:solidFill>
                <a:srgbClr val="09405E"/>
              </a:solidFill>
            </a:endParaRPr>
          </a:p>
        </p:txBody>
      </p:sp>
      <p:sp>
        <p:nvSpPr>
          <p:cNvPr id="13" name="矩形 40">
            <a:extLst>
              <a:ext uri="{FF2B5EF4-FFF2-40B4-BE49-F238E27FC236}">
                <a16:creationId xmlns:a16="http://schemas.microsoft.com/office/drawing/2014/main" id="{8C07E376-3A88-F448-A134-2EAFB4687CDE}"/>
              </a:ext>
            </a:extLst>
          </p:cNvPr>
          <p:cNvSpPr>
            <a:spLocks noChangeArrowheads="1"/>
          </p:cNvSpPr>
          <p:nvPr/>
        </p:nvSpPr>
        <p:spPr bwMode="auto">
          <a:xfrm>
            <a:off x="790589" y="3267848"/>
            <a:ext cx="5965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2400">
                <a:solidFill>
                  <a:srgbClr val="09405E"/>
                </a:solidFill>
              </a:rPr>
              <a:t>Manager</a:t>
            </a:r>
            <a:r>
              <a:rPr lang="zh-CN" altLang="en-US" sz="2400">
                <a:solidFill>
                  <a:srgbClr val="09405E"/>
                </a:solidFill>
              </a:rPr>
              <a:t>（预测特征空间中更好的方向）：</a:t>
            </a:r>
            <a:endParaRPr lang="en-US" altLang="zh-CN" sz="2400" i="1">
              <a:solidFill>
                <a:srgbClr val="09405E"/>
              </a:solidFill>
            </a:endParaRPr>
          </a:p>
        </p:txBody>
      </p:sp>
      <p:sp>
        <p:nvSpPr>
          <p:cNvPr id="16" name="矩形 40">
            <a:extLst>
              <a:ext uri="{FF2B5EF4-FFF2-40B4-BE49-F238E27FC236}">
                <a16:creationId xmlns:a16="http://schemas.microsoft.com/office/drawing/2014/main" id="{C9CDB931-2F0A-F049-A649-01C6A48F5806}"/>
              </a:ext>
            </a:extLst>
          </p:cNvPr>
          <p:cNvSpPr>
            <a:spLocks noChangeArrowheads="1"/>
          </p:cNvSpPr>
          <p:nvPr/>
        </p:nvSpPr>
        <p:spPr bwMode="auto">
          <a:xfrm>
            <a:off x="790589" y="2628382"/>
            <a:ext cx="884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2400">
                <a:solidFill>
                  <a:srgbClr val="09405E"/>
                </a:solidFill>
              </a:rPr>
              <a:t>为了使</a:t>
            </a:r>
            <a:r>
              <a:rPr lang="en-US" altLang="zh-CN" sz="2400">
                <a:solidFill>
                  <a:srgbClr val="09405E"/>
                </a:solidFill>
              </a:rPr>
              <a:t>Manager</a:t>
            </a:r>
            <a:r>
              <a:rPr lang="zh-CN" altLang="en-US" sz="2400">
                <a:solidFill>
                  <a:srgbClr val="09405E"/>
                </a:solidFill>
              </a:rPr>
              <a:t>捕获一些</a:t>
            </a:r>
            <a:r>
              <a:rPr lang="en-US" altLang="zh-CN" sz="2400">
                <a:solidFill>
                  <a:srgbClr val="09405E"/>
                </a:solidFill>
              </a:rPr>
              <a:t>pattern</a:t>
            </a:r>
            <a:r>
              <a:rPr lang="zh-CN" altLang="en-US" sz="2400">
                <a:solidFill>
                  <a:srgbClr val="09405E"/>
                </a:solidFill>
              </a:rPr>
              <a:t>，分开优化</a:t>
            </a:r>
            <a:endParaRPr lang="en-US" altLang="zh-CN" sz="2400">
              <a:solidFill>
                <a:srgbClr val="09405E"/>
              </a:solidFill>
            </a:endParaRPr>
          </a:p>
        </p:txBody>
      </p:sp>
      <p:pic>
        <p:nvPicPr>
          <p:cNvPr id="3" name="图片 2">
            <a:extLst>
              <a:ext uri="{FF2B5EF4-FFF2-40B4-BE49-F238E27FC236}">
                <a16:creationId xmlns:a16="http://schemas.microsoft.com/office/drawing/2014/main" id="{11C64B3A-9EF1-8545-8CD6-281C6DC2D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066" y="3820759"/>
            <a:ext cx="5626100" cy="584200"/>
          </a:xfrm>
          <a:prstGeom prst="rect">
            <a:avLst/>
          </a:prstGeom>
        </p:spPr>
      </p:pic>
      <p:pic>
        <p:nvPicPr>
          <p:cNvPr id="5" name="图片 4">
            <a:extLst>
              <a:ext uri="{FF2B5EF4-FFF2-40B4-BE49-F238E27FC236}">
                <a16:creationId xmlns:a16="http://schemas.microsoft.com/office/drawing/2014/main" id="{08F150D2-41C7-3F45-B968-E67328E6B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43" y="5187184"/>
            <a:ext cx="5740400" cy="1130300"/>
          </a:xfrm>
          <a:prstGeom prst="rect">
            <a:avLst/>
          </a:prstGeom>
        </p:spPr>
      </p:pic>
      <p:pic>
        <p:nvPicPr>
          <p:cNvPr id="10" name="图片 9">
            <a:extLst>
              <a:ext uri="{FF2B5EF4-FFF2-40B4-BE49-F238E27FC236}">
                <a16:creationId xmlns:a16="http://schemas.microsoft.com/office/drawing/2014/main" id="{7BED03FC-2DBB-7349-B7DB-4B11D847EF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7493" y="5339584"/>
            <a:ext cx="4673600" cy="825500"/>
          </a:xfrm>
          <a:prstGeom prst="rect">
            <a:avLst/>
          </a:prstGeom>
        </p:spPr>
      </p:pic>
    </p:spTree>
    <p:extLst>
      <p:ext uri="{BB962C8B-B14F-4D97-AF65-F5344CB8AC3E}">
        <p14:creationId xmlns:p14="http://schemas.microsoft.com/office/powerpoint/2010/main" val="2902434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31902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02 Methodology</a:t>
            </a:r>
            <a:endParaRPr lang="zh-CN" altLang="en-US" sz="2800" b="1">
              <a:solidFill>
                <a:schemeClr val="bg1"/>
              </a:solidFill>
              <a:latin typeface="微软雅黑" panose="020B0503020204020204" pitchFamily="34" charset="-122"/>
              <a:ea typeface="微软雅黑" panose="020B0503020204020204" pitchFamily="34" charset="-122"/>
            </a:endParaRP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1749" name="矩形 40"/>
          <p:cNvSpPr>
            <a:spLocks noChangeArrowheads="1"/>
          </p:cNvSpPr>
          <p:nvPr/>
        </p:nvSpPr>
        <p:spPr bwMode="auto">
          <a:xfrm>
            <a:off x="790588" y="1300460"/>
            <a:ext cx="4668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2400" b="1">
                <a:solidFill>
                  <a:srgbClr val="09405E"/>
                </a:solidFill>
              </a:rPr>
              <a:t>Adversarial</a:t>
            </a:r>
            <a:r>
              <a:rPr lang="zh-CN" altLang="en-US" sz="2400" b="1">
                <a:solidFill>
                  <a:srgbClr val="09405E"/>
                </a:solidFill>
              </a:rPr>
              <a:t> </a:t>
            </a:r>
            <a:r>
              <a:rPr lang="en-US" altLang="zh-CN" sz="2400" b="1">
                <a:solidFill>
                  <a:srgbClr val="09405E"/>
                </a:solidFill>
              </a:rPr>
              <a:t>Training</a:t>
            </a:r>
            <a:r>
              <a:rPr lang="zh-CN" altLang="en-US" sz="2400" b="1">
                <a:solidFill>
                  <a:srgbClr val="09405E"/>
                </a:solidFill>
              </a:rPr>
              <a:t> </a:t>
            </a:r>
            <a:r>
              <a:rPr lang="en-US" altLang="zh-CN" sz="2400" b="1">
                <a:solidFill>
                  <a:srgbClr val="09405E"/>
                </a:solidFill>
              </a:rPr>
              <a:t>procedure</a:t>
            </a:r>
          </a:p>
        </p:txBody>
      </p:sp>
      <p:pic>
        <p:nvPicPr>
          <p:cNvPr id="4" name="图片 3">
            <a:extLst>
              <a:ext uri="{FF2B5EF4-FFF2-40B4-BE49-F238E27FC236}">
                <a16:creationId xmlns:a16="http://schemas.microsoft.com/office/drawing/2014/main" id="{AC73DAF7-059A-AD45-B1BC-4D8CE21EF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778" y="1898617"/>
            <a:ext cx="9883727" cy="4697754"/>
          </a:xfrm>
          <a:prstGeom prst="rect">
            <a:avLst/>
          </a:prstGeom>
        </p:spPr>
      </p:pic>
    </p:spTree>
    <p:extLst>
      <p:ext uri="{BB962C8B-B14F-4D97-AF65-F5344CB8AC3E}">
        <p14:creationId xmlns:p14="http://schemas.microsoft.com/office/powerpoint/2010/main" val="87813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第一PPT，www.1ppt.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第一PPT，www.1ppt.com ">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第一PPT，www.1ppt.com   ">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第一PPT，www.1ppt.com    ">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1307</TotalTime>
  <Pages>0</Pages>
  <Words>791</Words>
  <Characters>0</Characters>
  <Application>Microsoft Macintosh PowerPoint</Application>
  <DocSecurity>0</DocSecurity>
  <PresentationFormat>宽屏</PresentationFormat>
  <Lines>0</Lines>
  <Paragraphs>81</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17</vt:i4>
      </vt:variant>
    </vt:vector>
  </HeadingPairs>
  <TitlesOfParts>
    <vt:vector size="30" baseType="lpstr">
      <vt:lpstr>宋体</vt:lpstr>
      <vt:lpstr>微软雅黑</vt:lpstr>
      <vt:lpstr>Segoe UI</vt:lpstr>
      <vt:lpstr>Arial</vt:lpstr>
      <vt:lpstr>Calibri</vt:lpstr>
      <vt:lpstr>Calibri Light</vt:lpstr>
      <vt:lpstr>Impact</vt:lpstr>
      <vt:lpstr>Times New Roman</vt:lpstr>
      <vt:lpstr>Wingdings</vt:lpstr>
      <vt:lpstr>第一PPT，www.1ppt.com</vt:lpstr>
      <vt:lpstr>第一PPT，www.1ppt.com </vt:lpstr>
      <vt:lpstr>第一PPT，www.1ppt.com   </vt:lpstr>
      <vt:lpstr>第一PPT，www.1ppt.com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dc:title>
  <dc:creator>第一PPT</dc:creator>
  <cp:keywords>www.1ppt.com</cp:keywords>
  <cp:lastModifiedBy>刘辉</cp:lastModifiedBy>
  <cp:revision>147</cp:revision>
  <dcterms:created xsi:type="dcterms:W3CDTF">2014-06-29T11:45:14Z</dcterms:created>
  <dcterms:modified xsi:type="dcterms:W3CDTF">2020-05-14T07:42:18Z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2052-9.1.0.4555</vt:lpwstr>
  </property>
</Properties>
</file>