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5" r:id="rId1"/>
    <p:sldMasterId id="2147483687" r:id="rId2"/>
  </p:sldMasterIdLst>
  <p:notesMasterIdLst>
    <p:notesMasterId r:id="rId61"/>
  </p:notesMasterIdLst>
  <p:handoutMasterIdLst>
    <p:handoutMasterId r:id="rId62"/>
  </p:handoutMasterIdLst>
  <p:sldIdLst>
    <p:sldId id="1426" r:id="rId3"/>
    <p:sldId id="326" r:id="rId4"/>
    <p:sldId id="378" r:id="rId5"/>
    <p:sldId id="379" r:id="rId6"/>
    <p:sldId id="380" r:id="rId7"/>
    <p:sldId id="381" r:id="rId8"/>
    <p:sldId id="382" r:id="rId9"/>
    <p:sldId id="327" r:id="rId10"/>
    <p:sldId id="328" r:id="rId11"/>
    <p:sldId id="329" r:id="rId12"/>
    <p:sldId id="376" r:id="rId13"/>
    <p:sldId id="375" r:id="rId14"/>
    <p:sldId id="417" r:id="rId15"/>
    <p:sldId id="418" r:id="rId16"/>
    <p:sldId id="546" r:id="rId17"/>
    <p:sldId id="562" r:id="rId18"/>
    <p:sldId id="1427" r:id="rId19"/>
    <p:sldId id="419" r:id="rId20"/>
    <p:sldId id="383" r:id="rId21"/>
    <p:sldId id="384" r:id="rId22"/>
    <p:sldId id="386" r:id="rId23"/>
    <p:sldId id="387" r:id="rId24"/>
    <p:sldId id="301" r:id="rId25"/>
    <p:sldId id="919" r:id="rId26"/>
    <p:sldId id="303" r:id="rId27"/>
    <p:sldId id="920" r:id="rId28"/>
    <p:sldId id="921" r:id="rId29"/>
    <p:sldId id="922" r:id="rId30"/>
    <p:sldId id="923" r:id="rId31"/>
    <p:sldId id="308" r:id="rId32"/>
    <p:sldId id="309" r:id="rId33"/>
    <p:sldId id="924" r:id="rId34"/>
    <p:sldId id="925" r:id="rId35"/>
    <p:sldId id="932" r:id="rId36"/>
    <p:sldId id="543" r:id="rId37"/>
    <p:sldId id="544" r:id="rId38"/>
    <p:sldId id="320" r:id="rId39"/>
    <p:sldId id="1404" r:id="rId40"/>
    <p:sldId id="1405" r:id="rId41"/>
    <p:sldId id="1408" r:id="rId42"/>
    <p:sldId id="1410" r:id="rId43"/>
    <p:sldId id="1409" r:id="rId44"/>
    <p:sldId id="1411" r:id="rId45"/>
    <p:sldId id="1412" r:id="rId46"/>
    <p:sldId id="1413" r:id="rId47"/>
    <p:sldId id="1414" r:id="rId48"/>
    <p:sldId id="1416" r:id="rId49"/>
    <p:sldId id="1417" r:id="rId50"/>
    <p:sldId id="1418" r:id="rId51"/>
    <p:sldId id="1419" r:id="rId52"/>
    <p:sldId id="1420" r:id="rId53"/>
    <p:sldId id="1428" r:id="rId54"/>
    <p:sldId id="1429" r:id="rId55"/>
    <p:sldId id="1430" r:id="rId56"/>
    <p:sldId id="1431" r:id="rId57"/>
    <p:sldId id="319" r:id="rId58"/>
    <p:sldId id="495" r:id="rId59"/>
    <p:sldId id="494" r:id="rId6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Arial" pitchFamily="-97" charset="0"/>
        <a:ea typeface="ＭＳ Ｐゴシック" pitchFamily="-97" charset="-128"/>
        <a:cs typeface="ＭＳ Ｐゴシック" pitchFamily="-9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E8FF"/>
    <a:srgbClr val="5B5B6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87" autoAdjust="0"/>
    <p:restoredTop sz="93430" autoAdjust="0"/>
  </p:normalViewPr>
  <p:slideViewPr>
    <p:cSldViewPr>
      <p:cViewPr varScale="1">
        <p:scale>
          <a:sx n="136" d="100"/>
          <a:sy n="136" d="100"/>
        </p:scale>
        <p:origin x="113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16"/>
    </p:cViewPr>
  </p:sorterViewPr>
  <p:notesViewPr>
    <p:cSldViewPr>
      <p:cViewPr varScale="1">
        <p:scale>
          <a:sx n="88" d="100"/>
          <a:sy n="88" d="100"/>
        </p:scale>
        <p:origin x="-207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E4735-A5D0-044D-BE7E-3A4B3C0A561F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C03F-7434-D740-BBB1-1637C88A1E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63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>
              <a:defRPr/>
            </a:pPr>
            <a:fld id="{07DD8A4E-80D5-E442-8CCA-D5A1F77B1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8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DD8A4E-80D5-E442-8CCA-D5A1F77B1F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2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Shape 9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965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Shape 10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Shape 10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971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Shape 10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190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50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Shape 10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Shape 10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559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Shape 1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286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120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Shape 10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Shape 10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676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Shape 1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Shape 1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3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Shape 1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6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Shape 1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Shape 1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719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32487B-15CD-6546-8D1D-E514B864FFCA}" type="slidenum">
              <a:rPr lang="en-US"/>
              <a:pPr/>
              <a:t>58</a:t>
            </a:fld>
            <a:endParaRPr lang="en-US"/>
          </a:p>
        </p:txBody>
      </p:sp>
      <p:sp>
        <p:nvSpPr>
          <p:cNvPr id="1751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51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032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4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Shape 1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Shape 1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4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Shape 9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7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41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74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9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Shape 9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34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Shape 9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38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6FF14-906B-8C43-8206-00F0F407B0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5AFEEC-C182-2D4A-848B-6A0ED98C1F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168A2-5B33-FA46-93E8-3B51497323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083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6FF14-906B-8C43-8206-00F0F407B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Research at TTI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A590-6033-DE48-865B-A0558AEFC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D4A4B-0330-AF4E-991D-7D58C0870B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89279-66D6-F54A-8DF6-8569F0E44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149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DD396-FCC9-5D4C-A19A-0D227FF654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D718F-682B-7343-BB3C-8AD703324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50E6-1DFF-B84C-BFE3-E4371400D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4A590-6033-DE48-865B-A0558AEFCB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0515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8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1E281-1F8F-6944-BFC1-D0DAE21D9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CFAE8-AF25-AC44-B97D-AB359B592C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AFEEC-C182-2D4A-848B-6A0ED98C1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D168A2-5B33-FA46-93E8-3B5149732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D4A4B-0330-AF4E-991D-7D58C0870B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89279-66D6-F54A-8DF6-8569F0E44D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DD396-FCC9-5D4C-A19A-0D227FF654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D718F-682B-7343-BB3C-8AD7033243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550E6-1DFF-B84C-BFE3-E4371400DA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1E281-1F8F-6944-BFC1-D0DAE21D9B0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CFAE8-AF25-AC44-B97D-AB359B592C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(C) Dhruv Batra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9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b="1" dirty="0">
                <a:latin typeface="Arial Narrow" pitchFamily="-112" charset="0"/>
                <a:ea typeface="ＭＳ Ｐゴシック" pitchFamily="-112" charset="-128"/>
                <a:cs typeface="ＭＳ Ｐゴシック" pitchFamily="-112" charset="-128"/>
                <a:sym typeface="Symbol" pitchFamily="-112" charset="2"/>
              </a:rPr>
              <a:t>(C) Dhruv Batra 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bg1">
                    <a:lumMod val="50000"/>
                  </a:schemeClr>
                </a:solidFill>
                <a:latin typeface="Arial" pitchFamily="-112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2651A289-BEF2-FC49-AB93-B19BD27FB58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latin typeface="" pitchFamily="64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12" charset="0"/>
          <a:ea typeface="Osaka" pitchFamily="-112" charset="-128"/>
          <a:cs typeface="Osaka" pitchFamily="-112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209800"/>
          </a:xfrm>
        </p:spPr>
        <p:txBody>
          <a:bodyPr>
            <a:normAutofit/>
          </a:bodyPr>
          <a:lstStyle/>
          <a:p>
            <a:r>
              <a:rPr lang="en-US" dirty="0"/>
              <a:t>Neural Networks. </a:t>
            </a:r>
            <a:br>
              <a:rPr lang="en-US" dirty="0"/>
            </a:br>
            <a:r>
              <a:rPr lang="en-US" dirty="0"/>
              <a:t>Backprop. </a:t>
            </a:r>
            <a:br>
              <a:rPr lang="en-US" dirty="0"/>
            </a:br>
            <a:r>
              <a:rPr lang="en-US"/>
              <a:t>Modular Design</a:t>
            </a:r>
            <a:endParaRPr lang="en-US" sz="3200" dirty="0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B9B1AD32-7630-004A-82EB-01397F95C26B}"/>
              </a:ext>
            </a:extLst>
          </p:cNvPr>
          <p:cNvSpPr txBox="1"/>
          <p:nvPr/>
        </p:nvSpPr>
        <p:spPr>
          <a:xfrm>
            <a:off x="36180" y="3217538"/>
            <a:ext cx="9071640" cy="3259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spcBef>
                <a:spcPts val="7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Radu Ionescu, Prof. PhD.</a:t>
            </a:r>
          </a:p>
          <a:p>
            <a:pPr algn="ctr">
              <a:spcBef>
                <a:spcPts val="7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raducu.ionescu@gmail.com</a:t>
            </a:r>
          </a:p>
          <a:p>
            <a:pPr algn="ctr">
              <a:spcBef>
                <a:spcPts val="799"/>
              </a:spcBef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spcBef>
                <a:spcPts val="7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of Mathematics and Computer Science</a:t>
            </a:r>
          </a:p>
          <a:p>
            <a:pPr algn="ctr">
              <a:spcBef>
                <a:spcPts val="7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University of Bucharest</a:t>
            </a:r>
          </a:p>
        </p:txBody>
      </p:sp>
    </p:spTree>
    <p:extLst>
      <p:ext uri="{BB962C8B-B14F-4D97-AF65-F5344CB8AC3E}">
        <p14:creationId xmlns:p14="http://schemas.microsoft.com/office/powerpoint/2010/main" val="268447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Neurons</a:t>
            </a: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>
            <a:off x="683944" y="1656240"/>
            <a:ext cx="1130300" cy="6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683944" y="2265840"/>
            <a:ext cx="1130300" cy="6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8" idx="2"/>
          </p:cNvCxnSpPr>
          <p:nvPr/>
        </p:nvCxnSpPr>
        <p:spPr>
          <a:xfrm flipV="1">
            <a:off x="683944" y="2330952"/>
            <a:ext cx="1130300" cy="76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 rot="5400000">
            <a:off x="1923397" y="1828893"/>
            <a:ext cx="392906" cy="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6"/>
          </p:cNvCxnSpPr>
          <p:nvPr/>
        </p:nvCxnSpPr>
        <p:spPr>
          <a:xfrm>
            <a:off x="2401668" y="2330952"/>
            <a:ext cx="8159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257300"/>
            <a:ext cx="127000" cy="26670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814244" y="2037240"/>
            <a:ext cx="587424" cy="587424"/>
            <a:chOff x="1814244" y="1478440"/>
            <a:chExt cx="587424" cy="587424"/>
          </a:xfrm>
        </p:grpSpPr>
        <p:sp>
          <p:nvSpPr>
            <p:cNvPr id="18" name="Oval 17"/>
            <p:cNvSpPr/>
            <p:nvPr/>
          </p:nvSpPr>
          <p:spPr>
            <a:xfrm>
              <a:off x="1814244" y="1478440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 rot="5400000" flipH="1" flipV="1">
              <a:off x="1936903" y="1601099"/>
              <a:ext cx="342106" cy="3421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1348486" y="3005893"/>
            <a:ext cx="151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Neuron</a:t>
            </a:r>
          </a:p>
        </p:txBody>
      </p:sp>
      <p:sp>
        <p:nvSpPr>
          <p:cNvPr id="32" name="Oval 31"/>
          <p:cNvSpPr/>
          <p:nvPr/>
        </p:nvSpPr>
        <p:spPr>
          <a:xfrm>
            <a:off x="5401994" y="3630749"/>
            <a:ext cx="587424" cy="5874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>
            <a:off x="4271694" y="3249749"/>
            <a:ext cx="1130300" cy="6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2" idx="2"/>
          </p:cNvCxnSpPr>
          <p:nvPr/>
        </p:nvCxnSpPr>
        <p:spPr>
          <a:xfrm>
            <a:off x="4271694" y="3859349"/>
            <a:ext cx="1130300" cy="6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32" idx="2"/>
          </p:cNvCxnSpPr>
          <p:nvPr/>
        </p:nvCxnSpPr>
        <p:spPr>
          <a:xfrm flipV="1">
            <a:off x="4271694" y="3924461"/>
            <a:ext cx="1130300" cy="76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2" idx="0"/>
          </p:cNvCxnSpPr>
          <p:nvPr/>
        </p:nvCxnSpPr>
        <p:spPr>
          <a:xfrm rot="5400000">
            <a:off x="5511147" y="3422402"/>
            <a:ext cx="392906" cy="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6"/>
          </p:cNvCxnSpPr>
          <p:nvPr/>
        </p:nvCxnSpPr>
        <p:spPr>
          <a:xfrm>
            <a:off x="5989418" y="3924461"/>
            <a:ext cx="8159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798899"/>
            <a:ext cx="127000" cy="2667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4936236" y="4599402"/>
            <a:ext cx="163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Neuron</a:t>
            </a:r>
          </a:p>
        </p:txBody>
      </p:sp>
      <p:cxnSp>
        <p:nvCxnSpPr>
          <p:cNvPr id="45" name="Curved Connector 44"/>
          <p:cNvCxnSpPr/>
          <p:nvPr/>
        </p:nvCxnSpPr>
        <p:spPr>
          <a:xfrm flipV="1">
            <a:off x="5490894" y="3783149"/>
            <a:ext cx="411480" cy="3017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6" idx="2"/>
          </p:cNvCxnSpPr>
          <p:nvPr/>
        </p:nvCxnSpPr>
        <p:spPr>
          <a:xfrm>
            <a:off x="762000" y="4944975"/>
            <a:ext cx="1130300" cy="6747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6" idx="2"/>
          </p:cNvCxnSpPr>
          <p:nvPr/>
        </p:nvCxnSpPr>
        <p:spPr>
          <a:xfrm>
            <a:off x="762000" y="5554575"/>
            <a:ext cx="1130300" cy="65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2"/>
          </p:cNvCxnSpPr>
          <p:nvPr/>
        </p:nvCxnSpPr>
        <p:spPr>
          <a:xfrm flipV="1">
            <a:off x="762000" y="5619687"/>
            <a:ext cx="1130300" cy="765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rot="5400000">
            <a:off x="2001453" y="5117628"/>
            <a:ext cx="392906" cy="23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6" idx="6"/>
          </p:cNvCxnSpPr>
          <p:nvPr/>
        </p:nvCxnSpPr>
        <p:spPr>
          <a:xfrm>
            <a:off x="2479724" y="5619687"/>
            <a:ext cx="81592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606" y="4494125"/>
            <a:ext cx="127000" cy="26670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571840" y="6193770"/>
            <a:ext cx="122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Perceptron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1892300" y="5325975"/>
            <a:ext cx="587424" cy="587424"/>
            <a:chOff x="2061894" y="4690975"/>
            <a:chExt cx="587424" cy="587424"/>
          </a:xfrm>
        </p:grpSpPr>
        <p:sp>
          <p:nvSpPr>
            <p:cNvPr id="46" name="Oval 45"/>
            <p:cNvSpPr/>
            <p:nvPr/>
          </p:nvSpPr>
          <p:spPr>
            <a:xfrm>
              <a:off x="2061894" y="4690975"/>
              <a:ext cx="587424" cy="58742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Elbow Connector 58"/>
            <p:cNvCxnSpPr/>
            <p:nvPr/>
          </p:nvCxnSpPr>
          <p:spPr>
            <a:xfrm flipV="1">
              <a:off x="2156226" y="4831417"/>
              <a:ext cx="350168" cy="28416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4936236" y="5825740"/>
            <a:ext cx="414578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Potentially more.  Require a convex </a:t>
            </a:r>
          </a:p>
          <a:p>
            <a:r>
              <a:rPr lang="en-US" dirty="0"/>
              <a:t>loss function for gradient descent training.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25600"/>
            <a:ext cx="482600" cy="2921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25600"/>
            <a:ext cx="469900" cy="2794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59000"/>
            <a:ext cx="482600" cy="27940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21000"/>
            <a:ext cx="508000" cy="2794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082800"/>
            <a:ext cx="1371600" cy="469900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806" y="4902200"/>
            <a:ext cx="482600" cy="29210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6" y="4902200"/>
            <a:ext cx="469900" cy="2794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6" y="5435600"/>
            <a:ext cx="482600" cy="2794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06" y="6197600"/>
            <a:ext cx="508000" cy="279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06" y="5359400"/>
            <a:ext cx="1371600" cy="469900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225800"/>
            <a:ext cx="482600" cy="2921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25800"/>
            <a:ext cx="469900" cy="2794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759200"/>
            <a:ext cx="482600" cy="2794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521200"/>
            <a:ext cx="508000" cy="279400"/>
          </a:xfrm>
          <a:prstGeom prst="rect">
            <a:avLst/>
          </a:prstGeom>
        </p:spPr>
      </p:pic>
      <p:pic>
        <p:nvPicPr>
          <p:cNvPr id="74" name="Picture 73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683000"/>
            <a:ext cx="1371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vs tanh</a:t>
            </a:r>
          </a:p>
          <a:p>
            <a:pPr>
              <a:buFontTx/>
              <a:buChar char="-"/>
            </a:pPr>
            <a:r>
              <a:rPr lang="en-US" dirty="0"/>
              <a:t>saturated gradients towards +/- infinity</a:t>
            </a:r>
          </a:p>
          <a:p>
            <a:pPr>
              <a:buFontTx/>
              <a:buChar char="-"/>
            </a:pPr>
            <a:r>
              <a:rPr lang="en-US" dirty="0"/>
              <a:t>sigmoid has non-zero mean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895454"/>
            <a:ext cx="406400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740809"/>
            <a:ext cx="4064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Rectified Linear Units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" y="1905000"/>
            <a:ext cx="4044463" cy="32063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690" y="1828800"/>
            <a:ext cx="4381310" cy="349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1675" y="5410200"/>
            <a:ext cx="2006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Krizhevsky</a:t>
            </a:r>
            <a:r>
              <a:rPr lang="en-US" dirty="0"/>
              <a:t> et al., NIPS12]</a:t>
            </a:r>
          </a:p>
        </p:txBody>
      </p:sp>
    </p:spTree>
    <p:extLst>
      <p:ext uri="{BB962C8B-B14F-4D97-AF65-F5344CB8AC3E}">
        <p14:creationId xmlns:p14="http://schemas.microsoft.com/office/powerpoint/2010/main" val="45107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“neuron” is still a linear decision boundary</a:t>
            </a:r>
          </a:p>
          <a:p>
            <a:endParaRPr lang="en-US" dirty="0"/>
          </a:p>
          <a:p>
            <a:r>
              <a:rPr lang="en-US" dirty="0"/>
              <a:t>What to do?</a:t>
            </a:r>
          </a:p>
          <a:p>
            <a:endParaRPr lang="en-US" dirty="0"/>
          </a:p>
          <a:p>
            <a:r>
              <a:rPr lang="en-US" dirty="0"/>
              <a:t>Idea: Stack a bunch of them together! </a:t>
            </a:r>
          </a:p>
        </p:txBody>
      </p:sp>
    </p:spTree>
    <p:extLst>
      <p:ext uri="{BB962C8B-B14F-4D97-AF65-F5344CB8AC3E}">
        <p14:creationId xmlns:p14="http://schemas.microsoft.com/office/powerpoint/2010/main" val="176656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Cascade neurons together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output from one layer is the input to the next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Each layer has its own sets of weights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" y="2895600"/>
            <a:ext cx="3671316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87" y="2895600"/>
            <a:ext cx="512641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 txBox="1"/>
          <p:nvPr/>
        </p:nvSpPr>
        <p:spPr>
          <a:xfrm>
            <a:off x="666747" y="402307"/>
            <a:ext cx="7810506" cy="76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4400" dirty="0"/>
              <a:t>Multilayer Networks</a:t>
            </a:r>
            <a:endParaRPr lang="en" sz="4400" dirty="0"/>
          </a:p>
        </p:txBody>
      </p:sp>
      <p:sp>
        <p:nvSpPr>
          <p:cNvPr id="1168" name="Shape 1168"/>
          <p:cNvSpPr txBox="1"/>
          <p:nvPr/>
        </p:nvSpPr>
        <p:spPr>
          <a:xfrm>
            <a:off x="457200" y="1980310"/>
            <a:ext cx="5023474" cy="20272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A 2-layer neural network: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2400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A 3-layer neural network:</a:t>
            </a:r>
          </a:p>
          <a:p>
            <a:pPr algn="l">
              <a:spcBef>
                <a:spcPts val="0"/>
              </a:spcBef>
            </a:pPr>
            <a:r>
              <a:rPr lang="en" sz="2400" dirty="0"/>
              <a:t>      </a:t>
            </a:r>
          </a:p>
        </p:txBody>
      </p:sp>
      <p:pic>
        <p:nvPicPr>
          <p:cNvPr id="1169" name="Shape 1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514600"/>
            <a:ext cx="3554875" cy="4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2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81" y="4007512"/>
            <a:ext cx="5424259" cy="494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5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Shape 1222"/>
          <p:cNvSpPr txBox="1"/>
          <p:nvPr/>
        </p:nvSpPr>
        <p:spPr>
          <a:xfrm>
            <a:off x="322146" y="297078"/>
            <a:ext cx="8589300" cy="625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o-RO" sz="3200" dirty="0" err="1"/>
              <a:t>Detailed</a:t>
            </a:r>
            <a:r>
              <a:rPr lang="ro-RO" sz="3200" dirty="0"/>
              <a:t> </a:t>
            </a:r>
            <a:r>
              <a:rPr lang="ro-RO" sz="3200" dirty="0" err="1"/>
              <a:t>architecture</a:t>
            </a:r>
            <a:r>
              <a:rPr lang="ro-RO" sz="3200" dirty="0"/>
              <a:t> of a neural </a:t>
            </a:r>
            <a:r>
              <a:rPr lang="ro-RO" sz="3200" dirty="0" err="1"/>
              <a:t>network</a:t>
            </a:r>
            <a:endParaRPr lang="en" sz="32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10182A-8604-9542-B75E-5D9D44D23AAE}"/>
              </a:ext>
            </a:extLst>
          </p:cNvPr>
          <p:cNvSpPr/>
          <p:nvPr/>
        </p:nvSpPr>
        <p:spPr>
          <a:xfrm>
            <a:off x="1135511" y="2995616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9942-0587-414A-9E2A-BFC2398EBDEE}"/>
              </a:ext>
            </a:extLst>
          </p:cNvPr>
          <p:cNvSpPr/>
          <p:nvPr/>
        </p:nvSpPr>
        <p:spPr>
          <a:xfrm>
            <a:off x="1135512" y="2096456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268F2-9921-FE4F-A028-788BC16B51BB}"/>
              </a:ext>
            </a:extLst>
          </p:cNvPr>
          <p:cNvSpPr/>
          <p:nvPr/>
        </p:nvSpPr>
        <p:spPr>
          <a:xfrm>
            <a:off x="1135511" y="3894776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7C114C-BA62-0947-8748-5AD7172A1A91}"/>
              </a:ext>
            </a:extLst>
          </p:cNvPr>
          <p:cNvSpPr/>
          <p:nvPr/>
        </p:nvSpPr>
        <p:spPr>
          <a:xfrm>
            <a:off x="3238632" y="1503151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18E6E0-238D-4043-8C1E-5AA158A8596D}"/>
              </a:ext>
            </a:extLst>
          </p:cNvPr>
          <p:cNvSpPr/>
          <p:nvPr/>
        </p:nvSpPr>
        <p:spPr>
          <a:xfrm>
            <a:off x="3238631" y="2562800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B80834-A944-F84C-934B-114B360F64C9}"/>
              </a:ext>
            </a:extLst>
          </p:cNvPr>
          <p:cNvSpPr/>
          <p:nvPr/>
        </p:nvSpPr>
        <p:spPr>
          <a:xfrm>
            <a:off x="3238631" y="3622449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03406-8977-964F-AB0C-ACB0ABDD1551}"/>
              </a:ext>
            </a:extLst>
          </p:cNvPr>
          <p:cNvSpPr/>
          <p:nvPr/>
        </p:nvSpPr>
        <p:spPr>
          <a:xfrm>
            <a:off x="3238630" y="4682098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B33FBE-8787-3849-9ED6-C981FC3F20E1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 flipV="1">
            <a:off x="1597425" y="1571446"/>
            <a:ext cx="1708853" cy="758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B4C3E6-67F2-5344-BEFA-A6164AA52DB8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1597423" y="1736324"/>
            <a:ext cx="1641208" cy="1492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7DDCF8-5F65-BD4F-B0A5-C2F00E06C376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597423" y="1901202"/>
            <a:ext cx="1708854" cy="2226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D40129-CFE3-F346-A0B6-4163B05DD9B8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1597424" y="2329628"/>
            <a:ext cx="1708852" cy="30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6118AE-323E-EB46-9767-527307539C18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 flipV="1">
            <a:off x="1597424" y="2795972"/>
            <a:ext cx="1641207" cy="432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F5C3F1-A55A-1542-A216-52BB9D4280AA}"/>
              </a:ext>
            </a:extLst>
          </p:cNvPr>
          <p:cNvCxnSpPr>
            <a:cxnSpLocks/>
            <a:stCxn id="6" idx="6"/>
            <a:endCxn id="8" idx="3"/>
          </p:cNvCxnSpPr>
          <p:nvPr/>
        </p:nvCxnSpPr>
        <p:spPr>
          <a:xfrm flipV="1">
            <a:off x="1597424" y="2960850"/>
            <a:ext cx="1708853" cy="11670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47510C-B397-6641-829B-3D11F8ACD407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597424" y="2329629"/>
            <a:ext cx="1708852" cy="136111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4362EB4-0653-6B4E-9EFB-A10932C99F5F}"/>
              </a:ext>
            </a:extLst>
          </p:cNvPr>
          <p:cNvCxnSpPr>
            <a:cxnSpLocks/>
            <a:stCxn id="5" idx="6"/>
            <a:endCxn id="10" idx="1"/>
          </p:cNvCxnSpPr>
          <p:nvPr/>
        </p:nvCxnSpPr>
        <p:spPr>
          <a:xfrm>
            <a:off x="1597425" y="2329628"/>
            <a:ext cx="1708851" cy="2420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C50E059-7247-5D40-A37A-AD85738D2BAE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1597424" y="3228789"/>
            <a:ext cx="1641207" cy="626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22BEA3-A22E-244D-9E10-75A24BAF40C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1597423" y="4127948"/>
            <a:ext cx="1708852" cy="952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2631E7-4FD2-0C4F-8A79-28C8F0C6CA6E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1597424" y="4020500"/>
            <a:ext cx="1708853" cy="1074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9D91C7-92E1-344E-AC39-257065B86A86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597423" y="3228788"/>
            <a:ext cx="1641206" cy="1686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B25F05-E73A-E548-893B-3C6220332907}"/>
              </a:ext>
            </a:extLst>
          </p:cNvPr>
          <p:cNvSpPr txBox="1"/>
          <p:nvPr/>
        </p:nvSpPr>
        <p:spPr>
          <a:xfrm>
            <a:off x="2092524" y="1592596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1,1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CB75EF-92E7-BF4C-AF1C-E0C3054D71C9}"/>
              </a:ext>
            </a:extLst>
          </p:cNvPr>
          <p:cNvSpPr txBox="1"/>
          <p:nvPr/>
        </p:nvSpPr>
        <p:spPr>
          <a:xfrm>
            <a:off x="2162876" y="1970723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2,1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0662DC-DEF2-6249-A458-4468007ED948}"/>
              </a:ext>
            </a:extLst>
          </p:cNvPr>
          <p:cNvSpPr txBox="1"/>
          <p:nvPr/>
        </p:nvSpPr>
        <p:spPr>
          <a:xfrm>
            <a:off x="2808403" y="2204810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baseline="-25000" dirty="0">
                <a:solidFill>
                  <a:srgbClr val="FF0000"/>
                </a:solidFill>
              </a:rPr>
              <a:t>3,1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2E6001-1D12-4C47-AD5F-0A115D34888E}"/>
              </a:ext>
            </a:extLst>
          </p:cNvPr>
          <p:cNvSpPr txBox="1"/>
          <p:nvPr/>
        </p:nvSpPr>
        <p:spPr>
          <a:xfrm>
            <a:off x="2802520" y="4099790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1,4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999752-9669-8148-AC76-DBA7C975FDB7}"/>
              </a:ext>
            </a:extLst>
          </p:cNvPr>
          <p:cNvSpPr txBox="1"/>
          <p:nvPr/>
        </p:nvSpPr>
        <p:spPr>
          <a:xfrm>
            <a:off x="2132396" y="4191227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2,4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A614D-1BFB-B345-9B7D-C5C8CA0D47E9}"/>
              </a:ext>
            </a:extLst>
          </p:cNvPr>
          <p:cNvSpPr txBox="1"/>
          <p:nvPr/>
        </p:nvSpPr>
        <p:spPr>
          <a:xfrm>
            <a:off x="2086676" y="4586673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baseline="-25000" dirty="0">
                <a:solidFill>
                  <a:srgbClr val="0070C0"/>
                </a:solidFill>
              </a:rPr>
              <a:t>3,4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B7C6E0-FEF1-6249-8B52-245FDD2296CC}"/>
              </a:ext>
            </a:extLst>
          </p:cNvPr>
          <p:cNvSpPr txBox="1"/>
          <p:nvPr/>
        </p:nvSpPr>
        <p:spPr>
          <a:xfrm>
            <a:off x="1404729" y="5027108"/>
            <a:ext cx="19015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</a:t>
            </a:r>
            <a:r>
              <a:rPr lang="en-US" sz="1600" baseline="-25000" dirty="0">
                <a:solidFill>
                  <a:srgbClr val="FF0000"/>
                </a:solidFill>
              </a:rPr>
              <a:t>1,1</a:t>
            </a:r>
            <a:r>
              <a:rPr lang="en-US" sz="1600" dirty="0"/>
              <a:t>  w</a:t>
            </a:r>
            <a:r>
              <a:rPr lang="en-US" sz="1600" baseline="-25000" dirty="0"/>
              <a:t>1,2</a:t>
            </a:r>
            <a:r>
              <a:rPr lang="en-US" sz="1600" dirty="0"/>
              <a:t>  w</a:t>
            </a:r>
            <a:r>
              <a:rPr lang="en-US" sz="1600" baseline="-25000" dirty="0"/>
              <a:t>1,3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70C0"/>
                </a:solidFill>
              </a:rPr>
              <a:t>w</a:t>
            </a:r>
            <a:r>
              <a:rPr lang="en-US" sz="1600" baseline="-25000" dirty="0">
                <a:solidFill>
                  <a:srgbClr val="0070C0"/>
                </a:solidFill>
              </a:rPr>
              <a:t>1,4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</a:t>
            </a:r>
            <a:r>
              <a:rPr lang="en-US" sz="1600" baseline="-25000" dirty="0">
                <a:solidFill>
                  <a:srgbClr val="FF0000"/>
                </a:solidFill>
              </a:rPr>
              <a:t>2,1</a:t>
            </a:r>
            <a:r>
              <a:rPr lang="en-US" sz="1600" dirty="0"/>
              <a:t>  w</a:t>
            </a:r>
            <a:r>
              <a:rPr lang="en-US" sz="1600" baseline="-25000" dirty="0"/>
              <a:t>2,2</a:t>
            </a:r>
            <a:r>
              <a:rPr lang="en-US" sz="1600" dirty="0"/>
              <a:t>  w</a:t>
            </a:r>
            <a:r>
              <a:rPr lang="en-US" sz="1600" baseline="-25000" dirty="0"/>
              <a:t>2,3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70C0"/>
                </a:solidFill>
              </a:rPr>
              <a:t>w</a:t>
            </a:r>
            <a:r>
              <a:rPr lang="en-US" sz="1600" baseline="-25000" dirty="0">
                <a:solidFill>
                  <a:srgbClr val="0070C0"/>
                </a:solidFill>
              </a:rPr>
              <a:t>2,4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</a:t>
            </a:r>
            <a:r>
              <a:rPr lang="en-US" sz="1600" baseline="-25000" dirty="0">
                <a:solidFill>
                  <a:srgbClr val="FF0000"/>
                </a:solidFill>
              </a:rPr>
              <a:t>3,1</a:t>
            </a:r>
            <a:r>
              <a:rPr lang="en-US" sz="1600" dirty="0"/>
              <a:t>  w</a:t>
            </a:r>
            <a:r>
              <a:rPr lang="en-US" sz="1600" baseline="-25000" dirty="0"/>
              <a:t>3,2</a:t>
            </a:r>
            <a:r>
              <a:rPr lang="en-US" sz="1600" dirty="0"/>
              <a:t>  w</a:t>
            </a:r>
            <a:r>
              <a:rPr lang="en-US" sz="1600" baseline="-25000" dirty="0"/>
              <a:t>3,3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70C0"/>
                </a:solidFill>
              </a:rPr>
              <a:t>w</a:t>
            </a:r>
            <a:r>
              <a:rPr lang="en-US" sz="1600" baseline="-25000" dirty="0">
                <a:solidFill>
                  <a:srgbClr val="0070C0"/>
                </a:solidFill>
              </a:rPr>
              <a:t>3,4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E8D781-BD0C-7E4B-8E78-6F64B2527A68}"/>
              </a:ext>
            </a:extLst>
          </p:cNvPr>
          <p:cNvSpPr txBox="1"/>
          <p:nvPr/>
        </p:nvSpPr>
        <p:spPr>
          <a:xfrm>
            <a:off x="845929" y="5309038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0  </a:t>
            </a:r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B815E7-90FF-2C40-8C06-E65C875C95C1}"/>
                  </a:ext>
                </a:extLst>
              </p:cNvPr>
              <p:cNvSpPr txBox="1"/>
              <p:nvPr/>
            </p:nvSpPr>
            <p:spPr>
              <a:xfrm>
                <a:off x="3273792" y="1535570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B815E7-90FF-2C40-8C06-E65C875C9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92" y="1535570"/>
                <a:ext cx="39626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FC8B3B-EC0D-C84E-B573-EBB44C9FE6E2}"/>
                  </a:ext>
                </a:extLst>
              </p:cNvPr>
              <p:cNvSpPr txBox="1"/>
              <p:nvPr/>
            </p:nvSpPr>
            <p:spPr>
              <a:xfrm>
                <a:off x="3273792" y="2602756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FC8B3B-EC0D-C84E-B573-EBB44C9FE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92" y="2602756"/>
                <a:ext cx="39626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D70FD7-1081-5748-AE3F-6223F19FAB1C}"/>
                  </a:ext>
                </a:extLst>
              </p:cNvPr>
              <p:cNvSpPr txBox="1"/>
              <p:nvPr/>
            </p:nvSpPr>
            <p:spPr>
              <a:xfrm>
                <a:off x="3273792" y="3659042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D70FD7-1081-5748-AE3F-6223F19FA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92" y="3659042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59F4F1-4942-8042-B96B-F6F60C7715C9}"/>
                  </a:ext>
                </a:extLst>
              </p:cNvPr>
              <p:cNvSpPr txBox="1"/>
              <p:nvPr/>
            </p:nvSpPr>
            <p:spPr>
              <a:xfrm>
                <a:off x="3273792" y="471418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59F4F1-4942-8042-B96B-F6F60C77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92" y="4714185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D6ADFED-91E1-264D-B5A1-C39BBE7AE077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469586" y="1969495"/>
            <a:ext cx="3" cy="303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TextBox 1215">
            <a:extLst>
              <a:ext uri="{FF2B5EF4-FFF2-40B4-BE49-F238E27FC236}">
                <a16:creationId xmlns:a16="http://schemas.microsoft.com/office/drawing/2014/main" id="{AE54D246-D03D-3A41-9281-EE50A31E0BF1}"/>
              </a:ext>
            </a:extLst>
          </p:cNvPr>
          <p:cNvSpPr txBox="1"/>
          <p:nvPr/>
        </p:nvSpPr>
        <p:spPr>
          <a:xfrm>
            <a:off x="3340850" y="2219539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1,1</a:t>
            </a:r>
            <a:r>
              <a:rPr lang="en-US" dirty="0"/>
              <a:t>=0</a:t>
            </a:r>
            <a:endParaRPr lang="en-US" baseline="-25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2A986-F31F-7B40-9C70-C7EC291A98FD}"/>
              </a:ext>
            </a:extLst>
          </p:cNvPr>
          <p:cNvCxnSpPr>
            <a:cxnSpLocks/>
          </p:cNvCxnSpPr>
          <p:nvPr/>
        </p:nvCxnSpPr>
        <p:spPr>
          <a:xfrm flipV="1">
            <a:off x="3469586" y="3046455"/>
            <a:ext cx="3" cy="303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082FDAD-9A24-1342-BF76-92FF8FB11676}"/>
              </a:ext>
            </a:extLst>
          </p:cNvPr>
          <p:cNvSpPr txBox="1"/>
          <p:nvPr/>
        </p:nvSpPr>
        <p:spPr>
          <a:xfrm>
            <a:off x="3307187" y="3296499"/>
            <a:ext cx="65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1,1</a:t>
            </a:r>
            <a:r>
              <a:rPr lang="en-US" dirty="0"/>
              <a:t>=0</a:t>
            </a:r>
            <a:endParaRPr lang="en-US" baseline="-250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51F291-B944-8543-886D-4167700A2217}"/>
              </a:ext>
            </a:extLst>
          </p:cNvPr>
          <p:cNvCxnSpPr>
            <a:cxnSpLocks/>
          </p:cNvCxnSpPr>
          <p:nvPr/>
        </p:nvCxnSpPr>
        <p:spPr>
          <a:xfrm flipV="1">
            <a:off x="3469586" y="4103095"/>
            <a:ext cx="3" cy="303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B54B8C3-A614-E848-9F9D-16BE0FDB4E81}"/>
              </a:ext>
            </a:extLst>
          </p:cNvPr>
          <p:cNvSpPr txBox="1"/>
          <p:nvPr/>
        </p:nvSpPr>
        <p:spPr>
          <a:xfrm>
            <a:off x="3307187" y="4353139"/>
            <a:ext cx="65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1,1</a:t>
            </a:r>
            <a:r>
              <a:rPr lang="en-US" dirty="0"/>
              <a:t>=0</a:t>
            </a:r>
            <a:endParaRPr lang="en-US" baseline="-25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D046D1-B9CB-D646-B02F-14EEABBC998F}"/>
              </a:ext>
            </a:extLst>
          </p:cNvPr>
          <p:cNvCxnSpPr>
            <a:cxnSpLocks/>
          </p:cNvCxnSpPr>
          <p:nvPr/>
        </p:nvCxnSpPr>
        <p:spPr>
          <a:xfrm flipV="1">
            <a:off x="3469586" y="5159735"/>
            <a:ext cx="3" cy="303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B67886B-FE85-8E49-B7CA-D9B62359B824}"/>
              </a:ext>
            </a:extLst>
          </p:cNvPr>
          <p:cNvSpPr txBox="1"/>
          <p:nvPr/>
        </p:nvSpPr>
        <p:spPr>
          <a:xfrm>
            <a:off x="3307187" y="5409779"/>
            <a:ext cx="655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1,1</a:t>
            </a:r>
            <a:r>
              <a:rPr lang="en-US" dirty="0"/>
              <a:t>=0</a:t>
            </a:r>
            <a:endParaRPr lang="en-US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DBBC08-07D5-ED46-ABF8-1339D14F10BA}"/>
              </a:ext>
            </a:extLst>
          </p:cNvPr>
          <p:cNvSpPr txBox="1"/>
          <p:nvPr/>
        </p:nvSpPr>
        <p:spPr>
          <a:xfrm>
            <a:off x="1134600" y="2121299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x</a:t>
            </a:r>
            <a:r>
              <a:rPr lang="en-US" sz="1800" baseline="-25000" dirty="0"/>
              <a:t>i,1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56BCD7-C3DB-4A43-80BB-9E9E8A53B07D}"/>
              </a:ext>
            </a:extLst>
          </p:cNvPr>
          <p:cNvSpPr txBox="1"/>
          <p:nvPr/>
        </p:nvSpPr>
        <p:spPr>
          <a:xfrm>
            <a:off x="1130384" y="301379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x</a:t>
            </a:r>
            <a:r>
              <a:rPr lang="en-US" sz="1800" baseline="-25000" dirty="0"/>
              <a:t>i,2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D55424-ED96-7D45-ADF4-5935E96E9363}"/>
              </a:ext>
            </a:extLst>
          </p:cNvPr>
          <p:cNvSpPr txBox="1"/>
          <p:nvPr/>
        </p:nvSpPr>
        <p:spPr>
          <a:xfrm>
            <a:off x="1132634" y="3920308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x</a:t>
            </a:r>
            <a:r>
              <a:rPr lang="en-US" sz="1800" baseline="-25000" dirty="0"/>
              <a:t>i,3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20BCD4D-8D13-2049-B848-4D1CB5DA8AC3}"/>
              </a:ext>
            </a:extLst>
          </p:cNvPr>
          <p:cNvSpPr/>
          <p:nvPr/>
        </p:nvSpPr>
        <p:spPr>
          <a:xfrm>
            <a:off x="4412731" y="1503151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D1DDE21-9DE6-1A48-AD11-481102D84A60}"/>
              </a:ext>
            </a:extLst>
          </p:cNvPr>
          <p:cNvCxnSpPr>
            <a:cxnSpLocks/>
            <a:stCxn id="7" idx="6"/>
            <a:endCxn id="77" idx="2"/>
          </p:cNvCxnSpPr>
          <p:nvPr/>
        </p:nvCxnSpPr>
        <p:spPr>
          <a:xfrm>
            <a:off x="3700544" y="1736323"/>
            <a:ext cx="7121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7" name="Freeform 1226">
            <a:extLst>
              <a:ext uri="{FF2B5EF4-FFF2-40B4-BE49-F238E27FC236}">
                <a16:creationId xmlns:a16="http://schemas.microsoft.com/office/drawing/2014/main" id="{74338CB3-0C84-754A-B103-A9CC5A8E20E1}"/>
              </a:ext>
            </a:extLst>
          </p:cNvPr>
          <p:cNvSpPr/>
          <p:nvPr/>
        </p:nvSpPr>
        <p:spPr>
          <a:xfrm>
            <a:off x="4468218" y="1599711"/>
            <a:ext cx="310896" cy="237744"/>
          </a:xfrm>
          <a:custGeom>
            <a:avLst/>
            <a:gdLst>
              <a:gd name="connsiteX0" fmla="*/ 0 w 2062480"/>
              <a:gd name="connsiteY0" fmla="*/ 619760 h 619760"/>
              <a:gd name="connsiteX1" fmla="*/ 883920 w 2062480"/>
              <a:gd name="connsiteY1" fmla="*/ 528320 h 619760"/>
              <a:gd name="connsiteX2" fmla="*/ 1320800 w 2062480"/>
              <a:gd name="connsiteY2" fmla="*/ 91440 h 619760"/>
              <a:gd name="connsiteX3" fmla="*/ 2062480 w 2062480"/>
              <a:gd name="connsiteY3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480" h="619760">
                <a:moveTo>
                  <a:pt x="0" y="619760"/>
                </a:moveTo>
                <a:cubicBezTo>
                  <a:pt x="331893" y="618066"/>
                  <a:pt x="663787" y="616373"/>
                  <a:pt x="883920" y="528320"/>
                </a:cubicBezTo>
                <a:cubicBezTo>
                  <a:pt x="1104053" y="440267"/>
                  <a:pt x="1124373" y="179493"/>
                  <a:pt x="1320800" y="91440"/>
                </a:cubicBezTo>
                <a:cubicBezTo>
                  <a:pt x="1517227" y="3387"/>
                  <a:pt x="1789853" y="1693"/>
                  <a:pt x="2062480" y="0"/>
                </a:cubicBezTo>
              </a:path>
            </a:pathLst>
          </a:custGeom>
          <a:noFill/>
          <a:ln>
            <a:solidFill>
              <a:srgbClr val="8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0FFF413-7690-C94E-B960-E44728A6FD20}"/>
              </a:ext>
            </a:extLst>
          </p:cNvPr>
          <p:cNvSpPr/>
          <p:nvPr/>
        </p:nvSpPr>
        <p:spPr>
          <a:xfrm>
            <a:off x="4405861" y="2565340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23650FFD-9A73-FA4E-9EB3-8F916B34DAC2}"/>
              </a:ext>
            </a:extLst>
          </p:cNvPr>
          <p:cNvSpPr/>
          <p:nvPr/>
        </p:nvSpPr>
        <p:spPr>
          <a:xfrm>
            <a:off x="4461348" y="2661900"/>
            <a:ext cx="310896" cy="237744"/>
          </a:xfrm>
          <a:custGeom>
            <a:avLst/>
            <a:gdLst>
              <a:gd name="connsiteX0" fmla="*/ 0 w 2062480"/>
              <a:gd name="connsiteY0" fmla="*/ 619760 h 619760"/>
              <a:gd name="connsiteX1" fmla="*/ 883920 w 2062480"/>
              <a:gd name="connsiteY1" fmla="*/ 528320 h 619760"/>
              <a:gd name="connsiteX2" fmla="*/ 1320800 w 2062480"/>
              <a:gd name="connsiteY2" fmla="*/ 91440 h 619760"/>
              <a:gd name="connsiteX3" fmla="*/ 2062480 w 2062480"/>
              <a:gd name="connsiteY3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480" h="619760">
                <a:moveTo>
                  <a:pt x="0" y="619760"/>
                </a:moveTo>
                <a:cubicBezTo>
                  <a:pt x="331893" y="618066"/>
                  <a:pt x="663787" y="616373"/>
                  <a:pt x="883920" y="528320"/>
                </a:cubicBezTo>
                <a:cubicBezTo>
                  <a:pt x="1104053" y="440267"/>
                  <a:pt x="1124373" y="179493"/>
                  <a:pt x="1320800" y="91440"/>
                </a:cubicBezTo>
                <a:cubicBezTo>
                  <a:pt x="1517227" y="3387"/>
                  <a:pt x="1789853" y="1693"/>
                  <a:pt x="2062480" y="0"/>
                </a:cubicBezTo>
              </a:path>
            </a:pathLst>
          </a:custGeom>
          <a:noFill/>
          <a:ln>
            <a:solidFill>
              <a:srgbClr val="8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F62AE33-86DD-E44A-837E-B4304E31C7C8}"/>
              </a:ext>
            </a:extLst>
          </p:cNvPr>
          <p:cNvSpPr/>
          <p:nvPr/>
        </p:nvSpPr>
        <p:spPr>
          <a:xfrm>
            <a:off x="4405861" y="3627796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461DF08-0FDF-B049-A9D2-A6E1FEB02213}"/>
              </a:ext>
            </a:extLst>
          </p:cNvPr>
          <p:cNvSpPr/>
          <p:nvPr/>
        </p:nvSpPr>
        <p:spPr>
          <a:xfrm>
            <a:off x="4461348" y="3724356"/>
            <a:ext cx="310896" cy="237744"/>
          </a:xfrm>
          <a:custGeom>
            <a:avLst/>
            <a:gdLst>
              <a:gd name="connsiteX0" fmla="*/ 0 w 2062480"/>
              <a:gd name="connsiteY0" fmla="*/ 619760 h 619760"/>
              <a:gd name="connsiteX1" fmla="*/ 883920 w 2062480"/>
              <a:gd name="connsiteY1" fmla="*/ 528320 h 619760"/>
              <a:gd name="connsiteX2" fmla="*/ 1320800 w 2062480"/>
              <a:gd name="connsiteY2" fmla="*/ 91440 h 619760"/>
              <a:gd name="connsiteX3" fmla="*/ 2062480 w 2062480"/>
              <a:gd name="connsiteY3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480" h="619760">
                <a:moveTo>
                  <a:pt x="0" y="619760"/>
                </a:moveTo>
                <a:cubicBezTo>
                  <a:pt x="331893" y="618066"/>
                  <a:pt x="663787" y="616373"/>
                  <a:pt x="883920" y="528320"/>
                </a:cubicBezTo>
                <a:cubicBezTo>
                  <a:pt x="1104053" y="440267"/>
                  <a:pt x="1124373" y="179493"/>
                  <a:pt x="1320800" y="91440"/>
                </a:cubicBezTo>
                <a:cubicBezTo>
                  <a:pt x="1517227" y="3387"/>
                  <a:pt x="1789853" y="1693"/>
                  <a:pt x="2062480" y="0"/>
                </a:cubicBezTo>
              </a:path>
            </a:pathLst>
          </a:custGeom>
          <a:noFill/>
          <a:ln>
            <a:solidFill>
              <a:srgbClr val="8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E3085-E58C-3F46-ABAE-E163A9DB6069}"/>
              </a:ext>
            </a:extLst>
          </p:cNvPr>
          <p:cNvSpPr/>
          <p:nvPr/>
        </p:nvSpPr>
        <p:spPr>
          <a:xfrm>
            <a:off x="4412731" y="4684475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01DAF2B7-4562-E442-9699-CDE0194DA4F5}"/>
              </a:ext>
            </a:extLst>
          </p:cNvPr>
          <p:cNvSpPr/>
          <p:nvPr/>
        </p:nvSpPr>
        <p:spPr>
          <a:xfrm>
            <a:off x="4468218" y="4781035"/>
            <a:ext cx="310896" cy="237744"/>
          </a:xfrm>
          <a:custGeom>
            <a:avLst/>
            <a:gdLst>
              <a:gd name="connsiteX0" fmla="*/ 0 w 2062480"/>
              <a:gd name="connsiteY0" fmla="*/ 619760 h 619760"/>
              <a:gd name="connsiteX1" fmla="*/ 883920 w 2062480"/>
              <a:gd name="connsiteY1" fmla="*/ 528320 h 619760"/>
              <a:gd name="connsiteX2" fmla="*/ 1320800 w 2062480"/>
              <a:gd name="connsiteY2" fmla="*/ 91440 h 619760"/>
              <a:gd name="connsiteX3" fmla="*/ 2062480 w 2062480"/>
              <a:gd name="connsiteY3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480" h="619760">
                <a:moveTo>
                  <a:pt x="0" y="619760"/>
                </a:moveTo>
                <a:cubicBezTo>
                  <a:pt x="331893" y="618066"/>
                  <a:pt x="663787" y="616373"/>
                  <a:pt x="883920" y="528320"/>
                </a:cubicBezTo>
                <a:cubicBezTo>
                  <a:pt x="1104053" y="440267"/>
                  <a:pt x="1124373" y="179493"/>
                  <a:pt x="1320800" y="91440"/>
                </a:cubicBezTo>
                <a:cubicBezTo>
                  <a:pt x="1517227" y="3387"/>
                  <a:pt x="1789853" y="1693"/>
                  <a:pt x="2062480" y="0"/>
                </a:cubicBezTo>
              </a:path>
            </a:pathLst>
          </a:custGeom>
          <a:noFill/>
          <a:ln>
            <a:solidFill>
              <a:srgbClr val="8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40553FF-6F45-B049-9F10-4C4A32A38A3F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3700542" y="2795974"/>
            <a:ext cx="705318" cy="2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9714C2-4CAC-EC42-A3D6-C79171DCBDD7}"/>
              </a:ext>
            </a:extLst>
          </p:cNvPr>
          <p:cNvCxnSpPr>
            <a:cxnSpLocks/>
            <a:stCxn id="9" idx="6"/>
            <a:endCxn id="89" idx="2"/>
          </p:cNvCxnSpPr>
          <p:nvPr/>
        </p:nvCxnSpPr>
        <p:spPr>
          <a:xfrm>
            <a:off x="3700544" y="3855622"/>
            <a:ext cx="705317" cy="534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FDA551-11AA-6C49-A6C0-C89736A6853E}"/>
              </a:ext>
            </a:extLst>
          </p:cNvPr>
          <p:cNvCxnSpPr>
            <a:cxnSpLocks/>
            <a:stCxn id="10" idx="6"/>
            <a:endCxn id="91" idx="2"/>
          </p:cNvCxnSpPr>
          <p:nvPr/>
        </p:nvCxnSpPr>
        <p:spPr>
          <a:xfrm>
            <a:off x="3700542" y="4915271"/>
            <a:ext cx="712188" cy="2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33E6FF1-0E65-BF4B-8AF2-9A5B46CB0697}"/>
              </a:ext>
            </a:extLst>
          </p:cNvPr>
          <p:cNvSpPr/>
          <p:nvPr/>
        </p:nvSpPr>
        <p:spPr>
          <a:xfrm>
            <a:off x="5791311" y="2996646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77F2695-9706-B84F-9498-C7F54BBCFADC}"/>
                  </a:ext>
                </a:extLst>
              </p:cNvPr>
              <p:cNvSpPr txBox="1"/>
              <p:nvPr/>
            </p:nvSpPr>
            <p:spPr>
              <a:xfrm>
                <a:off x="5826473" y="3038893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77F2695-9706-B84F-9498-C7F54BBC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73" y="3038893"/>
                <a:ext cx="39626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18245441-9799-3845-B12D-BA3860091116}"/>
              </a:ext>
            </a:extLst>
          </p:cNvPr>
          <p:cNvSpPr/>
          <p:nvPr/>
        </p:nvSpPr>
        <p:spPr>
          <a:xfrm>
            <a:off x="6965825" y="2998795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4B64F483-A790-CE44-B058-849E6128B550}"/>
              </a:ext>
            </a:extLst>
          </p:cNvPr>
          <p:cNvSpPr/>
          <p:nvPr/>
        </p:nvSpPr>
        <p:spPr>
          <a:xfrm>
            <a:off x="7021312" y="3095355"/>
            <a:ext cx="310896" cy="237744"/>
          </a:xfrm>
          <a:custGeom>
            <a:avLst/>
            <a:gdLst>
              <a:gd name="connsiteX0" fmla="*/ 0 w 2062480"/>
              <a:gd name="connsiteY0" fmla="*/ 619760 h 619760"/>
              <a:gd name="connsiteX1" fmla="*/ 883920 w 2062480"/>
              <a:gd name="connsiteY1" fmla="*/ 528320 h 619760"/>
              <a:gd name="connsiteX2" fmla="*/ 1320800 w 2062480"/>
              <a:gd name="connsiteY2" fmla="*/ 91440 h 619760"/>
              <a:gd name="connsiteX3" fmla="*/ 2062480 w 2062480"/>
              <a:gd name="connsiteY3" fmla="*/ 0 h 61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480" h="619760">
                <a:moveTo>
                  <a:pt x="0" y="619760"/>
                </a:moveTo>
                <a:cubicBezTo>
                  <a:pt x="331893" y="618066"/>
                  <a:pt x="663787" y="616373"/>
                  <a:pt x="883920" y="528320"/>
                </a:cubicBezTo>
                <a:cubicBezTo>
                  <a:pt x="1104053" y="440267"/>
                  <a:pt x="1124373" y="179493"/>
                  <a:pt x="1320800" y="91440"/>
                </a:cubicBezTo>
                <a:cubicBezTo>
                  <a:pt x="1517227" y="3387"/>
                  <a:pt x="1789853" y="1693"/>
                  <a:pt x="2062480" y="0"/>
                </a:cubicBezTo>
              </a:path>
            </a:pathLst>
          </a:custGeom>
          <a:noFill/>
          <a:ln>
            <a:solidFill>
              <a:srgbClr val="8B00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7400CF0-318B-8040-B05A-66A1445B7C8D}"/>
              </a:ext>
            </a:extLst>
          </p:cNvPr>
          <p:cNvCxnSpPr>
            <a:cxnSpLocks/>
            <a:stCxn id="103" idx="6"/>
            <a:endCxn id="105" idx="2"/>
          </p:cNvCxnSpPr>
          <p:nvPr/>
        </p:nvCxnSpPr>
        <p:spPr>
          <a:xfrm>
            <a:off x="6253224" y="3229819"/>
            <a:ext cx="712601" cy="2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A345C5-4B6D-C44A-88F3-D70DFD965404}"/>
              </a:ext>
            </a:extLst>
          </p:cNvPr>
          <p:cNvCxnSpPr>
            <a:cxnSpLocks/>
            <a:stCxn id="77" idx="6"/>
            <a:endCxn id="103" idx="1"/>
          </p:cNvCxnSpPr>
          <p:nvPr/>
        </p:nvCxnSpPr>
        <p:spPr>
          <a:xfrm>
            <a:off x="4874644" y="1736324"/>
            <a:ext cx="984313" cy="132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98617E-179B-7042-BC1F-0434E17E5AC4}"/>
              </a:ext>
            </a:extLst>
          </p:cNvPr>
          <p:cNvCxnSpPr>
            <a:cxnSpLocks/>
            <a:stCxn id="87" idx="6"/>
            <a:endCxn id="103" idx="2"/>
          </p:cNvCxnSpPr>
          <p:nvPr/>
        </p:nvCxnSpPr>
        <p:spPr>
          <a:xfrm>
            <a:off x="4867774" y="2798512"/>
            <a:ext cx="923537" cy="4313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87521F3-E853-C44C-B89A-35967D7E8DE9}"/>
              </a:ext>
            </a:extLst>
          </p:cNvPr>
          <p:cNvCxnSpPr>
            <a:cxnSpLocks/>
            <a:stCxn id="89" idx="6"/>
            <a:endCxn id="103" idx="2"/>
          </p:cNvCxnSpPr>
          <p:nvPr/>
        </p:nvCxnSpPr>
        <p:spPr>
          <a:xfrm flipV="1">
            <a:off x="4867774" y="3229818"/>
            <a:ext cx="923537" cy="631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A64C3B3-7245-B349-847D-98FA7EF2DA92}"/>
              </a:ext>
            </a:extLst>
          </p:cNvPr>
          <p:cNvCxnSpPr>
            <a:cxnSpLocks/>
            <a:stCxn id="91" idx="6"/>
            <a:endCxn id="103" idx="3"/>
          </p:cNvCxnSpPr>
          <p:nvPr/>
        </p:nvCxnSpPr>
        <p:spPr>
          <a:xfrm flipV="1">
            <a:off x="4874644" y="3394697"/>
            <a:ext cx="984313" cy="1522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E494062-4972-9843-8C28-CAD09F225EF7}"/>
              </a:ext>
            </a:extLst>
          </p:cNvPr>
          <p:cNvSpPr txBox="1"/>
          <p:nvPr/>
        </p:nvSpPr>
        <p:spPr>
          <a:xfrm>
            <a:off x="5084739" y="2031018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1,1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51BE64-DEA2-6A44-AC4D-B1539F19352F}"/>
              </a:ext>
            </a:extLst>
          </p:cNvPr>
          <p:cNvSpPr txBox="1"/>
          <p:nvPr/>
        </p:nvSpPr>
        <p:spPr>
          <a:xfrm>
            <a:off x="4891199" y="2642084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2,1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FD10FD8-5E1C-AD46-85F8-A62C0B238D3A}"/>
              </a:ext>
            </a:extLst>
          </p:cNvPr>
          <p:cNvSpPr txBox="1"/>
          <p:nvPr/>
        </p:nvSpPr>
        <p:spPr>
          <a:xfrm>
            <a:off x="4759525" y="3296499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3,1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7BE5A9-0C5C-7F48-8293-437C66B4B5E3}"/>
              </a:ext>
            </a:extLst>
          </p:cNvPr>
          <p:cNvSpPr txBox="1"/>
          <p:nvPr/>
        </p:nvSpPr>
        <p:spPr>
          <a:xfrm>
            <a:off x="5202250" y="4097223"/>
            <a:ext cx="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</a:t>
            </a:r>
            <a:r>
              <a:rPr lang="en-US" baseline="-25000" dirty="0">
                <a:solidFill>
                  <a:srgbClr val="00B050"/>
                </a:solidFill>
              </a:rPr>
              <a:t>4,1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F86EF33-8ED1-7245-9936-61566C140441}"/>
              </a:ext>
            </a:extLst>
          </p:cNvPr>
          <p:cNvSpPr txBox="1"/>
          <p:nvPr/>
        </p:nvSpPr>
        <p:spPr>
          <a:xfrm>
            <a:off x="5585068" y="4793220"/>
            <a:ext cx="6098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w</a:t>
            </a:r>
            <a:r>
              <a:rPr lang="en-US" sz="1600" baseline="-25000" dirty="0">
                <a:solidFill>
                  <a:srgbClr val="00B050"/>
                </a:solidFill>
              </a:rPr>
              <a:t>1,1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</a:t>
            </a:r>
            <a:r>
              <a:rPr lang="en-US" sz="1600" baseline="-25000" dirty="0">
                <a:solidFill>
                  <a:srgbClr val="00B050"/>
                </a:solidFill>
              </a:rPr>
              <a:t>2,1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</a:t>
            </a:r>
            <a:r>
              <a:rPr lang="en-US" sz="1600" baseline="-25000" dirty="0">
                <a:solidFill>
                  <a:srgbClr val="00B050"/>
                </a:solidFill>
              </a:rPr>
              <a:t>3,1</a:t>
            </a:r>
          </a:p>
          <a:p>
            <a:r>
              <a:rPr lang="en-US" sz="1600" dirty="0">
                <a:solidFill>
                  <a:srgbClr val="00B050"/>
                </a:solidFill>
              </a:rPr>
              <a:t>w</a:t>
            </a:r>
            <a:r>
              <a:rPr lang="en-US" sz="1600" baseline="-25000" dirty="0">
                <a:solidFill>
                  <a:srgbClr val="00B050"/>
                </a:solidFill>
              </a:rPr>
              <a:t>4,1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E4D9D9A-D582-6D42-A685-E6F807925234}"/>
              </a:ext>
            </a:extLst>
          </p:cNvPr>
          <p:cNvSpPr txBox="1"/>
          <p:nvPr/>
        </p:nvSpPr>
        <p:spPr>
          <a:xfrm>
            <a:off x="5026267" y="518691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  </a:t>
            </a:r>
            <a:r>
              <a:rPr lang="en-US" dirty="0"/>
              <a:t>=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6357080-0C94-5E4B-BE85-C8E7E52D2D2A}"/>
              </a:ext>
            </a:extLst>
          </p:cNvPr>
          <p:cNvCxnSpPr>
            <a:cxnSpLocks/>
            <a:stCxn id="105" idx="6"/>
          </p:cNvCxnSpPr>
          <p:nvPr/>
        </p:nvCxnSpPr>
        <p:spPr>
          <a:xfrm>
            <a:off x="7427738" y="3231967"/>
            <a:ext cx="4259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4E8AC360-6DC5-1F47-9FC9-2B28AFA64BC1}"/>
              </a:ext>
            </a:extLst>
          </p:cNvPr>
          <p:cNvSpPr/>
          <p:nvPr/>
        </p:nvSpPr>
        <p:spPr>
          <a:xfrm>
            <a:off x="7854592" y="3000521"/>
            <a:ext cx="461913" cy="4663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0E9B05B-6491-8C42-90E4-71E9FAE2B396}"/>
              </a:ext>
            </a:extLst>
          </p:cNvPr>
          <p:cNvSpPr txBox="1"/>
          <p:nvPr/>
        </p:nvSpPr>
        <p:spPr>
          <a:xfrm>
            <a:off x="7934632" y="3025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y</a:t>
            </a:r>
            <a:endParaRPr 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59503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“neuron” is still a linear decision boundary</a:t>
            </a:r>
          </a:p>
          <a:p>
            <a:endParaRPr lang="en-US" dirty="0"/>
          </a:p>
          <a:p>
            <a:r>
              <a:rPr lang="en-US" dirty="0"/>
              <a:t>What to do?</a:t>
            </a:r>
          </a:p>
          <a:p>
            <a:endParaRPr lang="en-US" dirty="0"/>
          </a:p>
          <a:p>
            <a:r>
              <a:rPr lang="en-US" dirty="0"/>
              <a:t>Idea: Stack a bunch of them together! </a:t>
            </a:r>
          </a:p>
          <a:p>
            <a:r>
              <a:rPr lang="en-US" dirty="0">
                <a:solidFill>
                  <a:srgbClr val="FF0000"/>
                </a:solidFill>
              </a:rPr>
              <a:t>Non-linearities are mandatory (see proof)</a:t>
            </a:r>
          </a:p>
        </p:txBody>
      </p:sp>
    </p:spTree>
    <p:extLst>
      <p:ext uri="{BB962C8B-B14F-4D97-AF65-F5344CB8AC3E}">
        <p14:creationId xmlns:p14="http://schemas.microsoft.com/office/powerpoint/2010/main" val="24607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Universal Function </a:t>
            </a:r>
            <a:r>
              <a:rPr lang="en-US" dirty="0" err="1"/>
              <a:t>Approximators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</a:t>
            </a:r>
          </a:p>
          <a:p>
            <a:pPr marL="457200" lvl="1" indent="0">
              <a:buNone/>
            </a:pPr>
            <a:r>
              <a:rPr lang="en-US" dirty="0"/>
              <a:t>A two-layer network with linear outputs can uniformly approximate any continuous function on a finite subset to arbitrary accuracy, given enough hidden units [</a:t>
            </a:r>
            <a:r>
              <a:rPr lang="en-US" dirty="0" err="1"/>
              <a:t>Funahashi</a:t>
            </a:r>
            <a:r>
              <a:rPr lang="en-US" dirty="0"/>
              <a:t> </a:t>
            </a:r>
            <a:r>
              <a:rPr lang="fr-FR" dirty="0"/>
              <a:t>’</a:t>
            </a:r>
            <a:r>
              <a:rPr lang="en-US" dirty="0"/>
              <a:t>89]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6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6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Notation + Setup</a:t>
            </a:r>
          </a:p>
          <a:p>
            <a:r>
              <a:rPr lang="en-US" dirty="0"/>
              <a:t>Neural Networks</a:t>
            </a:r>
          </a:p>
          <a:p>
            <a:r>
              <a:rPr lang="en-US" dirty="0"/>
              <a:t>Chain Rule + </a:t>
            </a:r>
            <a:r>
              <a:rPr lang="en-US" dirty="0" err="1"/>
              <a:t>Backprop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8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17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6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individual losses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700"/>
            <a:ext cx="9144000" cy="20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6726028" cy="51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5" name="Shape 9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61" y="1414341"/>
            <a:ext cx="7209299" cy="45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Shape 9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686" y="3657600"/>
            <a:ext cx="548699" cy="734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942"/>
          <p:cNvSpPr txBox="1"/>
          <p:nvPr/>
        </p:nvSpPr>
        <p:spPr>
          <a:xfrm>
            <a:off x="438910" y="379164"/>
            <a:ext cx="8262599" cy="565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Gradient </a:t>
            </a:r>
            <a:r>
              <a:rPr lang="en-US" sz="3200" dirty="0"/>
              <a:t>Descent Algorithm</a:t>
            </a:r>
            <a:endParaRPr lang="en" sz="3200" b="1" dirty="0"/>
          </a:p>
        </p:txBody>
      </p:sp>
    </p:spTree>
    <p:extLst>
      <p:ext uri="{BB962C8B-B14F-4D97-AF65-F5344CB8AC3E}">
        <p14:creationId xmlns:p14="http://schemas.microsoft.com/office/powerpoint/2010/main" val="81385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091E-6 1.42681E-6 C 0.02953 0.01946 0.11532 0.0945 0.17732 0.11612 C 0.23932 0.13774 0.33102 0.12755 0.37149 0.1303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65" y="68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/>
        </p:nvSpPr>
        <p:spPr>
          <a:xfrm>
            <a:off x="440700" y="611464"/>
            <a:ext cx="8262599" cy="70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200" dirty="0"/>
              <a:t>Gradient Descent Algorithm</a:t>
            </a:r>
            <a:endParaRPr lang="en" sz="3200" b="1" dirty="0"/>
          </a:p>
        </p:txBody>
      </p:sp>
      <p:sp>
        <p:nvSpPr>
          <p:cNvPr id="943" name="Shape 943"/>
          <p:cNvSpPr txBox="1"/>
          <p:nvPr/>
        </p:nvSpPr>
        <p:spPr>
          <a:xfrm>
            <a:off x="474626" y="1709651"/>
            <a:ext cx="8533799" cy="70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400" dirty="0"/>
              <a:t>In 1-dimension, the derivative of a function:</a:t>
            </a:r>
          </a:p>
        </p:txBody>
      </p:sp>
      <p:pic>
        <p:nvPicPr>
          <p:cNvPr id="944" name="Shape 9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525" y="2850225"/>
            <a:ext cx="363855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Shape 945"/>
          <p:cNvSpPr txBox="1"/>
          <p:nvPr/>
        </p:nvSpPr>
        <p:spPr>
          <a:xfrm>
            <a:off x="309976" y="4489650"/>
            <a:ext cx="8775899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/>
              <a:t>In multiple dimensions, the </a:t>
            </a:r>
            <a:r>
              <a:rPr lang="en" sz="2000" b="1" dirty="0"/>
              <a:t>gradient </a:t>
            </a:r>
            <a:r>
              <a:rPr lang="en" sz="2000" dirty="0"/>
              <a:t>is the vector of partial derivatives.</a:t>
            </a:r>
          </a:p>
        </p:txBody>
      </p:sp>
    </p:spTree>
    <p:extLst>
      <p:ext uri="{BB962C8B-B14F-4D97-AF65-F5344CB8AC3E}">
        <p14:creationId xmlns:p14="http://schemas.microsoft.com/office/powerpoint/2010/main" val="203610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952" name="Shape 952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53" name="Shape 953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cxnSp>
        <p:nvCxnSpPr>
          <p:cNvPr id="6" name="Shape 1001">
            <a:extLst>
              <a:ext uri="{FF2B5EF4-FFF2-40B4-BE49-F238E27FC236}">
                <a16:creationId xmlns:a16="http://schemas.microsoft.com/office/drawing/2014/main" id="{7254A79C-ADD0-EC41-89B6-4F4D4A2B4A94}"/>
              </a:ext>
            </a:extLst>
          </p:cNvPr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3932760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961" name="Shape 961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62" name="Shape 962"/>
          <p:cNvSpPr txBox="1"/>
          <p:nvPr/>
        </p:nvSpPr>
        <p:spPr>
          <a:xfrm>
            <a:off x="2711625" y="894550"/>
            <a:ext cx="339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W + h </a:t>
            </a:r>
            <a:r>
              <a:rPr lang="en" sz="2400"/>
              <a:t>(first dim)</a:t>
            </a:r>
            <a:r>
              <a:rPr lang="en" sz="2400" b="1"/>
              <a:t>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 + </a:t>
            </a:r>
            <a:r>
              <a:rPr lang="en" sz="2400" b="1"/>
              <a:t>0.0001</a:t>
            </a:r>
            <a:r>
              <a:rPr lang="en" sz="2400"/>
              <a:t>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1.25322</a:t>
            </a:r>
          </a:p>
        </p:txBody>
      </p:sp>
      <p:sp>
        <p:nvSpPr>
          <p:cNvPr id="964" name="Shape 964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cxnSp>
        <p:nvCxnSpPr>
          <p:cNvPr id="7" name="Shape 1001">
            <a:extLst>
              <a:ext uri="{FF2B5EF4-FFF2-40B4-BE49-F238E27FC236}">
                <a16:creationId xmlns:a16="http://schemas.microsoft.com/office/drawing/2014/main" id="{61C0673B-B2D1-4D4C-865C-72651914175D}"/>
              </a:ext>
            </a:extLst>
          </p:cNvPr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723014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</a:t>
            </a:r>
            <a:r>
              <a:rPr lang="en" sz="2400" b="1">
                <a:solidFill>
                  <a:srgbClr val="38761D"/>
                </a:solidFill>
              </a:rPr>
              <a:t>-2.5</a:t>
            </a:r>
            <a:r>
              <a:rPr lang="en" sz="2400">
                <a:solidFill>
                  <a:srgbClr val="0000FF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sp>
        <p:nvSpPr>
          <p:cNvPr id="971" name="Shape 971"/>
          <p:cNvSpPr/>
          <p:nvPr/>
        </p:nvSpPr>
        <p:spPr>
          <a:xfrm>
            <a:off x="5678650" y="2871900"/>
            <a:ext cx="3394500" cy="148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972" name="Shape 9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401" y="3633901"/>
            <a:ext cx="2289975" cy="539525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973" name="Shape 973"/>
          <p:cNvSpPr txBox="1"/>
          <p:nvPr/>
        </p:nvSpPr>
        <p:spPr>
          <a:xfrm>
            <a:off x="5678650" y="2860250"/>
            <a:ext cx="3394500" cy="6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>
                <a:solidFill>
                  <a:srgbClr val="38761D"/>
                </a:solidFill>
              </a:rPr>
              <a:t>(</a:t>
            </a:r>
            <a:r>
              <a:rPr lang="en" sz="2000">
                <a:solidFill>
                  <a:srgbClr val="FF0000"/>
                </a:solidFill>
              </a:rPr>
              <a:t>1.25322</a:t>
            </a:r>
            <a:r>
              <a:rPr lang="en" sz="2000">
                <a:solidFill>
                  <a:srgbClr val="38761D"/>
                </a:solidFill>
              </a:rPr>
              <a:t> - </a:t>
            </a:r>
            <a:r>
              <a:rPr lang="en" sz="2000">
                <a:solidFill>
                  <a:srgbClr val="FF0000"/>
                </a:solidFill>
              </a:rPr>
              <a:t>1.25347</a:t>
            </a:r>
            <a:r>
              <a:rPr lang="en" sz="2000">
                <a:solidFill>
                  <a:srgbClr val="38761D"/>
                </a:solidFill>
              </a:rPr>
              <a:t>)/0.0001</a:t>
            </a:r>
          </a:p>
          <a:p>
            <a:pPr>
              <a:spcBef>
                <a:spcPts val="0"/>
              </a:spcBef>
            </a:pPr>
            <a:r>
              <a:rPr lang="en" sz="2000">
                <a:solidFill>
                  <a:srgbClr val="38761D"/>
                </a:solidFill>
              </a:rPr>
              <a:t>= -2.5</a:t>
            </a:r>
          </a:p>
        </p:txBody>
      </p:sp>
      <p:cxnSp>
        <p:nvCxnSpPr>
          <p:cNvPr id="974" name="Shape 974"/>
          <p:cNvCxnSpPr>
            <a:cxnSpLocks/>
            <a:stCxn id="973" idx="0"/>
          </p:cNvCxnSpPr>
          <p:nvPr/>
        </p:nvCxnSpPr>
        <p:spPr>
          <a:xfrm flipV="1">
            <a:off x="7375900" y="2133600"/>
            <a:ext cx="244100" cy="7266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5" name="Shape 975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77" name="Shape 977"/>
          <p:cNvSpPr txBox="1"/>
          <p:nvPr/>
        </p:nvSpPr>
        <p:spPr>
          <a:xfrm>
            <a:off x="2711625" y="894550"/>
            <a:ext cx="339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W + h </a:t>
            </a:r>
            <a:r>
              <a:rPr lang="en" sz="2400"/>
              <a:t>(first dim)</a:t>
            </a:r>
            <a:r>
              <a:rPr lang="en" sz="2400" b="1"/>
              <a:t>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 + </a:t>
            </a:r>
            <a:r>
              <a:rPr lang="en" sz="2400" b="1"/>
              <a:t>0.0001</a:t>
            </a:r>
            <a:r>
              <a:rPr lang="en" sz="2400"/>
              <a:t>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1.25322</a:t>
            </a:r>
          </a:p>
        </p:txBody>
      </p:sp>
      <p:cxnSp>
        <p:nvCxnSpPr>
          <p:cNvPr id="11" name="Shape 1001">
            <a:extLst>
              <a:ext uri="{FF2B5EF4-FFF2-40B4-BE49-F238E27FC236}">
                <a16:creationId xmlns:a16="http://schemas.microsoft.com/office/drawing/2014/main" id="{B979E738-211E-C74B-A17E-27DA671FB8E1}"/>
              </a:ext>
            </a:extLst>
          </p:cNvPr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04077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[-2.5,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sp>
        <p:nvSpPr>
          <p:cNvPr id="985" name="Shape 985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986" name="Shape 986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87" name="Shape 987"/>
          <p:cNvSpPr txBox="1"/>
          <p:nvPr/>
        </p:nvSpPr>
        <p:spPr>
          <a:xfrm>
            <a:off x="2406825" y="894550"/>
            <a:ext cx="339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W + h </a:t>
            </a:r>
            <a:r>
              <a:rPr lang="en" sz="2400"/>
              <a:t>(second dim)</a:t>
            </a:r>
            <a:r>
              <a:rPr lang="en" sz="2400" b="1"/>
              <a:t>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</a:t>
            </a:r>
            <a:r>
              <a:rPr lang="en" sz="2400">
                <a:solidFill>
                  <a:schemeClr val="dk1"/>
                </a:solidFill>
              </a:rPr>
              <a:t> + </a:t>
            </a:r>
            <a:r>
              <a:rPr lang="en" sz="2400" b="1">
                <a:solidFill>
                  <a:schemeClr val="dk1"/>
                </a:solidFill>
              </a:rPr>
              <a:t>0.0001</a:t>
            </a:r>
            <a:r>
              <a:rPr lang="en" sz="2400"/>
              <a:t>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1.25353</a:t>
            </a:r>
          </a:p>
        </p:txBody>
      </p:sp>
      <p:cxnSp>
        <p:nvCxnSpPr>
          <p:cNvPr id="7" name="Shape 1001">
            <a:extLst>
              <a:ext uri="{FF2B5EF4-FFF2-40B4-BE49-F238E27FC236}">
                <a16:creationId xmlns:a16="http://schemas.microsoft.com/office/drawing/2014/main" id="{67676A31-B532-6D43-9626-000BC6868677}"/>
              </a:ext>
            </a:extLst>
          </p:cNvPr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70627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Shape 994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[-2.5,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38761D"/>
                </a:solidFill>
              </a:rPr>
              <a:t>0.6</a:t>
            </a:r>
            <a:r>
              <a:rPr lang="en" sz="2400">
                <a:solidFill>
                  <a:srgbClr val="0000FF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sp>
        <p:nvSpPr>
          <p:cNvPr id="995" name="Shape 995"/>
          <p:cNvSpPr/>
          <p:nvPr/>
        </p:nvSpPr>
        <p:spPr>
          <a:xfrm>
            <a:off x="5678650" y="3176700"/>
            <a:ext cx="3394500" cy="148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996" name="Shape 9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401" y="3938701"/>
            <a:ext cx="2289975" cy="539525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cxnSp>
        <p:nvCxnSpPr>
          <p:cNvPr id="997" name="Shape 997"/>
          <p:cNvCxnSpPr>
            <a:cxnSpLocks/>
          </p:cNvCxnSpPr>
          <p:nvPr/>
        </p:nvCxnSpPr>
        <p:spPr>
          <a:xfrm flipV="1">
            <a:off x="7239000" y="2514600"/>
            <a:ext cx="228600" cy="6504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8" name="Shape 998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999" name="Shape 999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0" name="Shape 1000"/>
          <p:cNvSpPr txBox="1"/>
          <p:nvPr/>
        </p:nvSpPr>
        <p:spPr>
          <a:xfrm>
            <a:off x="2406825" y="894550"/>
            <a:ext cx="339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W + h </a:t>
            </a:r>
            <a:r>
              <a:rPr lang="en" sz="2400"/>
              <a:t>(second dim)</a:t>
            </a:r>
            <a:r>
              <a:rPr lang="en" sz="2400" b="1"/>
              <a:t>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</a:t>
            </a:r>
            <a:r>
              <a:rPr lang="en" sz="2400">
                <a:solidFill>
                  <a:schemeClr val="dk1"/>
                </a:solidFill>
              </a:rPr>
              <a:t> + </a:t>
            </a:r>
            <a:r>
              <a:rPr lang="en" sz="2400" b="1">
                <a:solidFill>
                  <a:schemeClr val="dk1"/>
                </a:solidFill>
              </a:rPr>
              <a:t>0.0001</a:t>
            </a:r>
            <a:r>
              <a:rPr lang="en" sz="2400"/>
              <a:t>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1.25353</a:t>
            </a:r>
          </a:p>
        </p:txBody>
      </p:sp>
      <p:cxnSp>
        <p:nvCxnSpPr>
          <p:cNvPr id="1001" name="Shape 1001"/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2" name="Shape 1002"/>
          <p:cNvSpPr txBox="1"/>
          <p:nvPr/>
        </p:nvSpPr>
        <p:spPr>
          <a:xfrm>
            <a:off x="5678650" y="3165050"/>
            <a:ext cx="3394500" cy="6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>
                <a:solidFill>
                  <a:srgbClr val="38761D"/>
                </a:solidFill>
              </a:rPr>
              <a:t>(</a:t>
            </a:r>
            <a:r>
              <a:rPr lang="en" sz="2000">
                <a:solidFill>
                  <a:srgbClr val="FF0000"/>
                </a:solidFill>
              </a:rPr>
              <a:t>1.25353</a:t>
            </a:r>
            <a:r>
              <a:rPr lang="en" sz="2000">
                <a:solidFill>
                  <a:srgbClr val="38761D"/>
                </a:solidFill>
              </a:rPr>
              <a:t> - </a:t>
            </a:r>
            <a:r>
              <a:rPr lang="en" sz="2000">
                <a:solidFill>
                  <a:srgbClr val="FF0000"/>
                </a:solidFill>
              </a:rPr>
              <a:t>1.25347</a:t>
            </a:r>
            <a:r>
              <a:rPr lang="en" sz="2000">
                <a:solidFill>
                  <a:srgbClr val="38761D"/>
                </a:solidFill>
              </a:rPr>
              <a:t>)/0.0001</a:t>
            </a:r>
          </a:p>
          <a:p>
            <a:pPr>
              <a:spcBef>
                <a:spcPts val="0"/>
              </a:spcBef>
            </a:pPr>
            <a:r>
              <a:rPr lang="en" sz="2000">
                <a:solidFill>
                  <a:srgbClr val="38761D"/>
                </a:solidFill>
              </a:rPr>
              <a:t>= 0.6</a:t>
            </a:r>
          </a:p>
        </p:txBody>
      </p:sp>
    </p:spTree>
    <p:extLst>
      <p:ext uri="{BB962C8B-B14F-4D97-AF65-F5344CB8AC3E}">
        <p14:creationId xmlns:p14="http://schemas.microsoft.com/office/powerpoint/2010/main" val="2082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Input: x (images, text, emails…)</a:t>
            </a:r>
          </a:p>
          <a:p>
            <a:endParaRPr lang="en-US" dirty="0"/>
          </a:p>
          <a:p>
            <a:r>
              <a:rPr lang="en-US" dirty="0"/>
              <a:t>Output: y (spam or non-spam…)</a:t>
            </a:r>
          </a:p>
          <a:p>
            <a:endParaRPr lang="en-US" dirty="0"/>
          </a:p>
          <a:p>
            <a:r>
              <a:rPr lang="en-US" dirty="0"/>
              <a:t>(Unknown) Target Function</a:t>
            </a:r>
          </a:p>
          <a:p>
            <a:pPr lvl="1"/>
            <a:r>
              <a:rPr lang="en-US" dirty="0"/>
              <a:t>f: X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 (the “true” mapping / reality)</a:t>
            </a:r>
          </a:p>
          <a:p>
            <a:endParaRPr lang="en-US" dirty="0"/>
          </a:p>
          <a:p>
            <a:r>
              <a:rPr lang="en-US" dirty="0"/>
              <a:t>Data  </a:t>
            </a:r>
          </a:p>
          <a:p>
            <a:pPr lvl="1"/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), (x</a:t>
            </a:r>
            <a:r>
              <a:rPr lang="en-US" baseline="-25000" dirty="0"/>
              <a:t>2</a:t>
            </a:r>
            <a:r>
              <a:rPr lang="en-US" dirty="0"/>
              <a:t>,y</a:t>
            </a:r>
            <a:r>
              <a:rPr lang="en-US" baseline="-25000" dirty="0"/>
              <a:t>2</a:t>
            </a:r>
            <a:r>
              <a:rPr lang="en-US" dirty="0"/>
              <a:t>), …, 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Model / Hypothesis Class</a:t>
            </a:r>
          </a:p>
          <a:p>
            <a:pPr lvl="1"/>
            <a:r>
              <a:rPr lang="en-US" dirty="0"/>
              <a:t>g: X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y = g(x) = sign(</a:t>
            </a:r>
            <a:r>
              <a:rPr lang="en-US" dirty="0" err="1"/>
              <a:t>w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Learning = Search in hypothesis space</a:t>
            </a:r>
          </a:p>
          <a:p>
            <a:pPr lvl="1"/>
            <a:r>
              <a:rPr lang="en-US" dirty="0"/>
              <a:t>Find best g in model class</a:t>
            </a:r>
          </a:p>
        </p:txBody>
      </p:sp>
    </p:spTree>
    <p:extLst>
      <p:ext uri="{BB962C8B-B14F-4D97-AF65-F5344CB8AC3E}">
        <p14:creationId xmlns:p14="http://schemas.microsoft.com/office/powerpoint/2010/main" val="311559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[-2.5,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0.6,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sp>
        <p:nvSpPr>
          <p:cNvPr id="1009" name="Shape 1009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1010" name="Shape 1010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11" name="Shape 1011"/>
          <p:cNvSpPr txBox="1"/>
          <p:nvPr/>
        </p:nvSpPr>
        <p:spPr>
          <a:xfrm>
            <a:off x="2406825" y="894550"/>
            <a:ext cx="339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W + h </a:t>
            </a:r>
            <a:r>
              <a:rPr lang="en" sz="2400"/>
              <a:t>(third dim)</a:t>
            </a:r>
            <a:r>
              <a:rPr lang="en" sz="2400" b="1"/>
              <a:t>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</a:t>
            </a:r>
            <a:r>
              <a:rPr lang="en" sz="2400">
                <a:solidFill>
                  <a:schemeClr val="dk1"/>
                </a:solidFill>
              </a:rPr>
              <a:t> + </a:t>
            </a:r>
            <a:r>
              <a:rPr lang="en" sz="2400" b="1">
                <a:solidFill>
                  <a:schemeClr val="dk1"/>
                </a:solidFill>
              </a:rPr>
              <a:t>0.0001</a:t>
            </a:r>
            <a:r>
              <a:rPr lang="en" sz="2400"/>
              <a:t>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7" name="Shape 1001">
            <a:extLst>
              <a:ext uri="{FF2B5EF4-FFF2-40B4-BE49-F238E27FC236}">
                <a16:creationId xmlns:a16="http://schemas.microsoft.com/office/drawing/2014/main" id="{C5C976B9-DB47-C64D-8BE2-DF7598EAABE5}"/>
              </a:ext>
            </a:extLst>
          </p:cNvPr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115062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[-2.5,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0.6,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38761D"/>
                </a:solidFill>
              </a:rPr>
              <a:t>0</a:t>
            </a:r>
            <a:r>
              <a:rPr lang="en" sz="2400">
                <a:solidFill>
                  <a:srgbClr val="0000FF"/>
                </a:solidFill>
              </a:rPr>
              <a:t>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?,…]</a:t>
            </a:r>
          </a:p>
        </p:txBody>
      </p:sp>
      <p:sp>
        <p:nvSpPr>
          <p:cNvPr id="1019" name="Shape 1019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1020" name="Shape 1020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1" name="Shape 1021"/>
          <p:cNvSpPr txBox="1"/>
          <p:nvPr/>
        </p:nvSpPr>
        <p:spPr>
          <a:xfrm>
            <a:off x="2406825" y="894550"/>
            <a:ext cx="33945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W + h </a:t>
            </a:r>
            <a:r>
              <a:rPr lang="en" sz="2400"/>
              <a:t>(third dim)</a:t>
            </a:r>
            <a:r>
              <a:rPr lang="en" sz="2400" b="1"/>
              <a:t>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</a:t>
            </a:r>
            <a:r>
              <a:rPr lang="en" sz="2400">
                <a:solidFill>
                  <a:schemeClr val="dk1"/>
                </a:solidFill>
              </a:rPr>
              <a:t> + </a:t>
            </a:r>
            <a:r>
              <a:rPr lang="en" sz="2400" b="1">
                <a:solidFill>
                  <a:schemeClr val="dk1"/>
                </a:solidFill>
              </a:rPr>
              <a:t>0.0001</a:t>
            </a:r>
            <a:r>
              <a:rPr lang="en" sz="2400"/>
              <a:t>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sp>
        <p:nvSpPr>
          <p:cNvPr id="1023" name="Shape 1023"/>
          <p:cNvSpPr/>
          <p:nvPr/>
        </p:nvSpPr>
        <p:spPr>
          <a:xfrm>
            <a:off x="5678650" y="3329100"/>
            <a:ext cx="3394500" cy="1489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pic>
        <p:nvPicPr>
          <p:cNvPr id="1024" name="Shape 10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401" y="4091101"/>
            <a:ext cx="2289975" cy="539525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25" name="Shape 1025"/>
          <p:cNvSpPr txBox="1"/>
          <p:nvPr/>
        </p:nvSpPr>
        <p:spPr>
          <a:xfrm>
            <a:off x="5678650" y="3317450"/>
            <a:ext cx="3394500" cy="62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000">
                <a:solidFill>
                  <a:srgbClr val="38761D"/>
                </a:solidFill>
              </a:rPr>
              <a:t>(</a:t>
            </a:r>
            <a:r>
              <a:rPr lang="en" sz="2000">
                <a:solidFill>
                  <a:srgbClr val="FF0000"/>
                </a:solidFill>
              </a:rPr>
              <a:t>1.25347</a:t>
            </a:r>
            <a:r>
              <a:rPr lang="en" sz="2000">
                <a:solidFill>
                  <a:srgbClr val="38761D"/>
                </a:solidFill>
              </a:rPr>
              <a:t> - </a:t>
            </a:r>
            <a:r>
              <a:rPr lang="en" sz="2000">
                <a:solidFill>
                  <a:srgbClr val="FF0000"/>
                </a:solidFill>
              </a:rPr>
              <a:t>1.25347</a:t>
            </a:r>
            <a:r>
              <a:rPr lang="en" sz="2000">
                <a:solidFill>
                  <a:srgbClr val="38761D"/>
                </a:solidFill>
              </a:rPr>
              <a:t>)/0.0001</a:t>
            </a:r>
          </a:p>
          <a:p>
            <a:pPr>
              <a:spcBef>
                <a:spcPts val="0"/>
              </a:spcBef>
            </a:pPr>
            <a:r>
              <a:rPr lang="en" sz="2000">
                <a:solidFill>
                  <a:srgbClr val="38761D"/>
                </a:solidFill>
              </a:rPr>
              <a:t>= 0</a:t>
            </a:r>
          </a:p>
        </p:txBody>
      </p:sp>
      <p:cxnSp>
        <p:nvCxnSpPr>
          <p:cNvPr id="1026" name="Shape 1026"/>
          <p:cNvCxnSpPr>
            <a:cxnSpLocks/>
            <a:stCxn id="1025" idx="0"/>
          </p:cNvCxnSpPr>
          <p:nvPr/>
        </p:nvCxnSpPr>
        <p:spPr>
          <a:xfrm flipV="1">
            <a:off x="7375900" y="2819400"/>
            <a:ext cx="167900" cy="4980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1001">
            <a:extLst>
              <a:ext uri="{FF2B5EF4-FFF2-40B4-BE49-F238E27FC236}">
                <a16:creationId xmlns:a16="http://schemas.microsoft.com/office/drawing/2014/main" id="{B86FF663-77F8-3946-B459-AB101F2D2D3F}"/>
              </a:ext>
            </a:extLst>
          </p:cNvPr>
          <p:cNvCxnSpPr/>
          <p:nvPr/>
        </p:nvCxnSpPr>
        <p:spPr>
          <a:xfrm>
            <a:off x="5562600" y="942376"/>
            <a:ext cx="0" cy="4426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589418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/>
        </p:nvSpPr>
        <p:spPr>
          <a:xfrm>
            <a:off x="377210" y="1714903"/>
            <a:ext cx="8309796" cy="4101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algn="l">
              <a:buSzPct val="100000"/>
            </a:pPr>
            <a:r>
              <a:rPr lang="en" sz="2400" b="1" dirty="0"/>
              <a:t>1) </a:t>
            </a:r>
            <a:r>
              <a:rPr lang="en-US" sz="2400" b="1" dirty="0"/>
              <a:t>Numerical approach</a:t>
            </a:r>
            <a:endParaRPr lang="en" sz="2400" b="1" dirty="0"/>
          </a:p>
          <a:p>
            <a:pPr marL="419100" indent="-342900" algn="l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We choose a small positive </a:t>
            </a:r>
            <a:r>
              <a:rPr lang="en" sz="2400" dirty="0"/>
              <a:t>h </a:t>
            </a:r>
            <a:r>
              <a:rPr lang="en-US" sz="2400" dirty="0"/>
              <a:t>and apply the</a:t>
            </a:r>
            <a:r>
              <a:rPr lang="en" sz="2400" dirty="0"/>
              <a:t> formula:</a:t>
            </a:r>
          </a:p>
          <a:p>
            <a:pPr marL="457200" indent="-381000" algn="l">
              <a:spcBef>
                <a:spcPts val="0"/>
              </a:spcBef>
              <a:buSzPct val="100000"/>
              <a:buChar char="-"/>
            </a:pPr>
            <a:endParaRPr lang="en" sz="2400" dirty="0"/>
          </a:p>
          <a:p>
            <a:pPr marL="76200" algn="l">
              <a:spcBef>
                <a:spcPts val="0"/>
              </a:spcBef>
              <a:buSzPct val="100000"/>
            </a:pPr>
            <a:endParaRPr lang="en" sz="2400" dirty="0"/>
          </a:p>
          <a:p>
            <a:pPr marL="457200" indent="-381000" algn="l">
              <a:spcBef>
                <a:spcPts val="0"/>
              </a:spcBef>
              <a:buSzPct val="100000"/>
              <a:buChar char="-"/>
            </a:pPr>
            <a:r>
              <a:rPr lang="en-US" sz="2400" dirty="0"/>
              <a:t>We obtain an approximate value</a:t>
            </a:r>
            <a:endParaRPr lang="en" sz="2400" dirty="0"/>
          </a:p>
          <a:p>
            <a:pPr marL="457200" indent="-381000" algn="l">
              <a:spcBef>
                <a:spcPts val="0"/>
              </a:spcBef>
              <a:buSzPct val="100000"/>
              <a:buChar char="-"/>
            </a:pPr>
            <a:r>
              <a:rPr lang="en-US" sz="2400" dirty="0"/>
              <a:t>Very slow to compute</a:t>
            </a:r>
            <a:endParaRPr lang="en" sz="2400" dirty="0"/>
          </a:p>
          <a:p>
            <a:pPr marL="457200" indent="-381000" algn="l">
              <a:spcBef>
                <a:spcPts val="0"/>
              </a:spcBef>
              <a:buSzPct val="100000"/>
              <a:buChar char="-"/>
            </a:pPr>
            <a:endParaRPr lang="en" sz="2400" dirty="0"/>
          </a:p>
          <a:p>
            <a:pPr marL="76200" algn="l">
              <a:buSzPct val="100000"/>
            </a:pPr>
            <a:r>
              <a:rPr lang="en" sz="2400" b="1" dirty="0"/>
              <a:t>2) </a:t>
            </a:r>
            <a:r>
              <a:rPr lang="en-US" sz="2400" b="1" dirty="0"/>
              <a:t>Analytic approach</a:t>
            </a:r>
          </a:p>
          <a:p>
            <a:pPr marL="419100" indent="-342900" algn="l">
              <a:buSzPct val="100000"/>
              <a:buFont typeface="Arial" panose="020B0604020202020204" pitchFamily="34" charset="0"/>
              <a:buChar char="•"/>
            </a:pPr>
            <a:r>
              <a:rPr lang="en-US" sz="2400" dirty="0"/>
              <a:t>We use calculus to determine the gradient’s formula as a function of X and W</a:t>
            </a:r>
            <a:endParaRPr lang="en" sz="2400" dirty="0"/>
          </a:p>
        </p:txBody>
      </p:sp>
      <p:sp>
        <p:nvSpPr>
          <p:cNvPr id="1040" name="Shape 1040"/>
          <p:cNvSpPr txBox="1"/>
          <p:nvPr/>
        </p:nvSpPr>
        <p:spPr>
          <a:xfrm>
            <a:off x="378106" y="526043"/>
            <a:ext cx="8475600" cy="7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Gradient Evaluation</a:t>
            </a:r>
            <a:endParaRPr lang="en" sz="3200" dirty="0"/>
          </a:p>
        </p:txBody>
      </p:sp>
      <p:pic>
        <p:nvPicPr>
          <p:cNvPr id="1041" name="Shape 10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619" y="2562024"/>
            <a:ext cx="3248273" cy="76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30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 txBox="1"/>
          <p:nvPr/>
        </p:nvSpPr>
        <p:spPr>
          <a:xfrm>
            <a:off x="6503301" y="942375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>
                <a:solidFill>
                  <a:srgbClr val="0000FF"/>
                </a:solidFill>
              </a:rPr>
              <a:t>gradient dW:</a:t>
            </a:r>
          </a:p>
          <a:p>
            <a:pPr>
              <a:spcBef>
                <a:spcPts val="0"/>
              </a:spcBef>
            </a:pPr>
            <a:endParaRPr sz="24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[-2.5,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0.6,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0,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0.2,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0.7,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-0.5,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1.1,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1.3,</a:t>
            </a:r>
          </a:p>
          <a:p>
            <a:pPr>
              <a:spcBef>
                <a:spcPts val="0"/>
              </a:spcBef>
            </a:pPr>
            <a:r>
              <a:rPr lang="en" sz="2400">
                <a:solidFill>
                  <a:srgbClr val="0000FF"/>
                </a:solidFill>
              </a:rPr>
              <a:t>-2.1,…]</a:t>
            </a:r>
          </a:p>
        </p:txBody>
      </p:sp>
      <p:sp>
        <p:nvSpPr>
          <p:cNvPr id="1099" name="Shape 1099"/>
          <p:cNvSpPr txBox="1"/>
          <p:nvPr/>
        </p:nvSpPr>
        <p:spPr>
          <a:xfrm>
            <a:off x="197026" y="894550"/>
            <a:ext cx="23552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/>
              <a:t>current W:</a:t>
            </a:r>
          </a:p>
          <a:p>
            <a:pPr>
              <a:spcBef>
                <a:spcPts val="0"/>
              </a:spcBef>
            </a:pPr>
            <a:endParaRPr sz="2400" b="1"/>
          </a:p>
          <a:p>
            <a:pPr>
              <a:spcBef>
                <a:spcPts val="0"/>
              </a:spcBef>
            </a:pPr>
            <a:r>
              <a:rPr lang="en" sz="2400"/>
              <a:t>[0.34,</a:t>
            </a:r>
          </a:p>
          <a:p>
            <a:pPr>
              <a:spcBef>
                <a:spcPts val="0"/>
              </a:spcBef>
            </a:pPr>
            <a:r>
              <a:rPr lang="en" sz="2400"/>
              <a:t>-1.11,</a:t>
            </a:r>
          </a:p>
          <a:p>
            <a:pPr>
              <a:spcBef>
                <a:spcPts val="0"/>
              </a:spcBef>
            </a:pPr>
            <a:r>
              <a:rPr lang="en" sz="2400"/>
              <a:t>0.78,</a:t>
            </a:r>
          </a:p>
          <a:p>
            <a:pPr>
              <a:spcBef>
                <a:spcPts val="0"/>
              </a:spcBef>
            </a:pPr>
            <a:r>
              <a:rPr lang="en" sz="2400"/>
              <a:t>0.12,</a:t>
            </a:r>
          </a:p>
          <a:p>
            <a:pPr>
              <a:spcBef>
                <a:spcPts val="0"/>
              </a:spcBef>
            </a:pPr>
            <a:r>
              <a:rPr lang="en" sz="2400"/>
              <a:t>0.55,</a:t>
            </a:r>
          </a:p>
          <a:p>
            <a:pPr>
              <a:spcBef>
                <a:spcPts val="0"/>
              </a:spcBef>
            </a:pPr>
            <a:r>
              <a:rPr lang="en" sz="2400"/>
              <a:t>2.81,</a:t>
            </a:r>
          </a:p>
          <a:p>
            <a:pPr>
              <a:spcBef>
                <a:spcPts val="0"/>
              </a:spcBef>
            </a:pPr>
            <a:r>
              <a:rPr lang="en" sz="2400"/>
              <a:t>-3.1,</a:t>
            </a:r>
          </a:p>
          <a:p>
            <a:pPr>
              <a:spcBef>
                <a:spcPts val="0"/>
              </a:spcBef>
            </a:pPr>
            <a:r>
              <a:rPr lang="en" sz="2400"/>
              <a:t>-1.5,</a:t>
            </a:r>
          </a:p>
          <a:p>
            <a:pPr>
              <a:spcBef>
                <a:spcPts val="0"/>
              </a:spcBef>
            </a:pPr>
            <a:r>
              <a:rPr lang="en" sz="2400"/>
              <a:t>0.33,…] </a:t>
            </a:r>
          </a:p>
          <a:p>
            <a:pPr>
              <a:spcBef>
                <a:spcPts val="0"/>
              </a:spcBef>
            </a:pPr>
            <a:r>
              <a:rPr lang="en" sz="2400" b="1">
                <a:solidFill>
                  <a:srgbClr val="FF0000"/>
                </a:solidFill>
              </a:rPr>
              <a:t>loss 1.25347</a:t>
            </a:r>
          </a:p>
        </p:txBody>
      </p:sp>
      <p:cxnSp>
        <p:nvCxnSpPr>
          <p:cNvPr id="1100" name="Shape 1100"/>
          <p:cNvCxnSpPr/>
          <p:nvPr/>
        </p:nvCxnSpPr>
        <p:spPr>
          <a:xfrm>
            <a:off x="2326800" y="921101"/>
            <a:ext cx="0" cy="4398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01" name="Shape 1101"/>
          <p:cNvSpPr txBox="1"/>
          <p:nvPr/>
        </p:nvSpPr>
        <p:spPr>
          <a:xfrm>
            <a:off x="2827025" y="1900050"/>
            <a:ext cx="2812500" cy="309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 err="1">
                <a:solidFill>
                  <a:srgbClr val="0000FF"/>
                </a:solidFill>
              </a:rPr>
              <a:t>dW</a:t>
            </a:r>
            <a:r>
              <a:rPr lang="en" sz="2400" dirty="0">
                <a:solidFill>
                  <a:srgbClr val="0000FF"/>
                </a:solidFill>
              </a:rPr>
              <a:t> = ...</a:t>
            </a:r>
          </a:p>
          <a:p>
            <a:pPr>
              <a:spcBef>
                <a:spcPts val="0"/>
              </a:spcBef>
            </a:pPr>
            <a:r>
              <a:rPr lang="en" sz="2400" dirty="0">
                <a:solidFill>
                  <a:srgbClr val="0000FF"/>
                </a:solidFill>
              </a:rPr>
              <a:t>(some function of x and W)</a:t>
            </a:r>
          </a:p>
        </p:txBody>
      </p:sp>
      <p:cxnSp>
        <p:nvCxnSpPr>
          <p:cNvPr id="1102" name="Shape 1102"/>
          <p:cNvCxnSpPr/>
          <p:nvPr/>
        </p:nvCxnSpPr>
        <p:spPr>
          <a:xfrm>
            <a:off x="4036425" y="3311726"/>
            <a:ext cx="2227500" cy="574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902116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person&#10;&#10;Description automatically generated">
            <a:extLst>
              <a:ext uri="{FF2B5EF4-FFF2-40B4-BE49-F238E27FC236}">
                <a16:creationId xmlns:a16="http://schemas.microsoft.com/office/drawing/2014/main" id="{306FA4DC-D23F-7C4D-AB38-409868FE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172"/>
            <a:ext cx="5943600" cy="68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3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/>
        </p:nvSpPr>
        <p:spPr>
          <a:xfrm>
            <a:off x="377210" y="762000"/>
            <a:ext cx="8309796" cy="60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algn="l">
              <a:buSzPct val="100000"/>
            </a:pPr>
            <a:r>
              <a:rPr lang="ro-RO" sz="2400" dirty="0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mr-IN" sz="2400" dirty="0">
                <a:latin typeface="Courier"/>
                <a:cs typeface="Courier"/>
              </a:rPr>
              <a:t> </a:t>
            </a:r>
            <a:r>
              <a:rPr lang="mr-IN" sz="2400" dirty="0" err="1">
                <a:latin typeface="Courier"/>
                <a:cs typeface="Courier"/>
              </a:rPr>
              <a:t>f</a:t>
            </a:r>
            <a:r>
              <a:rPr lang="mr-IN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mr-IN" sz="2400" dirty="0">
                <a:latin typeface="Courier"/>
                <a:cs typeface="Courier"/>
              </a:rPr>
              <a:t>)</a:t>
            </a:r>
            <a:r>
              <a:rPr lang="ro-RO" sz="2400" dirty="0">
                <a:latin typeface="Courier"/>
                <a:cs typeface="Courier"/>
              </a:rPr>
              <a:t>:</a:t>
            </a:r>
            <a:endParaRPr lang="mr-IN" sz="24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ro-RO" sz="2400" dirty="0">
                <a:latin typeface="Courier"/>
                <a:cs typeface="Courier"/>
              </a:rPr>
              <a:t>    </a:t>
            </a:r>
            <a:r>
              <a:rPr lang="mr-IN" sz="2400" dirty="0" err="1">
                <a:latin typeface="Courier"/>
                <a:cs typeface="Courier"/>
              </a:rPr>
              <a:t>y</a:t>
            </a:r>
            <a:r>
              <a:rPr lang="mr-IN" sz="2400" dirty="0">
                <a:latin typeface="Courier"/>
                <a:cs typeface="Courier"/>
              </a:rPr>
              <a:t> = 0.5 * </a:t>
            </a:r>
            <a:r>
              <a:rPr lang="ro-RO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ro-RO" sz="2400" dirty="0">
                <a:latin typeface="Courier"/>
                <a:cs typeface="Courier"/>
              </a:rPr>
              <a:t>**</a:t>
            </a:r>
            <a:r>
              <a:rPr lang="mr-IN" sz="2400" dirty="0">
                <a:latin typeface="Courier"/>
                <a:cs typeface="Courier"/>
              </a:rPr>
              <a:t>4</a:t>
            </a:r>
            <a:r>
              <a:rPr lang="ro-RO" sz="2400" dirty="0">
                <a:latin typeface="Courier"/>
                <a:cs typeface="Courier"/>
              </a:rPr>
              <a:t>)</a:t>
            </a:r>
            <a:r>
              <a:rPr lang="mr-IN" sz="2400" dirty="0">
                <a:latin typeface="Courier"/>
                <a:cs typeface="Courier"/>
              </a:rPr>
              <a:t> - 2 * </a:t>
            </a:r>
            <a:r>
              <a:rPr lang="ro-RO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ro-RO" sz="2400" dirty="0">
                <a:latin typeface="Courier"/>
                <a:cs typeface="Courier"/>
              </a:rPr>
              <a:t>**</a:t>
            </a:r>
            <a:r>
              <a:rPr lang="mr-IN" sz="2400" dirty="0">
                <a:latin typeface="Courier"/>
                <a:cs typeface="Courier"/>
              </a:rPr>
              <a:t>2</a:t>
            </a:r>
            <a:r>
              <a:rPr lang="ro-RO" sz="2400" dirty="0">
                <a:latin typeface="Courier"/>
                <a:cs typeface="Courier"/>
              </a:rPr>
              <a:t>)</a:t>
            </a:r>
            <a:r>
              <a:rPr lang="mr-IN" sz="2400" dirty="0">
                <a:latin typeface="Courier"/>
                <a:cs typeface="Courier"/>
              </a:rPr>
              <a:t> + 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mr-IN" sz="2400" dirty="0">
                <a:latin typeface="Courier"/>
                <a:cs typeface="Courier"/>
              </a:rPr>
              <a:t> + 5</a:t>
            </a:r>
          </a:p>
          <a:p>
            <a:pPr marL="76200" algn="l">
              <a:buSzPct val="100000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  return </a:t>
            </a:r>
            <a:r>
              <a:rPr lang="en-US" sz="2400" dirty="0">
                <a:latin typeface="Courier"/>
                <a:cs typeface="Courier"/>
              </a:rPr>
              <a:t>y</a:t>
            </a:r>
            <a:endParaRPr lang="en" sz="24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" sz="2400" dirty="0">
                <a:solidFill>
                  <a:srgbClr val="008000"/>
                </a:solidFill>
                <a:latin typeface="Courier"/>
                <a:cs typeface="Courier"/>
              </a:rPr>
              <a:t># 1) Numerical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Method</a:t>
            </a:r>
          </a:p>
          <a:p>
            <a:pPr marL="76200" algn="l">
              <a:buSzPct val="100000"/>
            </a:pPr>
            <a:r>
              <a:rPr lang="en-US" sz="2400" dirty="0">
                <a:latin typeface="Courier"/>
                <a:cs typeface="Courier"/>
              </a:rPr>
              <a:t>h = 0.001</a:t>
            </a:r>
            <a:endParaRPr lang="en" sz="24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mr-IN" sz="2400" dirty="0" err="1">
                <a:latin typeface="Courier"/>
                <a:cs typeface="Courier"/>
              </a:rPr>
              <a:t>gradient</a:t>
            </a:r>
            <a:r>
              <a:rPr lang="mr-IN" sz="2400" dirty="0">
                <a:latin typeface="Courier"/>
                <a:cs typeface="Courier"/>
              </a:rPr>
              <a:t> = (</a:t>
            </a:r>
            <a:r>
              <a:rPr lang="mr-IN" sz="2400" dirty="0" err="1">
                <a:latin typeface="Courier"/>
                <a:cs typeface="Courier"/>
              </a:rPr>
              <a:t>f</a:t>
            </a:r>
            <a:r>
              <a:rPr lang="mr-IN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mr-IN" sz="2400" dirty="0">
                <a:latin typeface="Courier"/>
                <a:cs typeface="Courier"/>
              </a:rPr>
              <a:t> + </a:t>
            </a:r>
            <a:r>
              <a:rPr lang="mr-IN" sz="2400" dirty="0" err="1">
                <a:latin typeface="Courier"/>
                <a:cs typeface="Courier"/>
              </a:rPr>
              <a:t>h</a:t>
            </a:r>
            <a:r>
              <a:rPr lang="mr-IN" sz="2400" dirty="0">
                <a:latin typeface="Courier"/>
                <a:cs typeface="Courier"/>
              </a:rPr>
              <a:t>) - </a:t>
            </a:r>
            <a:r>
              <a:rPr lang="mr-IN" sz="2400" dirty="0" err="1">
                <a:latin typeface="Courier"/>
                <a:cs typeface="Courier"/>
              </a:rPr>
              <a:t>f</a:t>
            </a:r>
            <a:r>
              <a:rPr lang="mr-IN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mr-IN" sz="2400" dirty="0">
                <a:latin typeface="Courier"/>
                <a:cs typeface="Courier"/>
              </a:rPr>
              <a:t>)) / </a:t>
            </a:r>
            <a:r>
              <a:rPr lang="mr-IN" sz="2400" dirty="0" err="1">
                <a:latin typeface="Courier"/>
                <a:cs typeface="Courier"/>
              </a:rPr>
              <a:t>h</a:t>
            </a:r>
            <a:endParaRPr lang="en" sz="24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" sz="2400" dirty="0">
                <a:solidFill>
                  <a:srgbClr val="008000"/>
                </a:solidFill>
                <a:latin typeface="Courier"/>
                <a:cs typeface="Courier"/>
              </a:rPr>
              <a:t># 2) </a:t>
            </a:r>
            <a:r>
              <a:rPr lang="en" sz="2400" dirty="0" err="1">
                <a:solidFill>
                  <a:srgbClr val="008000"/>
                </a:solidFill>
                <a:latin typeface="Courier"/>
                <a:cs typeface="Courier"/>
              </a:rPr>
              <a:t>Analythic</a:t>
            </a:r>
            <a:r>
              <a:rPr lang="en" sz="2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urier"/>
                <a:cs typeface="Courier"/>
              </a:rPr>
              <a:t>Method</a:t>
            </a:r>
          </a:p>
          <a:p>
            <a:pPr marL="76200" algn="l">
              <a:buSzPct val="100000"/>
            </a:pPr>
            <a:r>
              <a:rPr lang="ro-RO" sz="2400" dirty="0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mr-IN" sz="2400" dirty="0">
                <a:latin typeface="Courier"/>
                <a:cs typeface="Courier"/>
              </a:rPr>
              <a:t> </a:t>
            </a:r>
            <a:r>
              <a:rPr lang="mr-IN" sz="2400" dirty="0" err="1">
                <a:latin typeface="Courier"/>
                <a:cs typeface="Courier"/>
              </a:rPr>
              <a:t>f_prime</a:t>
            </a:r>
            <a:r>
              <a:rPr lang="mr-IN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mr-IN" sz="2400" dirty="0">
                <a:latin typeface="Courier"/>
                <a:cs typeface="Courier"/>
              </a:rPr>
              <a:t>)</a:t>
            </a:r>
            <a:r>
              <a:rPr lang="ro-RO" sz="2400" dirty="0">
                <a:latin typeface="Courier"/>
                <a:cs typeface="Courier"/>
              </a:rPr>
              <a:t>:</a:t>
            </a:r>
            <a:endParaRPr lang="mr-IN" sz="24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-US" sz="2400" dirty="0">
                <a:latin typeface="Courier"/>
                <a:cs typeface="Courier"/>
              </a:rPr>
              <a:t>    y</a:t>
            </a:r>
            <a:r>
              <a:rPr lang="ro-RO" sz="2400" dirty="0">
                <a:latin typeface="Courier"/>
                <a:cs typeface="Courier"/>
              </a:rPr>
              <a:t>_prime</a:t>
            </a:r>
            <a:r>
              <a:rPr lang="mr-IN" sz="2400" dirty="0">
                <a:latin typeface="Courier"/>
                <a:cs typeface="Courier"/>
              </a:rPr>
              <a:t> = 2 * </a:t>
            </a:r>
            <a:r>
              <a:rPr lang="ro-RO" sz="2400" dirty="0">
                <a:latin typeface="Courier"/>
                <a:cs typeface="Courier"/>
              </a:rPr>
              <a:t>(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ro-RO" sz="2400" dirty="0">
                <a:latin typeface="Courier"/>
                <a:cs typeface="Courier"/>
              </a:rPr>
              <a:t>**</a:t>
            </a:r>
            <a:r>
              <a:rPr lang="mr-IN" sz="2400" dirty="0">
                <a:latin typeface="Courier"/>
                <a:cs typeface="Courier"/>
              </a:rPr>
              <a:t>3</a:t>
            </a:r>
            <a:r>
              <a:rPr lang="ro-RO" sz="2400" dirty="0">
                <a:latin typeface="Courier"/>
                <a:cs typeface="Courier"/>
              </a:rPr>
              <a:t>)</a:t>
            </a:r>
            <a:r>
              <a:rPr lang="mr-IN" sz="2400" dirty="0">
                <a:latin typeface="Courier"/>
                <a:cs typeface="Courier"/>
              </a:rPr>
              <a:t> - 4 * </a:t>
            </a:r>
            <a:r>
              <a:rPr lang="mr-IN" sz="2400" dirty="0" err="1">
                <a:latin typeface="Courier"/>
                <a:cs typeface="Courier"/>
              </a:rPr>
              <a:t>x</a:t>
            </a:r>
            <a:r>
              <a:rPr lang="mr-IN" sz="2400" dirty="0">
                <a:latin typeface="Courier"/>
                <a:cs typeface="Courier"/>
              </a:rPr>
              <a:t> + 1</a:t>
            </a:r>
          </a:p>
          <a:p>
            <a:pPr marL="76200" algn="l">
              <a:buSzPct val="100000"/>
            </a:pPr>
            <a:r>
              <a:rPr lang="en-US" sz="2400" dirty="0">
                <a:solidFill>
                  <a:srgbClr val="0000FF"/>
                </a:solidFill>
                <a:latin typeface="Courier"/>
                <a:cs typeface="Courier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urier"/>
                <a:cs typeface="Courier"/>
              </a:rPr>
              <a:t>retur</a:t>
            </a:r>
            <a:r>
              <a:rPr lang="mr-IN" sz="2400" dirty="0" err="1">
                <a:solidFill>
                  <a:srgbClr val="0000FF"/>
                </a:solidFill>
                <a:latin typeface="Courier"/>
                <a:cs typeface="Courier"/>
              </a:rPr>
              <a:t>n</a:t>
            </a:r>
            <a:r>
              <a:rPr lang="ro-RO" sz="24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y</a:t>
            </a:r>
            <a:r>
              <a:rPr lang="ro-RO" sz="2400" dirty="0">
                <a:latin typeface="Courier"/>
                <a:cs typeface="Courier"/>
              </a:rPr>
              <a:t>_prime</a:t>
            </a:r>
            <a:endParaRPr lang="mr-IN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-US" sz="2400" dirty="0">
                <a:latin typeface="Courier"/>
                <a:cs typeface="Courier"/>
              </a:rPr>
              <a:t>gradient = </a:t>
            </a:r>
            <a:r>
              <a:rPr lang="en-US" sz="2400" dirty="0" err="1">
                <a:latin typeface="Courier"/>
                <a:cs typeface="Courier"/>
              </a:rPr>
              <a:t>f_prime</a:t>
            </a:r>
            <a:r>
              <a:rPr lang="en-US" sz="2400" dirty="0">
                <a:latin typeface="Courier"/>
                <a:cs typeface="Courier"/>
              </a:rPr>
              <a:t>(x)</a:t>
            </a:r>
            <a:endParaRPr lang="mr-IN" sz="2400" dirty="0">
              <a:latin typeface="Courier"/>
              <a:cs typeface="Courier"/>
            </a:endParaRPr>
          </a:p>
          <a:p>
            <a:pPr marL="76200">
              <a:buSzPct val="100000"/>
            </a:pPr>
            <a:endParaRPr lang="en" sz="2400" dirty="0"/>
          </a:p>
        </p:txBody>
      </p:sp>
      <p:sp>
        <p:nvSpPr>
          <p:cNvPr id="1040" name="Shape 1040"/>
          <p:cNvSpPr txBox="1"/>
          <p:nvPr/>
        </p:nvSpPr>
        <p:spPr>
          <a:xfrm>
            <a:off x="334200" y="72900"/>
            <a:ext cx="8475600" cy="7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000" dirty="0"/>
              <a:t>Gradient Evaluation (Python)</a:t>
            </a:r>
            <a:endParaRPr lang="en" sz="3000" dirty="0"/>
          </a:p>
        </p:txBody>
      </p:sp>
    </p:spTree>
    <p:extLst>
      <p:ext uri="{BB962C8B-B14F-4D97-AF65-F5344CB8AC3E}">
        <p14:creationId xmlns:p14="http://schemas.microsoft.com/office/powerpoint/2010/main" val="36174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/>
          <p:nvPr/>
        </p:nvSpPr>
        <p:spPr>
          <a:xfrm>
            <a:off x="273377" y="1714903"/>
            <a:ext cx="8672660" cy="4101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6200" algn="l">
              <a:buSzPct val="100000"/>
            </a:pPr>
            <a:r>
              <a:rPr lang="en" sz="2200" dirty="0">
                <a:solidFill>
                  <a:srgbClr val="0000FF"/>
                </a:solidFill>
                <a:latin typeface="Courier"/>
                <a:cs typeface="Courier"/>
              </a:rPr>
              <a:t>def</a:t>
            </a:r>
            <a:r>
              <a:rPr lang="en" sz="2200" dirty="0">
                <a:latin typeface="Courier"/>
                <a:cs typeface="Courier"/>
              </a:rPr>
              <a:t> GD(W0, X, goal, </a:t>
            </a:r>
            <a:r>
              <a:rPr lang="en" sz="2200" dirty="0" err="1">
                <a:latin typeface="Courier"/>
                <a:cs typeface="Courier"/>
              </a:rPr>
              <a:t>learningRate</a:t>
            </a:r>
            <a:r>
              <a:rPr lang="en" sz="2200" dirty="0">
                <a:latin typeface="Courier"/>
                <a:cs typeface="Courier"/>
              </a:rPr>
              <a:t>):</a:t>
            </a:r>
          </a:p>
          <a:p>
            <a:pPr marL="76200" algn="l">
              <a:buSzPct val="100000"/>
            </a:pPr>
            <a:r>
              <a:rPr lang="en" sz="2200" dirty="0">
                <a:latin typeface="Courier"/>
                <a:cs typeface="Courier"/>
              </a:rPr>
              <a:t>   </a:t>
            </a:r>
            <a:r>
              <a:rPr lang="en" sz="2200" dirty="0" err="1">
                <a:latin typeface="Courier"/>
                <a:cs typeface="Courier"/>
              </a:rPr>
              <a:t>perfGoalNotMet</a:t>
            </a:r>
            <a:r>
              <a:rPr lang="en" sz="2200" dirty="0">
                <a:latin typeface="Courier"/>
                <a:cs typeface="Courier"/>
              </a:rPr>
              <a:t> = true</a:t>
            </a:r>
          </a:p>
          <a:p>
            <a:pPr marL="76200" algn="l">
              <a:buSzPct val="100000"/>
            </a:pPr>
            <a:r>
              <a:rPr lang="en" sz="2200" dirty="0">
                <a:latin typeface="Courier"/>
                <a:cs typeface="Courier"/>
              </a:rPr>
              <a:t>   W = W0</a:t>
            </a:r>
          </a:p>
          <a:p>
            <a:pPr marL="76200" algn="l">
              <a:buSzPct val="100000"/>
            </a:pPr>
            <a:endParaRPr lang="en" sz="22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" sz="2200" dirty="0">
                <a:solidFill>
                  <a:srgbClr val="0000FF"/>
                </a:solidFill>
                <a:latin typeface="Courier"/>
                <a:cs typeface="Courier"/>
              </a:rPr>
              <a:t>   while</a:t>
            </a:r>
            <a:r>
              <a:rPr lang="en" sz="2200" dirty="0">
                <a:latin typeface="Courier"/>
                <a:cs typeface="Courier"/>
              </a:rPr>
              <a:t> </a:t>
            </a:r>
            <a:r>
              <a:rPr lang="en" sz="2200" dirty="0" err="1">
                <a:latin typeface="Courier"/>
                <a:cs typeface="Courier"/>
              </a:rPr>
              <a:t>perfGoalNotMet</a:t>
            </a:r>
            <a:r>
              <a:rPr lang="en" sz="2200" dirty="0">
                <a:latin typeface="Courier"/>
                <a:cs typeface="Courier"/>
              </a:rPr>
              <a:t>:</a:t>
            </a:r>
          </a:p>
          <a:p>
            <a:pPr marL="76200" algn="l">
              <a:buSzPct val="100000"/>
            </a:pPr>
            <a:r>
              <a:rPr lang="en" sz="2200" dirty="0">
                <a:latin typeface="Courier"/>
                <a:cs typeface="Courier"/>
              </a:rPr>
              <a:t>      gradient = </a:t>
            </a:r>
            <a:r>
              <a:rPr lang="en" sz="2200" dirty="0" err="1">
                <a:latin typeface="Courier"/>
                <a:cs typeface="Courier"/>
              </a:rPr>
              <a:t>eval_gradient</a:t>
            </a:r>
            <a:r>
              <a:rPr lang="en" sz="2200" dirty="0">
                <a:latin typeface="Courier"/>
                <a:cs typeface="Courier"/>
              </a:rPr>
              <a:t>(X, W)</a:t>
            </a:r>
          </a:p>
          <a:p>
            <a:pPr marL="76200" algn="l">
              <a:buSzPct val="100000"/>
            </a:pPr>
            <a:r>
              <a:rPr lang="en" sz="2200" dirty="0">
                <a:latin typeface="Courier"/>
                <a:cs typeface="Courier"/>
              </a:rPr>
              <a:t>      </a:t>
            </a:r>
            <a:r>
              <a:rPr lang="en" sz="2200" dirty="0" err="1">
                <a:latin typeface="Courier"/>
                <a:cs typeface="Courier"/>
              </a:rPr>
              <a:t>W_old</a:t>
            </a:r>
            <a:r>
              <a:rPr lang="en" sz="2200" dirty="0">
                <a:latin typeface="Courier"/>
                <a:cs typeface="Courier"/>
              </a:rPr>
              <a:t> = W</a:t>
            </a:r>
          </a:p>
          <a:p>
            <a:pPr marL="76200" algn="l">
              <a:buSzPct val="100000"/>
            </a:pPr>
            <a:r>
              <a:rPr lang="en" sz="2200" dirty="0">
                <a:latin typeface="Courier"/>
                <a:cs typeface="Courier"/>
              </a:rPr>
              <a:t>      W = W </a:t>
            </a:r>
            <a:r>
              <a:rPr lang="mr-IN" sz="2200" dirty="0">
                <a:latin typeface="Courier"/>
                <a:cs typeface="Courier"/>
              </a:rPr>
              <a:t>–</a:t>
            </a:r>
            <a:r>
              <a:rPr lang="en" sz="2200" dirty="0">
                <a:latin typeface="Courier"/>
                <a:cs typeface="Courier"/>
              </a:rPr>
              <a:t> </a:t>
            </a:r>
            <a:r>
              <a:rPr lang="en" sz="2200" dirty="0" err="1">
                <a:latin typeface="Courier"/>
                <a:cs typeface="Courier"/>
              </a:rPr>
              <a:t>learningRate</a:t>
            </a:r>
            <a:r>
              <a:rPr lang="en" sz="2200" dirty="0">
                <a:latin typeface="Courier"/>
                <a:cs typeface="Courier"/>
              </a:rPr>
              <a:t> * gradient</a:t>
            </a:r>
          </a:p>
          <a:p>
            <a:pPr marL="76200" algn="l">
              <a:buSzPct val="100000"/>
            </a:pPr>
            <a:r>
              <a:rPr lang="en" sz="2200" dirty="0">
                <a:latin typeface="Courier"/>
                <a:cs typeface="Courier"/>
              </a:rPr>
              <a:t>      </a:t>
            </a:r>
            <a:r>
              <a:rPr lang="en" sz="2200" dirty="0" err="1">
                <a:latin typeface="Courier"/>
                <a:cs typeface="Courier"/>
              </a:rPr>
              <a:t>perfGoalNotMet</a:t>
            </a:r>
            <a:r>
              <a:rPr lang="en" sz="2200" dirty="0">
                <a:latin typeface="Courier"/>
                <a:cs typeface="Courier"/>
              </a:rPr>
              <a:t> = sum(abs(W - </a:t>
            </a:r>
            <a:r>
              <a:rPr lang="en" sz="2200" dirty="0" err="1">
                <a:latin typeface="Courier"/>
                <a:cs typeface="Courier"/>
              </a:rPr>
              <a:t>W_old</a:t>
            </a:r>
            <a:r>
              <a:rPr lang="en" sz="2200" dirty="0">
                <a:latin typeface="Courier"/>
                <a:cs typeface="Courier"/>
              </a:rPr>
              <a:t>)) &gt; goal</a:t>
            </a:r>
          </a:p>
          <a:p>
            <a:pPr marL="76200">
              <a:buSzPct val="100000"/>
            </a:pPr>
            <a:endParaRPr lang="en" sz="22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40" name="Shape 1040"/>
          <p:cNvSpPr txBox="1"/>
          <p:nvPr/>
        </p:nvSpPr>
        <p:spPr>
          <a:xfrm>
            <a:off x="371907" y="280196"/>
            <a:ext cx="8475600" cy="7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-US" sz="3000" dirty="0"/>
              <a:t>Gradient Descent (Python)</a:t>
            </a:r>
            <a:endParaRPr lang="en" sz="3000" dirty="0"/>
          </a:p>
        </p:txBody>
      </p:sp>
    </p:spTree>
    <p:extLst>
      <p:ext uri="{BB962C8B-B14F-4D97-AF65-F5344CB8AC3E}">
        <p14:creationId xmlns:p14="http://schemas.microsoft.com/office/powerpoint/2010/main" val="2933922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 txBox="1"/>
          <p:nvPr/>
        </p:nvSpPr>
        <p:spPr>
          <a:xfrm>
            <a:off x="503185" y="1012226"/>
            <a:ext cx="8041500" cy="67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/>
            <a:r>
              <a:rPr lang="en" sz="3600" dirty="0"/>
              <a:t>Mini-batch Gradient Descent</a:t>
            </a:r>
          </a:p>
        </p:txBody>
      </p:sp>
      <p:sp>
        <p:nvSpPr>
          <p:cNvPr id="1136" name="Shape 1136"/>
          <p:cNvSpPr txBox="1"/>
          <p:nvPr/>
        </p:nvSpPr>
        <p:spPr>
          <a:xfrm>
            <a:off x="233272" y="1854925"/>
            <a:ext cx="8691497" cy="379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000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Also known as </a:t>
            </a:r>
            <a:r>
              <a:rPr lang="en-US" sz="1800" b="1" dirty="0"/>
              <a:t>Stochastic Gradient Descent (SGD)</a:t>
            </a:r>
          </a:p>
          <a:p>
            <a:pPr marL="400050" indent="-285750" algn="l"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O</a:t>
            </a:r>
            <a:r>
              <a:rPr lang="en" sz="1800" dirty="0" err="1"/>
              <a:t>nly</a:t>
            </a:r>
            <a:r>
              <a:rPr lang="en" sz="1800" dirty="0"/>
              <a:t> use a small portion of the training set to compute the gradient</a:t>
            </a:r>
            <a:r>
              <a:rPr lang="en-US" sz="1800" dirty="0"/>
              <a:t>:</a:t>
            </a:r>
          </a:p>
          <a:p>
            <a:pPr marL="114300" algn="l">
              <a:spcBef>
                <a:spcPts val="0"/>
              </a:spcBef>
              <a:buSzPct val="100000"/>
            </a:pPr>
            <a:endParaRPr lang="en" sz="18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" sz="1800" dirty="0">
                <a:latin typeface="Courier"/>
                <a:cs typeface="Courier"/>
              </a:rPr>
              <a:t>. . .</a:t>
            </a:r>
          </a:p>
          <a:p>
            <a:pPr marL="76200" algn="l">
              <a:buSzPct val="100000"/>
            </a:pPr>
            <a:r>
              <a:rPr lang="en" sz="1800" dirty="0">
                <a:solidFill>
                  <a:srgbClr val="0000FF"/>
                </a:solidFill>
                <a:latin typeface="Courier"/>
                <a:cs typeface="Courier"/>
              </a:rPr>
              <a:t>while</a:t>
            </a:r>
            <a:r>
              <a:rPr lang="en" sz="1800" dirty="0">
                <a:latin typeface="Courier"/>
                <a:cs typeface="Courier"/>
              </a:rPr>
              <a:t> </a:t>
            </a:r>
            <a:r>
              <a:rPr lang="en" sz="1800" dirty="0" err="1">
                <a:latin typeface="Courier"/>
                <a:cs typeface="Courier"/>
              </a:rPr>
              <a:t>perfGoalNotMet</a:t>
            </a:r>
            <a:r>
              <a:rPr lang="en" sz="1800" dirty="0">
                <a:latin typeface="Courier"/>
                <a:cs typeface="Courier"/>
              </a:rPr>
              <a:t>:</a:t>
            </a:r>
          </a:p>
          <a:p>
            <a:pPr marL="76200" algn="l">
              <a:buSzPct val="100000"/>
            </a:pPr>
            <a:endParaRPr lang="en" sz="1800" dirty="0">
              <a:latin typeface="Courier"/>
              <a:cs typeface="Courier"/>
            </a:endParaRPr>
          </a:p>
          <a:p>
            <a:pPr marL="76200" algn="l">
              <a:buSzPct val="100000"/>
            </a:pPr>
            <a:r>
              <a:rPr lang="en" sz="1800" dirty="0">
                <a:latin typeface="Courier"/>
                <a:cs typeface="Courier"/>
              </a:rPr>
              <a:t>	</a:t>
            </a:r>
            <a:r>
              <a:rPr lang="en" sz="1800" dirty="0" err="1">
                <a:latin typeface="Courier"/>
                <a:cs typeface="Courier"/>
              </a:rPr>
              <a:t>X_batch</a:t>
            </a:r>
            <a:r>
              <a:rPr lang="en" sz="1800" dirty="0">
                <a:latin typeface="Courier"/>
                <a:cs typeface="Courier"/>
              </a:rPr>
              <a:t> = </a:t>
            </a:r>
            <a:r>
              <a:rPr lang="en" sz="1800" dirty="0" err="1">
                <a:latin typeface="Courier"/>
                <a:cs typeface="Courier"/>
              </a:rPr>
              <a:t>select_random_subsample</a:t>
            </a:r>
            <a:r>
              <a:rPr lang="en" sz="1800" dirty="0">
                <a:latin typeface="Courier"/>
                <a:cs typeface="Courier"/>
              </a:rPr>
              <a:t>(X)</a:t>
            </a:r>
          </a:p>
          <a:p>
            <a:pPr marL="76200" algn="l">
              <a:buSzPct val="100000"/>
            </a:pPr>
            <a:r>
              <a:rPr lang="en" sz="1800" dirty="0">
                <a:latin typeface="Courier"/>
                <a:cs typeface="Courier"/>
              </a:rPr>
              <a:t>	gradient = </a:t>
            </a:r>
            <a:r>
              <a:rPr lang="en" sz="1800" dirty="0" err="1">
                <a:latin typeface="Courier"/>
                <a:cs typeface="Courier"/>
              </a:rPr>
              <a:t>eval_gradient</a:t>
            </a:r>
            <a:r>
              <a:rPr lang="en" sz="1800" dirty="0">
                <a:latin typeface="Courier"/>
                <a:cs typeface="Courier"/>
              </a:rPr>
              <a:t>(@loss, </a:t>
            </a:r>
            <a:r>
              <a:rPr lang="en" sz="1800" dirty="0" err="1">
                <a:latin typeface="Courier"/>
                <a:cs typeface="Courier"/>
              </a:rPr>
              <a:t>X_batch</a:t>
            </a:r>
            <a:r>
              <a:rPr lang="en" sz="1800" dirty="0">
                <a:latin typeface="Courier"/>
                <a:cs typeface="Courier"/>
              </a:rPr>
              <a:t>, W)</a:t>
            </a:r>
          </a:p>
          <a:p>
            <a:pPr marL="76200" algn="l">
              <a:buSzPct val="100000"/>
            </a:pPr>
            <a:r>
              <a:rPr lang="en" sz="1800" dirty="0">
                <a:latin typeface="Courier"/>
                <a:cs typeface="Courier"/>
              </a:rPr>
              <a:t>	</a:t>
            </a:r>
            <a:r>
              <a:rPr lang="mr-IN" sz="1800" dirty="0">
                <a:latin typeface="Courier"/>
                <a:cs typeface="Courier"/>
              </a:rPr>
              <a:t>. . . </a:t>
            </a:r>
            <a:endParaRPr lang="en" sz="1800" dirty="0">
              <a:latin typeface="Courier"/>
              <a:cs typeface="Courier"/>
            </a:endParaRPr>
          </a:p>
          <a:p>
            <a:pPr marL="114300" algn="l">
              <a:spcBef>
                <a:spcPts val="0"/>
              </a:spcBef>
              <a:buSzPct val="100000"/>
            </a:pPr>
            <a:endParaRPr lang="en" sz="1800" dirty="0"/>
          </a:p>
          <a:p>
            <a:pPr marL="114300">
              <a:spcBef>
                <a:spcPts val="0"/>
              </a:spcBef>
              <a:buSzPct val="100000"/>
            </a:pPr>
            <a:endParaRPr lang="en" sz="1800" dirty="0"/>
          </a:p>
        </p:txBody>
      </p:sp>
      <p:sp>
        <p:nvSpPr>
          <p:cNvPr id="1138" name="Shape 1138"/>
          <p:cNvSpPr txBox="1"/>
          <p:nvPr/>
        </p:nvSpPr>
        <p:spPr>
          <a:xfrm>
            <a:off x="503185" y="5651887"/>
            <a:ext cx="8317914" cy="889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sz="1800" dirty="0"/>
              <a:t>Common mini-batch sizes are 32/64/128 examples, e.g. </a:t>
            </a:r>
            <a:r>
              <a:rPr lang="en" sz="1800" dirty="0" err="1"/>
              <a:t>Krizhevsky’s</a:t>
            </a:r>
            <a:r>
              <a:rPr lang="en" sz="1800" dirty="0"/>
              <a:t> ILSVRC </a:t>
            </a:r>
            <a:r>
              <a:rPr lang="en" sz="1800" dirty="0" err="1"/>
              <a:t>ConvNet</a:t>
            </a:r>
            <a:r>
              <a:rPr lang="en" sz="1800" dirty="0"/>
              <a:t> used 256 examples</a:t>
            </a:r>
          </a:p>
        </p:txBody>
      </p:sp>
    </p:spTree>
    <p:extLst>
      <p:ext uri="{BB962C8B-B14F-4D97-AF65-F5344CB8AC3E}">
        <p14:creationId xmlns:p14="http://schemas.microsoft.com/office/powerpoint/2010/main" val="1105945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as a Cascade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6418"/>
            <a:ext cx="2656156" cy="2582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1371600"/>
            <a:ext cx="372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Given a library of simple functions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490298" y="26670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7625" y="2228671"/>
            <a:ext cx="216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Compose into a</a:t>
            </a:r>
          </a:p>
          <a:p>
            <a:endParaRPr lang="en-US" sz="1800" dirty="0"/>
          </a:p>
          <a:p>
            <a:r>
              <a:rPr lang="en-US" sz="1800" dirty="0"/>
              <a:t>complicate function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53" y="2362200"/>
            <a:ext cx="381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20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as a Cascade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06418"/>
            <a:ext cx="2656156" cy="258264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" y="1371600"/>
            <a:ext cx="372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Given a library of simple functions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3490298" y="2667000"/>
            <a:ext cx="14478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7625" y="2228671"/>
            <a:ext cx="2160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Compose into a</a:t>
            </a:r>
          </a:p>
          <a:p>
            <a:endParaRPr lang="en-US" sz="1800" dirty="0"/>
          </a:p>
          <a:p>
            <a:r>
              <a:rPr lang="en-US" sz="1800" dirty="0"/>
              <a:t>complicate function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953" y="2362200"/>
            <a:ext cx="3810000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39328"/>
            <a:ext cx="7467600" cy="1335382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207000"/>
            <a:ext cx="876300" cy="4318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5147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Steps of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Set up</a:t>
            </a:r>
            <a:r>
              <a:rPr lang="en-US" dirty="0"/>
              <a:t> a supervised learning problem </a:t>
            </a:r>
          </a:p>
          <a:p>
            <a:endParaRPr lang="en-US" b="1" dirty="0"/>
          </a:p>
          <a:p>
            <a:r>
              <a:rPr lang="en-US" b="1" dirty="0"/>
              <a:t>Data collection </a:t>
            </a:r>
          </a:p>
          <a:p>
            <a:pPr lvl="1"/>
            <a:r>
              <a:rPr lang="en-US" dirty="0"/>
              <a:t>Start with training data for which we know the correct outcome provided by a teacher or oracle. </a:t>
            </a:r>
          </a:p>
          <a:p>
            <a:endParaRPr lang="en-US" b="1" dirty="0"/>
          </a:p>
          <a:p>
            <a:r>
              <a:rPr lang="en-US" b="1" dirty="0"/>
              <a:t>Representation </a:t>
            </a:r>
          </a:p>
          <a:p>
            <a:pPr lvl="1"/>
            <a:r>
              <a:rPr lang="en-US" dirty="0"/>
              <a:t>Choose how to represent the data. </a:t>
            </a:r>
          </a:p>
          <a:p>
            <a:endParaRPr lang="en-US" b="1" dirty="0"/>
          </a:p>
          <a:p>
            <a:r>
              <a:rPr lang="en-US" b="1" dirty="0"/>
              <a:t>Modeling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Choose a hypothesis class: H = {g: X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Y}</a:t>
            </a:r>
          </a:p>
          <a:p>
            <a:endParaRPr lang="en-US" b="1" dirty="0"/>
          </a:p>
          <a:p>
            <a:r>
              <a:rPr lang="en-US" b="1" dirty="0"/>
              <a:t>Learning/Estimation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best hypothesis you can in the chosen class. </a:t>
            </a:r>
          </a:p>
          <a:p>
            <a:endParaRPr lang="en-US" dirty="0"/>
          </a:p>
          <a:p>
            <a:r>
              <a:rPr lang="en-US" b="1" dirty="0"/>
              <a:t>Model Selection</a:t>
            </a:r>
          </a:p>
          <a:p>
            <a:pPr lvl="1"/>
            <a:r>
              <a:rPr lang="en-US" dirty="0"/>
              <a:t>Try different models. Picks the best one. (More on this later)</a:t>
            </a:r>
          </a:p>
          <a:p>
            <a:endParaRPr lang="en-US" dirty="0"/>
          </a:p>
          <a:p>
            <a:r>
              <a:rPr lang="en-US" dirty="0"/>
              <a:t>If happy, stop</a:t>
            </a:r>
          </a:p>
          <a:p>
            <a:pPr lvl="1"/>
            <a:r>
              <a:rPr lang="en-US" dirty="0"/>
              <a:t>Else refine one or more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37212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12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096000" y="1143000"/>
            <a:ext cx="3048000" cy="27432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1143000"/>
            <a:ext cx="2895600" cy="27432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29200" y="3886200"/>
            <a:ext cx="2895600" cy="27432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1014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122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096000" y="1143000"/>
            <a:ext cx="3048000" cy="27432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1143000"/>
            <a:ext cx="2895600" cy="27432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7525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Rule: All local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2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as a Cascade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8482"/>
          <a:stretch/>
        </p:blipFill>
        <p:spPr>
          <a:xfrm>
            <a:off x="0" y="985974"/>
            <a:ext cx="9144000" cy="478675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1082488" cy="533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281710" y="1475509"/>
            <a:ext cx="368979" cy="3532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381000" y="3352800"/>
            <a:ext cx="368979" cy="353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/>
          <p:cNvSpPr/>
          <p:nvPr/>
        </p:nvSpPr>
        <p:spPr bwMode="auto">
          <a:xfrm>
            <a:off x="0" y="2895600"/>
            <a:ext cx="5410200" cy="25146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5241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as a Cascade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2218"/>
          <a:stretch/>
        </p:blipFill>
        <p:spPr>
          <a:xfrm>
            <a:off x="0" y="985974"/>
            <a:ext cx="9144000" cy="456739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1082488" cy="533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281710" y="1475509"/>
            <a:ext cx="368979" cy="3532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381000" y="3352800"/>
            <a:ext cx="368979" cy="3532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/>
          <p:cNvSpPr/>
          <p:nvPr/>
        </p:nvSpPr>
        <p:spPr bwMode="auto">
          <a:xfrm>
            <a:off x="0" y="3733800"/>
            <a:ext cx="2759364" cy="152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0" y="3048000"/>
            <a:ext cx="1143000" cy="152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3014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Logistic Regression as a Cascade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974"/>
            <a:ext cx="9144000" cy="587202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1082488" cy="5334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281710" y="1475509"/>
            <a:ext cx="368979" cy="3532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381000" y="3352800"/>
            <a:ext cx="368979" cy="35329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3" t="33766" r="1"/>
          <a:stretch/>
        </p:blipFill>
        <p:spPr>
          <a:xfrm>
            <a:off x="5791200" y="6160655"/>
            <a:ext cx="368979" cy="35329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55362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Computation: Forward-Prop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7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0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Computation: Back-Prop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7255"/>
            <a:ext cx="9144000" cy="330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80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685800" y="4056919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4250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3810000" y="4056919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894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Decomposition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19800" y="1371600"/>
            <a:ext cx="1094648" cy="369332"/>
            <a:chOff x="6096000" y="1371600"/>
            <a:chExt cx="1094648" cy="369332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6096000" y="1502955"/>
              <a:ext cx="137160" cy="1371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0410" y="1371600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Reality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079" y="1620028"/>
            <a:ext cx="1404445" cy="1006099"/>
            <a:chOff x="4952279" y="1620028"/>
            <a:chExt cx="1404445" cy="1006099"/>
          </a:xfrm>
        </p:grpSpPr>
        <p:cxnSp>
          <p:nvCxnSpPr>
            <p:cNvPr id="29" name="Straight Arrow Connector 28"/>
            <p:cNvCxnSpPr>
              <a:stCxn id="27" idx="7"/>
              <a:endCxn id="15" idx="3"/>
            </p:cNvCxnSpPr>
            <p:nvPr/>
          </p:nvCxnSpPr>
          <p:spPr bwMode="auto">
            <a:xfrm flipV="1">
              <a:off x="5009113" y="1620028"/>
              <a:ext cx="1106974" cy="10060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 rot="19062357">
              <a:off x="4952279" y="2073172"/>
              <a:ext cx="140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Modeling Error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200" y="1813560"/>
            <a:ext cx="5334000" cy="3672840"/>
            <a:chOff x="914400" y="1813560"/>
            <a:chExt cx="5334000" cy="3672840"/>
          </a:xfrm>
        </p:grpSpPr>
        <p:sp>
          <p:nvSpPr>
            <p:cNvPr id="25" name="Oval 24"/>
            <p:cNvSpPr/>
            <p:nvPr/>
          </p:nvSpPr>
          <p:spPr bwMode="auto">
            <a:xfrm>
              <a:off x="914400" y="2438400"/>
              <a:ext cx="5334000" cy="30480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55972">
              <a:off x="3297294" y="2286000"/>
              <a:ext cx="1403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model class</a:t>
              </a:r>
            </a:p>
          </p:txBody>
        </p:sp>
        <p:grpSp>
          <p:nvGrpSpPr>
            <p:cNvPr id="23" name="Group 284"/>
            <p:cNvGrpSpPr>
              <a:grpSpLocks noChangeAspect="1"/>
            </p:cNvGrpSpPr>
            <p:nvPr/>
          </p:nvGrpSpPr>
          <p:grpSpPr>
            <a:xfrm>
              <a:off x="1587687" y="1813560"/>
              <a:ext cx="1993713" cy="1463040"/>
              <a:chOff x="4435603" y="1066800"/>
              <a:chExt cx="2742310" cy="2012381"/>
            </a:xfrm>
          </p:grpSpPr>
          <p:pic>
            <p:nvPicPr>
              <p:cNvPr id="24" name="Picture 23" descr="2007_004902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5603" y="1112945"/>
                <a:ext cx="2742310" cy="1966236"/>
              </a:xfrm>
              <a:prstGeom prst="rect">
                <a:avLst/>
              </a:prstGeom>
              <a:scene3d>
                <a:camera prst="orthographicFront">
                  <a:rot lat="954000" lon="18034448" rev="17280000"/>
                </a:camera>
                <a:lightRig rig="threePt" dir="t"/>
              </a:scene3d>
            </p:spPr>
          </p:pic>
          <p:cxnSp>
            <p:nvCxnSpPr>
              <p:cNvPr id="28" name="Straight Connector 27"/>
              <p:cNvCxnSpPr>
                <a:stCxn id="50" idx="5"/>
                <a:endCxn id="42" idx="1"/>
              </p:cNvCxnSpPr>
              <p:nvPr/>
            </p:nvCxnSpPr>
            <p:spPr>
              <a:xfrm>
                <a:off x="5789361" y="1577550"/>
                <a:ext cx="741247" cy="7937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52" idx="5"/>
                <a:endCxn id="41" idx="1"/>
              </p:cNvCxnSpPr>
              <p:nvPr/>
            </p:nvCxnSpPr>
            <p:spPr>
              <a:xfrm>
                <a:off x="4994207" y="1824117"/>
                <a:ext cx="741247" cy="7937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51" idx="5"/>
                <a:endCxn id="37" idx="1"/>
              </p:cNvCxnSpPr>
              <p:nvPr/>
            </p:nvCxnSpPr>
            <p:spPr>
              <a:xfrm>
                <a:off x="5391782" y="1700833"/>
                <a:ext cx="741247" cy="7937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53" idx="5"/>
                <a:endCxn id="45" idx="1"/>
              </p:cNvCxnSpPr>
              <p:nvPr/>
            </p:nvCxnSpPr>
            <p:spPr>
              <a:xfrm>
                <a:off x="4596635" y="1947406"/>
                <a:ext cx="741245" cy="79378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441836" y="2411842"/>
                <a:ext cx="1192731" cy="36985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6109572" y="2472292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5711995" y="2595567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42" name="Oval 41"/>
              <p:cNvSpPr>
                <a:spLocks noChangeAspect="1"/>
              </p:cNvSpPr>
              <p:nvPr/>
            </p:nvSpPr>
            <p:spPr>
              <a:xfrm>
                <a:off x="6507147" y="2349009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5314416" y="2718851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216458" y="2199636"/>
                <a:ext cx="1192731" cy="36985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4994211" y="1974679"/>
                <a:ext cx="1192731" cy="36985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795420" y="1744369"/>
                <a:ext cx="1192731" cy="36985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4542728" y="1529353"/>
                <a:ext cx="1192731" cy="36985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5652615" y="1447358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>
                <a:off x="5255038" y="1570642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4857461" y="1693924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4459886" y="1817207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5866250" y="1672772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>
                <a:off x="6079881" y="1898184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6" name="Oval 55"/>
              <p:cNvSpPr>
                <a:spLocks noChangeAspect="1"/>
              </p:cNvSpPr>
              <p:nvPr/>
            </p:nvSpPr>
            <p:spPr>
              <a:xfrm>
                <a:off x="5468671" y="1796054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>
                <a:off x="5682305" y="2021468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>
                <a:off x="5071095" y="1919338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5284728" y="2144745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60" name="Oval 59"/>
              <p:cNvSpPr>
                <a:spLocks noChangeAspect="1"/>
              </p:cNvSpPr>
              <p:nvPr/>
            </p:nvSpPr>
            <p:spPr>
              <a:xfrm>
                <a:off x="4673518" y="2042620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61" name="Oval 60"/>
              <p:cNvSpPr>
                <a:spLocks noChangeAspect="1"/>
              </p:cNvSpPr>
              <p:nvPr/>
            </p:nvSpPr>
            <p:spPr>
              <a:xfrm>
                <a:off x="4887151" y="2268030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62" name="Oval 61"/>
              <p:cNvSpPr>
                <a:spLocks noChangeAspect="1"/>
              </p:cNvSpPr>
              <p:nvPr/>
            </p:nvSpPr>
            <p:spPr>
              <a:xfrm>
                <a:off x="6293515" y="2123597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63" name="Oval 62"/>
              <p:cNvSpPr>
                <a:spLocks noChangeAspect="1"/>
              </p:cNvSpPr>
              <p:nvPr/>
            </p:nvSpPr>
            <p:spPr>
              <a:xfrm>
                <a:off x="5895937" y="2246877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5498359" y="2370162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sp>
            <p:nvSpPr>
              <p:cNvPr id="65" name="Oval 64"/>
              <p:cNvSpPr>
                <a:spLocks noChangeAspect="1"/>
              </p:cNvSpPr>
              <p:nvPr/>
            </p:nvSpPr>
            <p:spPr>
              <a:xfrm>
                <a:off x="5100783" y="2493446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cxnSp>
            <p:nvCxnSpPr>
              <p:cNvPr id="66" name="Straight Connector 65"/>
              <p:cNvCxnSpPr>
                <a:stCxn id="76" idx="4"/>
                <a:endCxn id="41" idx="0"/>
              </p:cNvCxnSpPr>
              <p:nvPr/>
            </p:nvCxnSpPr>
            <p:spPr>
              <a:xfrm flipH="1">
                <a:off x="5792101" y="1629598"/>
                <a:ext cx="477679" cy="96596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76" idx="4"/>
                <a:endCxn id="42" idx="0"/>
              </p:cNvCxnSpPr>
              <p:nvPr/>
            </p:nvCxnSpPr>
            <p:spPr>
              <a:xfrm>
                <a:off x="6269780" y="1629598"/>
                <a:ext cx="317473" cy="71941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59" idx="7"/>
                <a:endCxn id="76" idx="4"/>
              </p:cNvCxnSpPr>
              <p:nvPr/>
            </p:nvCxnSpPr>
            <p:spPr>
              <a:xfrm flipV="1">
                <a:off x="5421477" y="1629598"/>
                <a:ext cx="848303" cy="53748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76" idx="4"/>
                <a:endCxn id="62" idx="0"/>
              </p:cNvCxnSpPr>
              <p:nvPr/>
            </p:nvCxnSpPr>
            <p:spPr>
              <a:xfrm>
                <a:off x="6269780" y="1629598"/>
                <a:ext cx="103841" cy="49399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>
                <a:stCxn id="56" idx="0"/>
                <a:endCxn id="74" idx="4"/>
              </p:cNvCxnSpPr>
              <p:nvPr/>
            </p:nvCxnSpPr>
            <p:spPr>
              <a:xfrm flipH="1" flipV="1">
                <a:off x="5394522" y="1219340"/>
                <a:ext cx="154255" cy="57671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52" idx="7"/>
                <a:endCxn id="74" idx="4"/>
              </p:cNvCxnSpPr>
              <p:nvPr/>
            </p:nvCxnSpPr>
            <p:spPr>
              <a:xfrm flipV="1">
                <a:off x="4994210" y="1219340"/>
                <a:ext cx="400312" cy="496923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1" idx="0"/>
                <a:endCxn id="74" idx="4"/>
              </p:cNvCxnSpPr>
              <p:nvPr/>
            </p:nvCxnSpPr>
            <p:spPr>
              <a:xfrm flipV="1">
                <a:off x="4967257" y="1219340"/>
                <a:ext cx="427265" cy="104869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50" idx="1"/>
                <a:endCxn id="74" idx="4"/>
              </p:cNvCxnSpPr>
              <p:nvPr/>
            </p:nvCxnSpPr>
            <p:spPr>
              <a:xfrm flipH="1" flipV="1">
                <a:off x="5394522" y="1219340"/>
                <a:ext cx="281555" cy="25035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5314416" y="1066800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5466848" y="1150830"/>
                <a:ext cx="768105" cy="381439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/>
              <p:cNvSpPr>
                <a:spLocks noChangeAspect="1"/>
              </p:cNvSpPr>
              <p:nvPr/>
            </p:nvSpPr>
            <p:spPr>
              <a:xfrm>
                <a:off x="6189674" y="1477058"/>
                <a:ext cx="160211" cy="152540"/>
              </a:xfrm>
              <a:prstGeom prst="ellipse">
                <a:avLst/>
              </a:prstGeom>
              <a:gradFill>
                <a:gsLst>
                  <a:gs pos="0">
                    <a:srgbClr val="3F80CD"/>
                  </a:gs>
                  <a:gs pos="100000">
                    <a:srgbClr val="9BC1FF"/>
                  </a:gs>
                </a:gsLst>
              </a:gradFill>
              <a:ln w="0">
                <a:solidFill>
                  <a:srgbClr val="4A7EBB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27" tIns="45713" rIns="91427" bIns="45713" spcCol="0" rtlCol="0" anchor="ctr"/>
              <a:lstStyle/>
              <a:p>
                <a:pPr algn="ctr"/>
                <a:endParaRPr lang="en-US" baseline="3000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6172200" y="1752600"/>
            <a:ext cx="2907695" cy="914400"/>
            <a:chOff x="6248400" y="1752600"/>
            <a:chExt cx="2907695" cy="914400"/>
          </a:xfrm>
        </p:grpSpPr>
        <p:sp>
          <p:nvSpPr>
            <p:cNvPr id="19" name="Right Arrow 18"/>
            <p:cNvSpPr/>
            <p:nvPr/>
          </p:nvSpPr>
          <p:spPr bwMode="auto">
            <a:xfrm>
              <a:off x="7562850" y="2133600"/>
              <a:ext cx="285750" cy="14287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119" name="Picture 118" descr="fig1_sol1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935" y="1752600"/>
              <a:ext cx="1280160" cy="914400"/>
            </a:xfrm>
            <a:prstGeom prst="rect">
              <a:avLst/>
            </a:prstGeom>
          </p:spPr>
        </p:pic>
        <p:grpSp>
          <p:nvGrpSpPr>
            <p:cNvPr id="120" name="Group 213"/>
            <p:cNvGrpSpPr>
              <a:grpSpLocks noChangeAspect="1"/>
            </p:cNvGrpSpPr>
            <p:nvPr/>
          </p:nvGrpSpPr>
          <p:grpSpPr>
            <a:xfrm>
              <a:off x="6248400" y="1752600"/>
              <a:ext cx="1268936" cy="914400"/>
              <a:chOff x="166343" y="662259"/>
              <a:chExt cx="1819656" cy="1371600"/>
            </a:xfrm>
          </p:grpSpPr>
          <p:sp>
            <p:nvSpPr>
              <p:cNvPr id="121" name="Frame 120"/>
              <p:cNvSpPr>
                <a:spLocks/>
              </p:cNvSpPr>
              <p:nvPr/>
            </p:nvSpPr>
            <p:spPr>
              <a:xfrm>
                <a:off x="166343" y="662259"/>
                <a:ext cx="1819656" cy="1371600"/>
              </a:xfrm>
              <a:prstGeom prst="frame">
                <a:avLst>
                  <a:gd name="adj1" fmla="val 75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2" name="Picture 121" descr="2007_004902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68" y="683107"/>
                <a:ext cx="1773206" cy="1329905"/>
              </a:xfrm>
              <a:prstGeom prst="rect">
                <a:avLst/>
              </a:prstGeom>
            </p:spPr>
          </p:pic>
        </p:grpSp>
      </p:grp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4815840" y="260604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3505200" y="329184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42360" y="2674620"/>
            <a:ext cx="1324723" cy="836782"/>
            <a:chOff x="3642360" y="2674620"/>
            <a:chExt cx="1324723" cy="836782"/>
          </a:xfrm>
        </p:grpSpPr>
        <p:cxnSp>
          <p:nvCxnSpPr>
            <p:cNvPr id="32" name="Straight Arrow Connector 31"/>
            <p:cNvCxnSpPr>
              <a:stCxn id="31" idx="6"/>
              <a:endCxn id="27" idx="2"/>
            </p:cNvCxnSpPr>
            <p:nvPr/>
          </p:nvCxnSpPr>
          <p:spPr bwMode="auto">
            <a:xfrm flipV="1">
              <a:off x="3642360" y="2674620"/>
              <a:ext cx="117348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 rot="19780749">
              <a:off x="3944259" y="2988182"/>
              <a:ext cx="102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Estimation</a:t>
              </a:r>
              <a:br>
                <a:rPr lang="en-US" sz="1400" dirty="0"/>
              </a:br>
              <a:r>
                <a:rPr lang="en-US" sz="1400" dirty="0"/>
                <a:t>Error</a:t>
              </a:r>
            </a:p>
          </p:txBody>
        </p:sp>
      </p:grp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4663440" y="413004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435969" y="3408913"/>
            <a:ext cx="1182460" cy="867476"/>
            <a:chOff x="3512169" y="3408913"/>
            <a:chExt cx="1182460" cy="867476"/>
          </a:xfrm>
        </p:grpSpPr>
        <p:cxnSp>
          <p:nvCxnSpPr>
            <p:cNvPr id="40" name="Straight Arrow Connector 39"/>
            <p:cNvCxnSpPr>
              <a:stCxn id="31" idx="5"/>
              <a:endCxn id="39" idx="1"/>
            </p:cNvCxnSpPr>
            <p:nvPr/>
          </p:nvCxnSpPr>
          <p:spPr bwMode="auto">
            <a:xfrm>
              <a:off x="3622273" y="3408913"/>
              <a:ext cx="1061254" cy="7412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 rot="2139530">
              <a:off x="3512169" y="3753169"/>
              <a:ext cx="1182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Optimization</a:t>
              </a:r>
              <a:br>
                <a:rPr lang="en-US" sz="1400" dirty="0"/>
              </a:br>
              <a:r>
                <a:rPr lang="en-US" sz="1400" dirty="0"/>
                <a:t>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>
            <a:off x="6858000" y="4056919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25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  <a:p>
            <a:r>
              <a:rPr lang="en-US" sz="2600" dirty="0"/>
              <a:t>Step 2: Compute gradients </a:t>
            </a:r>
            <a:r>
              <a:rPr lang="en-US" sz="2600" dirty="0" err="1"/>
              <a:t>w.r.t.</a:t>
            </a:r>
            <a:r>
              <a:rPr lang="en-US" sz="2600" dirty="0"/>
              <a:t> parameters [B-Pass]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6858000" y="4074000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293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  <a:p>
            <a:r>
              <a:rPr lang="en-US" sz="2600" dirty="0"/>
              <a:t>Step 2: Compute gradients </a:t>
            </a:r>
            <a:r>
              <a:rPr lang="en-US" sz="2600" dirty="0" err="1"/>
              <a:t>w.r.t.</a:t>
            </a:r>
            <a:r>
              <a:rPr lang="en-US" sz="2600" dirty="0"/>
              <a:t> parameters [B-Pass]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3810000" y="4074000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5726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  <a:p>
            <a:r>
              <a:rPr lang="en-US" sz="2600" dirty="0"/>
              <a:t>Step 2: Compute gradients </a:t>
            </a:r>
            <a:r>
              <a:rPr lang="en-US" sz="2600" dirty="0" err="1"/>
              <a:t>w.r.t.</a:t>
            </a:r>
            <a:r>
              <a:rPr lang="en-US" sz="2600" dirty="0"/>
              <a:t> parameters [B-Pass]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609600" y="4074000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3492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  <a:p>
            <a:r>
              <a:rPr lang="en-US" sz="2600" dirty="0"/>
              <a:t>Step 2: Compute gradients </a:t>
            </a:r>
            <a:r>
              <a:rPr lang="en-US" sz="2600" dirty="0" err="1"/>
              <a:t>w.r.t.</a:t>
            </a:r>
            <a:r>
              <a:rPr lang="en-US" sz="2600" dirty="0"/>
              <a:t> parameters [B-Pass]</a:t>
            </a:r>
          </a:p>
          <a:p>
            <a:r>
              <a:rPr lang="en-US" sz="2800" dirty="0"/>
              <a:t>Step 3: Use gradient to update parameters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609600" y="4074000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64B7D-932B-354A-A15A-65F4E10D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00" y="5442753"/>
            <a:ext cx="30226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78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Step 1: Compute Loss on mini-batch [F-Pass]</a:t>
            </a:r>
          </a:p>
          <a:p>
            <a:r>
              <a:rPr lang="en-US" sz="2600" dirty="0"/>
              <a:t>Step 2: Compute gradients </a:t>
            </a:r>
            <a:r>
              <a:rPr lang="en-US" sz="2600" dirty="0" err="1"/>
              <a:t>w.r.t.</a:t>
            </a:r>
            <a:r>
              <a:rPr lang="en-US" sz="2600" dirty="0"/>
              <a:t> parameters [B-Pass]</a:t>
            </a:r>
          </a:p>
          <a:p>
            <a:r>
              <a:rPr lang="en-US" sz="2800" dirty="0"/>
              <a:t>Step 3: Use gradient to update parameters</a:t>
            </a:r>
          </a:p>
          <a:p>
            <a:pPr marL="0" indent="0">
              <a:buNone/>
            </a:pPr>
            <a:r>
              <a:rPr lang="en-US" sz="2800" dirty="0"/>
              <a:t>	- with momentum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2419"/>
            <a:ext cx="9144000" cy="164538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 bwMode="auto">
          <a:xfrm rot="10800000">
            <a:off x="609600" y="4074000"/>
            <a:ext cx="1600200" cy="720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FDF10-1571-4C4E-ABEC-02BA4216B6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11" t="61785" r="41250" b="16813"/>
          <a:stretch/>
        </p:blipFill>
        <p:spPr>
          <a:xfrm>
            <a:off x="2982191" y="5188372"/>
            <a:ext cx="3179617" cy="160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3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Shape 1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388" y="1532700"/>
            <a:ext cx="2943225" cy="291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2" name="Shape 1122"/>
          <p:cNvCxnSpPr/>
          <p:nvPr/>
        </p:nvCxnSpPr>
        <p:spPr>
          <a:xfrm rot="10800000">
            <a:off x="5104624" y="4111900"/>
            <a:ext cx="17340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3" name="Shape 1123"/>
          <p:cNvSpPr txBox="1"/>
          <p:nvPr/>
        </p:nvSpPr>
        <p:spPr>
          <a:xfrm>
            <a:off x="6489597" y="3883313"/>
            <a:ext cx="189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/>
              <a:t>W</a:t>
            </a:r>
            <a:r>
              <a:rPr lang="en" sz="2400" baseline="30000" dirty="0"/>
              <a:t>(current)</a:t>
            </a:r>
          </a:p>
        </p:txBody>
      </p:sp>
      <p:cxnSp>
        <p:nvCxnSpPr>
          <p:cNvPr id="1124" name="Shape 1124"/>
          <p:cNvCxnSpPr/>
          <p:nvPr/>
        </p:nvCxnSpPr>
        <p:spPr>
          <a:xfrm rot="10800000" flipH="1">
            <a:off x="1491701" y="4034274"/>
            <a:ext cx="3012599" cy="658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5" name="Shape 1125"/>
          <p:cNvSpPr txBox="1"/>
          <p:nvPr/>
        </p:nvSpPr>
        <p:spPr>
          <a:xfrm>
            <a:off x="184051" y="4722150"/>
            <a:ext cx="49691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o-RO" sz="2400" dirty="0"/>
              <a:t>N</a:t>
            </a:r>
            <a:r>
              <a:rPr lang="en" sz="2400" dirty="0" err="1"/>
              <a:t>egative</a:t>
            </a:r>
            <a:r>
              <a:rPr lang="en" sz="2400" dirty="0"/>
              <a:t> direction of the gradient</a:t>
            </a:r>
          </a:p>
        </p:txBody>
      </p:sp>
      <p:cxnSp>
        <p:nvCxnSpPr>
          <p:cNvPr id="1126" name="Shape 1126"/>
          <p:cNvCxnSpPr/>
          <p:nvPr/>
        </p:nvCxnSpPr>
        <p:spPr>
          <a:xfrm>
            <a:off x="3100026" y="4560250"/>
            <a:ext cx="33056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7" name="Shape 1127"/>
          <p:cNvSpPr txBox="1"/>
          <p:nvPr/>
        </p:nvSpPr>
        <p:spPr>
          <a:xfrm>
            <a:off x="5852451" y="4500075"/>
            <a:ext cx="9362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dirty="0"/>
              <a:t>W</a:t>
            </a:r>
            <a:r>
              <a:rPr lang="en" sz="1800" baseline="-25000" dirty="0"/>
              <a:t>1</a:t>
            </a:r>
          </a:p>
        </p:txBody>
      </p:sp>
      <p:cxnSp>
        <p:nvCxnSpPr>
          <p:cNvPr id="1128" name="Shape 1128"/>
          <p:cNvCxnSpPr/>
          <p:nvPr/>
        </p:nvCxnSpPr>
        <p:spPr>
          <a:xfrm rot="10800000">
            <a:off x="3032500" y="1346649"/>
            <a:ext cx="0" cy="321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29" name="Shape 1129"/>
          <p:cNvSpPr txBox="1"/>
          <p:nvPr/>
        </p:nvSpPr>
        <p:spPr>
          <a:xfrm>
            <a:off x="2259301" y="1197750"/>
            <a:ext cx="936299" cy="30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1800" dirty="0"/>
              <a:t>W</a:t>
            </a:r>
            <a:r>
              <a:rPr lang="en" sz="1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194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Representations</a:t>
            </a:r>
          </a:p>
        </p:txBody>
      </p:sp>
      <p:pic>
        <p:nvPicPr>
          <p:cNvPr id="6" name="Picture 5" descr="ranzato_CNN_stanford20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450"/>
            <a:ext cx="9144000" cy="563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67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07360" y="944738"/>
            <a:ext cx="8709120" cy="117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FreeSans" charset="0"/>
              </a:rPr>
              <a:t>Question:</a:t>
            </a:r>
            <a:r>
              <a:rPr lang="en-US" sz="2200" dirty="0">
                <a:latin typeface="FreeSans" charset="0"/>
              </a:rPr>
              <a:t> Does BPROP work with sigmoid activations only?</a:t>
            </a:r>
          </a:p>
          <a:p>
            <a:pPr algn="l">
              <a:spcBef>
                <a:spcPts val="0"/>
              </a:spcBef>
            </a:pPr>
            <a:endParaRPr lang="en-US" sz="700" dirty="0">
              <a:latin typeface="FreeSans" charset="0"/>
            </a:endParaRPr>
          </a:p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rgbClr val="008000"/>
                </a:solidFill>
                <a:latin typeface="FreeSans" charset="0"/>
              </a:rPr>
              <a:t>Answer: </a:t>
            </a:r>
            <a:r>
              <a:rPr lang="en-US" sz="2200" dirty="0">
                <a:latin typeface="FreeSans" charset="0"/>
              </a:rPr>
              <a:t>Nope, any almost everywhere differentiable transformation works.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07360" y="2088220"/>
            <a:ext cx="8709120" cy="125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FreeSans" charset="0"/>
              </a:rPr>
              <a:t>Question:</a:t>
            </a:r>
            <a:r>
              <a:rPr lang="en-US" sz="2200" dirty="0">
                <a:latin typeface="FreeSans" charset="0"/>
              </a:rPr>
              <a:t> What is the computational cost of BPROP?</a:t>
            </a:r>
          </a:p>
          <a:p>
            <a:pPr algn="l">
              <a:spcBef>
                <a:spcPts val="0"/>
              </a:spcBef>
            </a:pPr>
            <a:endParaRPr lang="en-US" sz="700" dirty="0">
              <a:latin typeface="FreeSans" charset="0"/>
            </a:endParaRPr>
          </a:p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rgbClr val="008000"/>
                </a:solidFill>
                <a:latin typeface="FreeSans" charset="0"/>
              </a:rPr>
              <a:t>Answer: </a:t>
            </a:r>
            <a:r>
              <a:rPr lang="en-US" sz="2200" dirty="0">
                <a:latin typeface="FreeSans" charset="0"/>
              </a:rPr>
              <a:t>About twice FPROP (need to compute gradients </a:t>
            </a:r>
            <a:r>
              <a:rPr lang="en-US" sz="2200" dirty="0" err="1">
                <a:latin typeface="FreeSans" charset="0"/>
              </a:rPr>
              <a:t>w.r.t.</a:t>
            </a:r>
            <a:r>
              <a:rPr lang="en-US" sz="2200" dirty="0">
                <a:latin typeface="FreeSans" charset="0"/>
              </a:rPr>
              <a:t> input and parameters at every layer). 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07360" y="3492367"/>
            <a:ext cx="8709120" cy="39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FreeSans" charset="0"/>
              </a:rPr>
              <a:t>Note:</a:t>
            </a:r>
            <a:r>
              <a:rPr lang="en-US" sz="2200" dirty="0">
                <a:latin typeface="FreeSans" charset="0"/>
              </a:rPr>
              <a:t> FPROP and BPROP are dual of each other. E.g.: 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158560" y="4814426"/>
            <a:ext cx="414720" cy="414764"/>
          </a:xfrm>
          <a:prstGeom prst="ellipse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76349" rIns="97967" bIns="57147" anchor="ctr"/>
          <a:lstStyle/>
          <a:p>
            <a:pPr algn="ctr"/>
            <a:r>
              <a:rPr lang="en-US" sz="22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1524000" y="4538236"/>
            <a:ext cx="622080" cy="414764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524000" y="5105400"/>
            <a:ext cx="622080" cy="417644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2545920" y="4998766"/>
            <a:ext cx="607680" cy="144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 flipH="1">
            <a:off x="5349600" y="6022712"/>
            <a:ext cx="414720" cy="414764"/>
          </a:xfrm>
          <a:prstGeom prst="ellipse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7967" tIns="76349" rIns="97967" bIns="57147" anchor="ctr"/>
          <a:lstStyle/>
          <a:p>
            <a:pPr algn="ctr"/>
            <a:r>
              <a:rPr lang="en-US" sz="2200" b="1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5775840" y="5757436"/>
            <a:ext cx="624960" cy="414764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H="1" flipV="1">
            <a:off x="5775840" y="6292021"/>
            <a:ext cx="624960" cy="417644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H="1">
            <a:off x="4767840" y="6207051"/>
            <a:ext cx="610560" cy="1441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H="1">
            <a:off x="4862880" y="4704975"/>
            <a:ext cx="610560" cy="1440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4862880" y="5325679"/>
            <a:ext cx="610560" cy="1441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5477760" y="4704975"/>
            <a:ext cx="1440" cy="622145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H="1">
            <a:off x="5451840" y="5031888"/>
            <a:ext cx="610560" cy="1441"/>
          </a:xfrm>
          <a:prstGeom prst="line">
            <a:avLst/>
          </a:prstGeom>
          <a:noFill/>
          <a:ln w="3672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>
            <a:off x="2219041" y="5782208"/>
            <a:ext cx="607680" cy="1440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2219041" y="6402912"/>
            <a:ext cx="607680" cy="1441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2214720" y="5782208"/>
            <a:ext cx="1440" cy="622145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1631521" y="6109121"/>
            <a:ext cx="607680" cy="1441"/>
          </a:xfrm>
          <a:prstGeom prst="line">
            <a:avLst/>
          </a:prstGeom>
          <a:noFill/>
          <a:ln w="3672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1036800" y="5599308"/>
            <a:ext cx="5806080" cy="1441"/>
          </a:xfrm>
          <a:prstGeom prst="line">
            <a:avLst/>
          </a:prstGeom>
          <a:noFill/>
          <a:ln w="54720" cap="flat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1036800" y="4391022"/>
            <a:ext cx="5806080" cy="1440"/>
          </a:xfrm>
          <a:prstGeom prst="line">
            <a:avLst/>
          </a:prstGeom>
          <a:noFill/>
          <a:ln w="54720" cap="flat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3839040" y="4029543"/>
            <a:ext cx="1440" cy="2491462"/>
          </a:xfrm>
          <a:prstGeom prst="line">
            <a:avLst/>
          </a:prstGeom>
          <a:noFill/>
          <a:ln w="54720" cap="flat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1752600" y="3979139"/>
            <a:ext cx="1248960" cy="698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2200" i="1" dirty="0">
                <a:latin typeface="FreeSans" charset="0"/>
              </a:rPr>
              <a:t>FPROP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4740480" y="3979138"/>
            <a:ext cx="1272960" cy="44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60021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r>
              <a:rPr lang="en-US" sz="2200" i="1">
                <a:latin typeface="FreeSans" charset="0"/>
              </a:rPr>
              <a:t>BPROP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 rot="16200000">
            <a:off x="843797" y="4820203"/>
            <a:ext cx="829527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>
                <a:latin typeface="FreeSans" charset="0"/>
              </a:rPr>
              <a:t>SUM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 rot="16200000">
            <a:off x="959717" y="5846323"/>
            <a:ext cx="829527" cy="54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9" tIns="55221" rIns="81639" bIns="4082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>
                <a:latin typeface="FreeSans" charset="0"/>
              </a:rPr>
              <a:t>COPY</a:t>
            </a:r>
          </a:p>
          <a:p>
            <a:pPr algn="ctr"/>
            <a:endParaRPr lang="en-US">
              <a:latin typeface="FreeSans" charset="0"/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85800" y="228600"/>
            <a:ext cx="77724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-112" charset="0"/>
                <a:ea typeface="Osaka" pitchFamily="-112" charset="-128"/>
                <a:cs typeface="Osaka" pitchFamily="-112" charset="-128"/>
              </a:defRPr>
            </a:lvl9pPr>
          </a:lstStyle>
          <a:p>
            <a:r>
              <a:rPr lang="en-US" dirty="0"/>
              <a:t>Backward Propagation</a:t>
            </a:r>
          </a:p>
        </p:txBody>
      </p:sp>
    </p:spTree>
    <p:extLst>
      <p:ext uri="{BB962C8B-B14F-4D97-AF65-F5344CB8AC3E}">
        <p14:creationId xmlns:p14="http://schemas.microsoft.com/office/powerpoint/2010/main" val="490048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/>
      <p:bldP spid="43036" grpId="0"/>
      <p:bldP spid="43037" grpId="0"/>
      <p:bldP spid="430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Decomposition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19800" y="1524000"/>
            <a:ext cx="1094648" cy="369332"/>
            <a:chOff x="6096000" y="1371600"/>
            <a:chExt cx="1094648" cy="369332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6096000" y="1502955"/>
              <a:ext cx="137160" cy="1371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0410" y="1371600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Reality</a:t>
              </a:r>
            </a:p>
          </p:txBody>
        </p:sp>
      </p:grpSp>
      <p:sp>
        <p:nvSpPr>
          <p:cNvPr id="25" name="Oval 24"/>
          <p:cNvSpPr/>
          <p:nvPr/>
        </p:nvSpPr>
        <p:spPr bwMode="auto">
          <a:xfrm>
            <a:off x="609600" y="2590800"/>
            <a:ext cx="5562600" cy="31242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172200" y="1905000"/>
            <a:ext cx="2907695" cy="914400"/>
            <a:chOff x="6248400" y="1752600"/>
            <a:chExt cx="2907695" cy="914400"/>
          </a:xfrm>
        </p:grpSpPr>
        <p:sp>
          <p:nvSpPr>
            <p:cNvPr id="19" name="Right Arrow 18"/>
            <p:cNvSpPr/>
            <p:nvPr/>
          </p:nvSpPr>
          <p:spPr bwMode="auto">
            <a:xfrm>
              <a:off x="7562850" y="2133600"/>
              <a:ext cx="285750" cy="14287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119" name="Picture 118" descr="fig1_sol1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935" y="1752600"/>
              <a:ext cx="1280160" cy="914400"/>
            </a:xfrm>
            <a:prstGeom prst="rect">
              <a:avLst/>
            </a:prstGeom>
          </p:spPr>
        </p:pic>
        <p:grpSp>
          <p:nvGrpSpPr>
            <p:cNvPr id="120" name="Group 213"/>
            <p:cNvGrpSpPr>
              <a:grpSpLocks noChangeAspect="1"/>
            </p:cNvGrpSpPr>
            <p:nvPr/>
          </p:nvGrpSpPr>
          <p:grpSpPr>
            <a:xfrm>
              <a:off x="6248400" y="1752600"/>
              <a:ext cx="1268936" cy="914400"/>
              <a:chOff x="166343" y="662259"/>
              <a:chExt cx="1819656" cy="1371600"/>
            </a:xfrm>
          </p:grpSpPr>
          <p:sp>
            <p:nvSpPr>
              <p:cNvPr id="121" name="Frame 120"/>
              <p:cNvSpPr>
                <a:spLocks/>
              </p:cNvSpPr>
              <p:nvPr/>
            </p:nvSpPr>
            <p:spPr>
              <a:xfrm>
                <a:off x="166343" y="662259"/>
                <a:ext cx="1819656" cy="1371600"/>
              </a:xfrm>
              <a:prstGeom prst="frame">
                <a:avLst>
                  <a:gd name="adj1" fmla="val 75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2" name="Picture 121" descr="2007_00490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68" y="683107"/>
                <a:ext cx="1773206" cy="1329905"/>
              </a:xfrm>
              <a:prstGeom prst="rect">
                <a:avLst/>
              </a:prstGeom>
            </p:spPr>
          </p:pic>
        </p:grpSp>
      </p:grp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2377440" y="4010557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500987" y="3649980"/>
            <a:ext cx="1022824" cy="704992"/>
            <a:chOff x="2500987" y="3497580"/>
            <a:chExt cx="1022824" cy="704992"/>
          </a:xfrm>
        </p:grpSpPr>
        <p:cxnSp>
          <p:nvCxnSpPr>
            <p:cNvPr id="32" name="Straight Arrow Connector 31"/>
            <p:cNvCxnSpPr>
              <a:stCxn id="31" idx="6"/>
              <a:endCxn id="27" idx="2"/>
            </p:cNvCxnSpPr>
            <p:nvPr/>
          </p:nvCxnSpPr>
          <p:spPr bwMode="auto">
            <a:xfrm flipV="1">
              <a:off x="2514600" y="3497580"/>
              <a:ext cx="762000" cy="4291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 rot="19839628">
              <a:off x="2500987" y="3679352"/>
              <a:ext cx="102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Estimation</a:t>
              </a:r>
              <a:br>
                <a:rPr lang="en-US" sz="1400" dirty="0"/>
              </a:br>
              <a:r>
                <a:rPr lang="en-US" sz="1400" dirty="0"/>
                <a:t>Error</a:t>
              </a:r>
            </a:p>
          </p:txBody>
        </p:sp>
      </p:grp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2758440" y="4406797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74201" y="3838043"/>
            <a:ext cx="704326" cy="1182460"/>
            <a:chOff x="2058961" y="3789886"/>
            <a:chExt cx="704326" cy="1182460"/>
          </a:xfrm>
        </p:grpSpPr>
        <p:cxnSp>
          <p:nvCxnSpPr>
            <p:cNvPr id="40" name="Straight Arrow Connector 39"/>
            <p:cNvCxnSpPr>
              <a:stCxn id="31" idx="5"/>
              <a:endCxn id="39" idx="1"/>
            </p:cNvCxnSpPr>
            <p:nvPr/>
          </p:nvCxnSpPr>
          <p:spPr bwMode="auto">
            <a:xfrm>
              <a:off x="2479273" y="4155673"/>
              <a:ext cx="284014" cy="29925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 rot="2966218">
              <a:off x="1729341" y="4119506"/>
              <a:ext cx="1182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Optimization</a:t>
              </a:r>
              <a:br>
                <a:rPr lang="en-US" sz="1400" dirty="0"/>
              </a:br>
              <a:r>
                <a:rPr lang="en-US" sz="1400" dirty="0"/>
                <a:t>Error</a:t>
              </a:r>
            </a:p>
          </p:txBody>
        </p:sp>
      </p:grpSp>
      <p:sp>
        <p:nvSpPr>
          <p:cNvPr id="44" name="Oval 43"/>
          <p:cNvSpPr/>
          <p:nvPr/>
        </p:nvSpPr>
        <p:spPr bwMode="auto">
          <a:xfrm>
            <a:off x="914400" y="3349170"/>
            <a:ext cx="2667000" cy="152763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62000" y="2837708"/>
            <a:ext cx="1993713" cy="1429492"/>
            <a:chOff x="381000" y="947948"/>
            <a:chExt cx="1993713" cy="1429492"/>
          </a:xfrm>
        </p:grpSpPr>
        <p:pic>
          <p:nvPicPr>
            <p:cNvPr id="24" name="Picture 23" descr="2007_004902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947948"/>
              <a:ext cx="1993713" cy="1429492"/>
            </a:xfrm>
            <a:prstGeom prst="rect">
              <a:avLst/>
            </a:prstGeom>
            <a:scene3d>
              <a:camera prst="orthographicFront">
                <a:rot lat="954000" lon="18034448" rev="17280000"/>
              </a:camera>
              <a:lightRig rig="threePt" dir="t"/>
            </a:scene3d>
          </p:spPr>
        </p:pic>
        <p:cxnSp>
          <p:nvCxnSpPr>
            <p:cNvPr id="28" name="Straight Connector 27"/>
            <p:cNvCxnSpPr>
              <a:stCxn id="50" idx="5"/>
              <a:endCxn id="42" idx="1"/>
            </p:cNvCxnSpPr>
            <p:nvPr/>
          </p:nvCxnSpPr>
          <p:spPr>
            <a:xfrm>
              <a:off x="1365209" y="1285725"/>
              <a:ext cx="538901" cy="5770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52" idx="5"/>
              <a:endCxn id="41" idx="1"/>
            </p:cNvCxnSpPr>
            <p:nvPr/>
          </p:nvCxnSpPr>
          <p:spPr>
            <a:xfrm>
              <a:off x="787116" y="1464984"/>
              <a:ext cx="538901" cy="5770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51" idx="5"/>
              <a:endCxn id="37" idx="1"/>
            </p:cNvCxnSpPr>
            <p:nvPr/>
          </p:nvCxnSpPr>
          <p:spPr>
            <a:xfrm>
              <a:off x="1076161" y="1375354"/>
              <a:ext cx="538901" cy="5770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53" idx="5"/>
              <a:endCxn id="45" idx="1"/>
            </p:cNvCxnSpPr>
            <p:nvPr/>
          </p:nvCxnSpPr>
          <p:spPr>
            <a:xfrm>
              <a:off x="498073" y="1554618"/>
              <a:ext cx="538900" cy="57709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112551" y="1892272"/>
              <a:ext cx="867139" cy="2688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598008" y="1936220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1308962" y="2025843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887053" y="1846591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019914" y="2115473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948697" y="1737994"/>
              <a:ext cx="867139" cy="2688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787119" y="1574446"/>
              <a:ext cx="867139" cy="2688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42594" y="1407006"/>
              <a:ext cx="867139" cy="2688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58882" y="1250685"/>
              <a:ext cx="867139" cy="2688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1265792" y="1191073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976745" y="1280703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687699" y="1370331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98654" y="1459960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21108" y="1354953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1576422" y="1518832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132061" y="1444582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287377" y="1608462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843015" y="1534212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998330" y="1698087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553969" y="1623840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09284" y="1787717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731738" y="1682712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442691" y="1772339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1153644" y="1861969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864599" y="1951599"/>
              <a:ext cx="116477" cy="110900"/>
            </a:xfrm>
            <a:prstGeom prst="ellipse">
              <a:avLst/>
            </a:prstGeom>
            <a:gradFill>
              <a:gsLst>
                <a:gs pos="0">
                  <a:srgbClr val="3F80CD"/>
                </a:gs>
                <a:gs pos="100000">
                  <a:srgbClr val="9BC1FF"/>
                </a:gs>
              </a:gsLst>
            </a:gradFill>
            <a:ln w="0">
              <a:solidFill>
                <a:srgbClr val="4A7EB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27" tIns="45713" rIns="91427" bIns="45713" spcCol="0" rtlCol="0" anchor="ctr"/>
            <a:lstStyle/>
            <a:p>
              <a:pPr algn="ctr"/>
              <a:endParaRPr lang="en-US" baseline="30000"/>
            </a:p>
          </p:txBody>
        </p:sp>
      </p:grpSp>
      <p:cxnSp>
        <p:nvCxnSpPr>
          <p:cNvPr id="29" name="Straight Arrow Connector 28"/>
          <p:cNvCxnSpPr>
            <a:stCxn id="27" idx="7"/>
            <a:endCxn id="15" idx="3"/>
          </p:cNvCxnSpPr>
          <p:nvPr/>
        </p:nvCxnSpPr>
        <p:spPr bwMode="auto">
          <a:xfrm flipV="1">
            <a:off x="3393673" y="1772428"/>
            <a:ext cx="2646214" cy="18290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3276600" y="358140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 rot="19476700">
            <a:off x="3893974" y="2816637"/>
            <a:ext cx="1404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Modeling Error</a:t>
            </a:r>
          </a:p>
        </p:txBody>
      </p:sp>
      <p:sp>
        <p:nvSpPr>
          <p:cNvPr id="26" name="TextBox 25"/>
          <p:cNvSpPr txBox="1"/>
          <p:nvPr/>
        </p:nvSpPr>
        <p:spPr>
          <a:xfrm rot="1968422">
            <a:off x="750133" y="4385329"/>
            <a:ext cx="140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model class</a:t>
            </a:r>
          </a:p>
        </p:txBody>
      </p:sp>
    </p:spTree>
    <p:extLst>
      <p:ext uri="{BB962C8B-B14F-4D97-AF65-F5344CB8AC3E}">
        <p14:creationId xmlns:p14="http://schemas.microsoft.com/office/powerpoint/2010/main" val="205938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val 122"/>
          <p:cNvSpPr/>
          <p:nvPr/>
        </p:nvSpPr>
        <p:spPr bwMode="auto">
          <a:xfrm>
            <a:off x="701598" y="1981200"/>
            <a:ext cx="7162800" cy="43434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Decomposition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35598" y="1524000"/>
            <a:ext cx="1094648" cy="369332"/>
            <a:chOff x="6096000" y="1371600"/>
            <a:chExt cx="1094648" cy="369332"/>
          </a:xfrm>
        </p:grpSpPr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6096000" y="1502955"/>
              <a:ext cx="137160" cy="13716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00410" y="1371600"/>
              <a:ext cx="8902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FF0000"/>
                  </a:solidFill>
                </a:rPr>
                <a:t>Reality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08170" y="1397904"/>
            <a:ext cx="1404445" cy="659496"/>
            <a:chOff x="5268572" y="1265591"/>
            <a:chExt cx="1404445" cy="659496"/>
          </a:xfrm>
        </p:grpSpPr>
        <p:cxnSp>
          <p:nvCxnSpPr>
            <p:cNvPr id="29" name="Straight Arrow Connector 28"/>
            <p:cNvCxnSpPr>
              <a:stCxn id="27" idx="7"/>
              <a:endCxn id="15" idx="3"/>
            </p:cNvCxnSpPr>
            <p:nvPr/>
          </p:nvCxnSpPr>
          <p:spPr bwMode="auto">
            <a:xfrm flipV="1">
              <a:off x="5755873" y="1620028"/>
              <a:ext cx="360214" cy="3050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 rot="19206843">
              <a:off x="5268572" y="1265591"/>
              <a:ext cx="14044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Modeling Error</a:t>
              </a:r>
            </a:p>
          </p:txBody>
        </p:sp>
      </p:grpSp>
      <p:sp>
        <p:nvSpPr>
          <p:cNvPr id="25" name="Oval 24"/>
          <p:cNvSpPr/>
          <p:nvPr/>
        </p:nvSpPr>
        <p:spPr bwMode="auto">
          <a:xfrm>
            <a:off x="853998" y="2590800"/>
            <a:ext cx="5334000" cy="3048000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26" name="TextBox 25"/>
          <p:cNvSpPr txBox="1"/>
          <p:nvPr/>
        </p:nvSpPr>
        <p:spPr>
          <a:xfrm rot="255972">
            <a:off x="3837592" y="1804288"/>
            <a:ext cx="14034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model class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87998" y="1905000"/>
            <a:ext cx="2907695" cy="914400"/>
            <a:chOff x="6248400" y="1752600"/>
            <a:chExt cx="2907695" cy="914400"/>
          </a:xfrm>
        </p:grpSpPr>
        <p:sp>
          <p:nvSpPr>
            <p:cNvPr id="19" name="Right Arrow 18"/>
            <p:cNvSpPr/>
            <p:nvPr/>
          </p:nvSpPr>
          <p:spPr bwMode="auto">
            <a:xfrm>
              <a:off x="7562850" y="2133600"/>
              <a:ext cx="285750" cy="142875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ＭＳ Ｐゴシック" pitchFamily="-112" charset="-128"/>
                <a:cs typeface="ＭＳ Ｐゴシック" pitchFamily="-112" charset="-128"/>
              </a:endParaRPr>
            </a:p>
          </p:txBody>
        </p:sp>
        <p:pic>
          <p:nvPicPr>
            <p:cNvPr id="119" name="Picture 118" descr="fig1_sol15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5935" y="1752600"/>
              <a:ext cx="1280160" cy="914400"/>
            </a:xfrm>
            <a:prstGeom prst="rect">
              <a:avLst/>
            </a:prstGeom>
          </p:spPr>
        </p:pic>
        <p:grpSp>
          <p:nvGrpSpPr>
            <p:cNvPr id="120" name="Group 213"/>
            <p:cNvGrpSpPr>
              <a:grpSpLocks noChangeAspect="1"/>
            </p:cNvGrpSpPr>
            <p:nvPr/>
          </p:nvGrpSpPr>
          <p:grpSpPr>
            <a:xfrm>
              <a:off x="6248400" y="1752600"/>
              <a:ext cx="1268936" cy="914400"/>
              <a:chOff x="166343" y="662259"/>
              <a:chExt cx="1819656" cy="1371600"/>
            </a:xfrm>
          </p:grpSpPr>
          <p:sp>
            <p:nvSpPr>
              <p:cNvPr id="121" name="Frame 120"/>
              <p:cNvSpPr>
                <a:spLocks/>
              </p:cNvSpPr>
              <p:nvPr/>
            </p:nvSpPr>
            <p:spPr>
              <a:xfrm>
                <a:off x="166343" y="662259"/>
                <a:ext cx="1819656" cy="1371600"/>
              </a:xfrm>
              <a:prstGeom prst="frame">
                <a:avLst>
                  <a:gd name="adj1" fmla="val 75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22" name="Picture 121" descr="2007_004902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568" y="683107"/>
                <a:ext cx="1773206" cy="1329905"/>
              </a:xfrm>
              <a:prstGeom prst="rect">
                <a:avLst/>
              </a:prstGeom>
            </p:spPr>
          </p:pic>
        </p:grpSp>
      </p:grpSp>
      <p:sp>
        <p:nvSpPr>
          <p:cNvPr id="27" name="Oval 26"/>
          <p:cNvSpPr>
            <a:spLocks noChangeAspect="1"/>
          </p:cNvSpPr>
          <p:nvPr/>
        </p:nvSpPr>
        <p:spPr bwMode="auto">
          <a:xfrm>
            <a:off x="5578398" y="205740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 bwMode="auto">
          <a:xfrm>
            <a:off x="4130598" y="312420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267758" y="2125980"/>
            <a:ext cx="1374959" cy="1066800"/>
            <a:chOff x="4267758" y="2125980"/>
            <a:chExt cx="1374959" cy="1066800"/>
          </a:xfrm>
        </p:grpSpPr>
        <p:cxnSp>
          <p:nvCxnSpPr>
            <p:cNvPr id="32" name="Straight Arrow Connector 31"/>
            <p:cNvCxnSpPr>
              <a:stCxn id="31" idx="6"/>
              <a:endCxn id="27" idx="2"/>
            </p:cNvCxnSpPr>
            <p:nvPr/>
          </p:nvCxnSpPr>
          <p:spPr bwMode="auto">
            <a:xfrm flipV="1">
              <a:off x="4267758" y="2125980"/>
              <a:ext cx="1310640" cy="1066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 rot="19183580">
              <a:off x="4619893" y="2554587"/>
              <a:ext cx="102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Estimation</a:t>
              </a:r>
              <a:br>
                <a:rPr lang="en-US" sz="1400" dirty="0"/>
              </a:br>
              <a:r>
                <a:rPr lang="en-US" sz="1400" dirty="0"/>
                <a:t>Error</a:t>
              </a:r>
            </a:p>
          </p:txBody>
        </p:sp>
      </p:grpSp>
      <p:sp>
        <p:nvSpPr>
          <p:cNvPr id="39" name="Oval 38"/>
          <p:cNvSpPr>
            <a:spLocks noChangeAspect="1"/>
          </p:cNvSpPr>
          <p:nvPr/>
        </p:nvSpPr>
        <p:spPr bwMode="auto">
          <a:xfrm>
            <a:off x="5425998" y="4419600"/>
            <a:ext cx="137160" cy="13716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974374" y="3241273"/>
            <a:ext cx="1411309" cy="1198414"/>
            <a:chOff x="4034776" y="3241273"/>
            <a:chExt cx="1411309" cy="1198414"/>
          </a:xfrm>
        </p:grpSpPr>
        <p:cxnSp>
          <p:nvCxnSpPr>
            <p:cNvPr id="40" name="Straight Arrow Connector 39"/>
            <p:cNvCxnSpPr>
              <a:stCxn id="31" idx="5"/>
              <a:endCxn id="39" idx="1"/>
            </p:cNvCxnSpPr>
            <p:nvPr/>
          </p:nvCxnSpPr>
          <p:spPr bwMode="auto">
            <a:xfrm>
              <a:off x="4247671" y="3241273"/>
              <a:ext cx="1198414" cy="11984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 rot="2697713">
              <a:off x="4034776" y="3707496"/>
              <a:ext cx="11824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Optimization</a:t>
              </a:r>
              <a:br>
                <a:rPr lang="en-US" sz="1400" dirty="0"/>
              </a:br>
              <a:r>
                <a:rPr lang="en-US" sz="1400" dirty="0"/>
                <a:t>Error</a:t>
              </a:r>
            </a:p>
          </p:txBody>
        </p:sp>
      </p:grpSp>
      <p:sp>
        <p:nvSpPr>
          <p:cNvPr id="44" name="Oval 43"/>
          <p:cNvSpPr/>
          <p:nvPr/>
        </p:nvSpPr>
        <p:spPr bwMode="auto">
          <a:xfrm>
            <a:off x="930198" y="3349170"/>
            <a:ext cx="2667000" cy="152763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ＭＳ Ｐゴシック" pitchFamily="-112" charset="-128"/>
              <a:cs typeface="ＭＳ Ｐゴシック" pitchFamily="-112" charset="-128"/>
            </a:endParaRPr>
          </a:p>
        </p:txBody>
      </p:sp>
      <p:pic>
        <p:nvPicPr>
          <p:cNvPr id="67" name="Picture 66" descr="2007_0049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398" y="1389908"/>
            <a:ext cx="1993713" cy="1429492"/>
          </a:xfrm>
          <a:prstGeom prst="rect">
            <a:avLst/>
          </a:prstGeom>
          <a:scene3d>
            <a:camera prst="orthographicFront">
              <a:rot lat="954000" lon="18034448" rev="17280000"/>
            </a:camera>
            <a:lightRig rig="threePt" dir="t"/>
          </a:scene3d>
        </p:spPr>
      </p:pic>
      <p:cxnSp>
        <p:nvCxnSpPr>
          <p:cNvPr id="68" name="Straight Connector 67"/>
          <p:cNvCxnSpPr>
            <a:stCxn id="81" idx="5"/>
            <a:endCxn id="75" idx="1"/>
          </p:cNvCxnSpPr>
          <p:nvPr/>
        </p:nvCxnSpPr>
        <p:spPr>
          <a:xfrm>
            <a:off x="2752607" y="1727685"/>
            <a:ext cx="538901" cy="577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83" idx="5"/>
            <a:endCxn id="74" idx="1"/>
          </p:cNvCxnSpPr>
          <p:nvPr/>
        </p:nvCxnSpPr>
        <p:spPr>
          <a:xfrm>
            <a:off x="2174514" y="1906944"/>
            <a:ext cx="538901" cy="577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82" idx="5"/>
            <a:endCxn id="73" idx="1"/>
          </p:cNvCxnSpPr>
          <p:nvPr/>
        </p:nvCxnSpPr>
        <p:spPr>
          <a:xfrm>
            <a:off x="2463559" y="1817314"/>
            <a:ext cx="538901" cy="577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84" idx="5"/>
            <a:endCxn id="76" idx="1"/>
          </p:cNvCxnSpPr>
          <p:nvPr/>
        </p:nvCxnSpPr>
        <p:spPr>
          <a:xfrm>
            <a:off x="1885471" y="1996578"/>
            <a:ext cx="538900" cy="57709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99949" y="2334232"/>
            <a:ext cx="867139" cy="268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2985406" y="2378180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2696360" y="2467803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3274451" y="2288551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2407312" y="2557433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336095" y="2179954"/>
            <a:ext cx="867139" cy="268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174517" y="2016406"/>
            <a:ext cx="867139" cy="268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2029992" y="1848966"/>
            <a:ext cx="867139" cy="268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1846280" y="1692645"/>
            <a:ext cx="867139" cy="2688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>
          <a:xfrm>
            <a:off x="2653190" y="1633033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364143" y="1722663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2075097" y="1812291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786052" y="1901920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2808506" y="1796913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963820" y="1960792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2519459" y="1886542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2674775" y="2050422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2230413" y="1976172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>
            <a:off x="2385728" y="2140047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1941367" y="2065800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096682" y="2229677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3119136" y="2124672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2830089" y="2214299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2541042" y="2303929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2251997" y="2393559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cxnSp>
        <p:nvCxnSpPr>
          <p:cNvPr id="97" name="Straight Connector 96"/>
          <p:cNvCxnSpPr>
            <a:stCxn id="107" idx="4"/>
            <a:endCxn id="74" idx="0"/>
          </p:cNvCxnSpPr>
          <p:nvPr/>
        </p:nvCxnSpPr>
        <p:spPr>
          <a:xfrm flipH="1">
            <a:off x="2754599" y="1765525"/>
            <a:ext cx="347282" cy="7022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07" idx="4"/>
            <a:endCxn id="75" idx="0"/>
          </p:cNvCxnSpPr>
          <p:nvPr/>
        </p:nvCxnSpPr>
        <p:spPr>
          <a:xfrm>
            <a:off x="3101881" y="1765525"/>
            <a:ext cx="230809" cy="5230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0" idx="7"/>
            <a:endCxn id="107" idx="4"/>
          </p:cNvCxnSpPr>
          <p:nvPr/>
        </p:nvCxnSpPr>
        <p:spPr>
          <a:xfrm flipV="1">
            <a:off x="2485148" y="1765525"/>
            <a:ext cx="616733" cy="3907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07" idx="4"/>
            <a:endCxn id="93" idx="0"/>
          </p:cNvCxnSpPr>
          <p:nvPr/>
        </p:nvCxnSpPr>
        <p:spPr>
          <a:xfrm>
            <a:off x="3101881" y="1765525"/>
            <a:ext cx="75494" cy="35914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7" idx="0"/>
            <a:endCxn id="105" idx="4"/>
          </p:cNvCxnSpPr>
          <p:nvPr/>
        </p:nvCxnSpPr>
        <p:spPr>
          <a:xfrm flipH="1" flipV="1">
            <a:off x="2465551" y="1467260"/>
            <a:ext cx="112146" cy="4192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3" idx="7"/>
            <a:endCxn id="105" idx="4"/>
          </p:cNvCxnSpPr>
          <p:nvPr/>
        </p:nvCxnSpPr>
        <p:spPr>
          <a:xfrm flipV="1">
            <a:off x="2174516" y="1467260"/>
            <a:ext cx="291035" cy="36127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2" idx="0"/>
            <a:endCxn id="105" idx="4"/>
          </p:cNvCxnSpPr>
          <p:nvPr/>
        </p:nvCxnSpPr>
        <p:spPr>
          <a:xfrm flipV="1">
            <a:off x="2154921" y="1467260"/>
            <a:ext cx="310630" cy="7624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1"/>
            <a:endCxn id="105" idx="4"/>
          </p:cNvCxnSpPr>
          <p:nvPr/>
        </p:nvCxnSpPr>
        <p:spPr>
          <a:xfrm flipH="1" flipV="1">
            <a:off x="2465551" y="1467260"/>
            <a:ext cx="204696" cy="1820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>
            <a:spLocks noChangeAspect="1"/>
          </p:cNvSpPr>
          <p:nvPr/>
        </p:nvSpPr>
        <p:spPr>
          <a:xfrm>
            <a:off x="2407312" y="1356360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cxnSp>
        <p:nvCxnSpPr>
          <p:cNvPr id="106" name="Straight Connector 105"/>
          <p:cNvCxnSpPr/>
          <p:nvPr/>
        </p:nvCxnSpPr>
        <p:spPr>
          <a:xfrm flipH="1" flipV="1">
            <a:off x="2518133" y="1417451"/>
            <a:ext cx="558427" cy="277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>
            <a:spLocks noChangeAspect="1"/>
          </p:cNvSpPr>
          <p:nvPr/>
        </p:nvSpPr>
        <p:spPr>
          <a:xfrm>
            <a:off x="3043642" y="1654626"/>
            <a:ext cx="116477" cy="110900"/>
          </a:xfrm>
          <a:prstGeom prst="ellipse">
            <a:avLst/>
          </a:prstGeom>
          <a:gradFill>
            <a:gsLst>
              <a:gs pos="0">
                <a:srgbClr val="3F80CD"/>
              </a:gs>
              <a:gs pos="100000">
                <a:srgbClr val="9BC1FF"/>
              </a:gs>
            </a:gsLst>
          </a:gradFill>
          <a:ln w="0">
            <a:solidFill>
              <a:srgbClr val="4A7EB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spcCol="0" rtlCol="0" anchor="ctr"/>
          <a:lstStyle/>
          <a:p>
            <a:pPr algn="ctr"/>
            <a:endParaRPr lang="en-US" baseline="30000"/>
          </a:p>
        </p:txBody>
      </p:sp>
      <p:cxnSp>
        <p:nvCxnSpPr>
          <p:cNvPr id="113" name="Straight Connector 112"/>
          <p:cNvCxnSpPr>
            <a:stCxn id="117" idx="3"/>
          </p:cNvCxnSpPr>
          <p:nvPr/>
        </p:nvCxnSpPr>
        <p:spPr>
          <a:xfrm flipV="1">
            <a:off x="776702" y="1752600"/>
            <a:ext cx="839296" cy="120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17" idx="3"/>
          </p:cNvCxnSpPr>
          <p:nvPr/>
        </p:nvCxnSpPr>
        <p:spPr>
          <a:xfrm>
            <a:off x="776702" y="1873472"/>
            <a:ext cx="839296" cy="4125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7" idx="3"/>
          </p:cNvCxnSpPr>
          <p:nvPr/>
        </p:nvCxnSpPr>
        <p:spPr>
          <a:xfrm flipH="1">
            <a:off x="776702" y="1447800"/>
            <a:ext cx="839296" cy="4256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7" idx="3"/>
          </p:cNvCxnSpPr>
          <p:nvPr/>
        </p:nvCxnSpPr>
        <p:spPr>
          <a:xfrm>
            <a:off x="776702" y="1873472"/>
            <a:ext cx="839296" cy="18392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502382" y="1736312"/>
            <a:ext cx="274320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76200" y="2129135"/>
            <a:ext cx="1082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Higher-Order</a:t>
            </a:r>
            <a:br>
              <a:rPr lang="en-US" dirty="0"/>
            </a:br>
            <a:r>
              <a:rPr lang="en-US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404349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752600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7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Neuron 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Neurons</a:t>
            </a:r>
          </a:p>
          <a:p>
            <a:pPr lvl="2"/>
            <a:r>
              <a:rPr lang="en-US" sz="1400" dirty="0"/>
              <a:t>accept information from multiple inputs </a:t>
            </a:r>
          </a:p>
          <a:p>
            <a:pPr lvl="2"/>
            <a:r>
              <a:rPr lang="en-US" sz="1400" dirty="0"/>
              <a:t>transmit information to other neurons</a:t>
            </a:r>
          </a:p>
          <a:p>
            <a:r>
              <a:rPr lang="en-US" sz="2000" dirty="0"/>
              <a:t>Artificial neuron</a:t>
            </a:r>
          </a:p>
          <a:p>
            <a:pPr lvl="2"/>
            <a:r>
              <a:rPr lang="en-US" sz="1400" dirty="0"/>
              <a:t>multiply inputs by weights along edges</a:t>
            </a:r>
          </a:p>
          <a:p>
            <a:pPr lvl="2"/>
            <a:r>
              <a:rPr lang="en-US" sz="1400" dirty="0"/>
              <a:t>apply some function to the set of inputs at each node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6" y="3686083"/>
            <a:ext cx="4568394" cy="1952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556000"/>
            <a:ext cx="418465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2147"/>
      </p:ext>
    </p:extLst>
  </p:cSld>
  <p:clrMapOvr>
    <a:masterClrMapping/>
  </p:clrMapOvr>
</p:sld>
</file>

<file path=ppt/theme/theme1.xml><?xml version="1.0" encoding="utf-8"?>
<a:theme xmlns:a="http://schemas.openxmlformats.org/drawingml/2006/main" name="pictur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ＭＳ Ｐゴシック" pitchFamily="-112" charset="-128"/>
            <a:cs typeface="ＭＳ Ｐゴシック" pitchFamily="-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pictures.thmx</Template>
  <TotalTime>48042</TotalTime>
  <Words>1800</Words>
  <Application>Microsoft Macintosh PowerPoint</Application>
  <PresentationFormat>On-screen Show (4:3)</PresentationFormat>
  <Paragraphs>523</Paragraphs>
  <Slides>58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Narrow</vt:lpstr>
      <vt:lpstr>Cambria Math</vt:lpstr>
      <vt:lpstr>Courier</vt:lpstr>
      <vt:lpstr>FreeSans</vt:lpstr>
      <vt:lpstr>Wingdings</vt:lpstr>
      <vt:lpstr>pictures</vt:lpstr>
      <vt:lpstr>Blank Presentation</vt:lpstr>
      <vt:lpstr>Neural Networks.  Backprop.  Modular Design</vt:lpstr>
      <vt:lpstr>Plan for Today</vt:lpstr>
      <vt:lpstr>Supervised Learning</vt:lpstr>
      <vt:lpstr>Basic Steps of Supervised Learning</vt:lpstr>
      <vt:lpstr>Error Decomposition</vt:lpstr>
      <vt:lpstr>Error Decomposition</vt:lpstr>
      <vt:lpstr>Error Decomposition</vt:lpstr>
      <vt:lpstr>Biological Neuron</vt:lpstr>
      <vt:lpstr>The Neuron Metaphor</vt:lpstr>
      <vt:lpstr>Types of Neurons</vt:lpstr>
      <vt:lpstr>Activation Functions</vt:lpstr>
      <vt:lpstr>Rectified Linear Units (ReLU)</vt:lpstr>
      <vt:lpstr>Limitation</vt:lpstr>
      <vt:lpstr>Multilayer Networks</vt:lpstr>
      <vt:lpstr>PowerPoint Presentation</vt:lpstr>
      <vt:lpstr>PowerPoint Presentation</vt:lpstr>
      <vt:lpstr>Limitation</vt:lpstr>
      <vt:lpstr>Universal Function Approximators</vt:lpstr>
      <vt:lpstr>PowerPoint Presentation</vt:lpstr>
      <vt:lpstr>PowerPoint Presentation</vt:lpstr>
      <vt:lpstr>Visualizing Loss Functions</vt:lpstr>
      <vt:lpstr>Detour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as a Cascade</vt:lpstr>
      <vt:lpstr>Logistic Regression as a Cascade</vt:lpstr>
      <vt:lpstr>Chain Rule</vt:lpstr>
      <vt:lpstr>Chain Rule</vt:lpstr>
      <vt:lpstr>Chain Rule: All local</vt:lpstr>
      <vt:lpstr>Logistic Regression as a Cascade</vt:lpstr>
      <vt:lpstr>Logistic Regression as a Cascade</vt:lpstr>
      <vt:lpstr>Logistic Regression as a Cascade</vt:lpstr>
      <vt:lpstr>Key Computation: Forward-Prop</vt:lpstr>
      <vt:lpstr>Key Computation: Back-Prop</vt:lpstr>
      <vt:lpstr>Neural Network Training</vt:lpstr>
      <vt:lpstr>Neural Network Training</vt:lpstr>
      <vt:lpstr>Neural Network Training</vt:lpstr>
      <vt:lpstr>Neural Network Training</vt:lpstr>
      <vt:lpstr>Neural Network Training</vt:lpstr>
      <vt:lpstr>Neural Network Training</vt:lpstr>
      <vt:lpstr>Neural Network Training</vt:lpstr>
      <vt:lpstr>Neural Network Training</vt:lpstr>
      <vt:lpstr>PowerPoint Presentation</vt:lpstr>
      <vt:lpstr>Equivalent Representations</vt:lpstr>
      <vt:lpstr>PowerPoint Presentation</vt:lpstr>
    </vt:vector>
  </TitlesOfParts>
  <Manager/>
  <Company>Virginia Tech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5984: Introduction to Machine Learning</dc:title>
  <dc:subject>Machine Learning</dc:subject>
  <dc:creator>Dhruv Batra</dc:creator>
  <cp:keywords/>
  <dc:description/>
  <cp:lastModifiedBy>Radu Ionescu</cp:lastModifiedBy>
  <cp:revision>2613</cp:revision>
  <cp:lastPrinted>2015-04-01T17:45:43Z</cp:lastPrinted>
  <dcterms:created xsi:type="dcterms:W3CDTF">2013-03-06T19:31:42Z</dcterms:created>
  <dcterms:modified xsi:type="dcterms:W3CDTF">2024-10-10T14:41:26Z</dcterms:modified>
  <cp:category/>
</cp:coreProperties>
</file>