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56" r:id="rId4"/>
    <p:sldId id="279" r:id="rId5"/>
    <p:sldId id="280" r:id="rId6"/>
    <p:sldId id="284" r:id="rId7"/>
    <p:sldId id="281" r:id="rId8"/>
    <p:sldId id="283" r:id="rId9"/>
    <p:sldId id="285" r:id="rId10"/>
    <p:sldId id="28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9A8"/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CCFF9-92CC-6CEF-3BAC-91A8FA203276}" v="13" dt="2023-05-12T22:08:17.486"/>
    <p1510:client id="{95AAB041-887E-4E67-94B0-BC94A357CA14}" v="1114" dt="2023-05-12T22:17:19.319"/>
    <p1510:client id="{C392DA39-5EFD-A573-C28F-0BE713EF5C20}" v="14" dt="2023-05-12T21:52:07.324"/>
    <p1510:client id="{E7F66688-5696-EF15-2757-B7218A7BA582}" v="8" dt="2023-05-12T22:02:31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9D30-F937-4946-BF68-C2E8F399033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A40-3F5B-2746-BCA8-8E2C028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3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5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2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EF2B24F-1619-BE4B-A7F6-731536B352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92" y="905691"/>
            <a:ext cx="6250685" cy="2106570"/>
          </a:xfrm>
        </p:spPr>
        <p:txBody>
          <a:bodyPr bIns="0" anchor="b"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presentation title in title or sentence 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7"/>
            <a:ext cx="9144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name, position, department/unit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black background">
            <a:extLst>
              <a:ext uri="{FF2B5EF4-FFF2-40B4-BE49-F238E27FC236}">
                <a16:creationId xmlns:a16="http://schemas.microsoft.com/office/drawing/2014/main" id="{5AC3464E-EAD7-2F46-80F6-DC8D4A387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86084"/>
            <a:ext cx="2633112" cy="8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EF2B24F-1619-BE4B-A7F6-731536B352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92" y="905691"/>
            <a:ext cx="6250685" cy="2106570"/>
          </a:xfrm>
        </p:spPr>
        <p:txBody>
          <a:bodyPr bIns="0"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presentation title in title or sentence case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/>
              <a:t>Insert name, position, department/unit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97619-8B01-0549-8F5E-787C3097DC7B}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5686C4D-738C-8049-8292-137F1F10E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B8662E-61A8-0447-B3BD-A6CA86FA0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457200"/>
            <a:ext cx="8001000" cy="1066800"/>
          </a:xfrm>
        </p:spPr>
        <p:txBody>
          <a:bodyPr bIns="0" anchor="b" anchorCtr="0">
            <a:normAutofit/>
          </a:bodyPr>
          <a:lstStyle>
            <a:lvl1pPr marL="0" indent="0">
              <a:buNone/>
              <a:defRPr sz="3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Insert slide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2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/>
              <a:t>Bulleted list</a:t>
            </a:r>
          </a:p>
          <a:p>
            <a:pPr lvl="0"/>
            <a:r>
              <a:rPr lang="en-US"/>
              <a:t>Bulleted list</a:t>
            </a:r>
          </a:p>
          <a:p>
            <a:pPr lvl="0"/>
            <a:r>
              <a:rPr lang="en-US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42915"/>
            <a:ext cx="6395020" cy="350865"/>
          </a:xfrm>
          <a:solidFill>
            <a:schemeClr val="accent1"/>
          </a:solidFill>
          <a:ln>
            <a:noFill/>
          </a:ln>
        </p:spPr>
        <p:txBody>
          <a:bodyPr wrap="none" lIns="274320" tIns="64008" rIns="9144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B8662E-61A8-0447-B3BD-A6CA86FA0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457200"/>
            <a:ext cx="8001000" cy="1066800"/>
          </a:xfrm>
        </p:spPr>
        <p:txBody>
          <a:bodyPr bIns="0" anchor="b" anchorCtr="0">
            <a:normAutofit/>
          </a:bodyPr>
          <a:lstStyle>
            <a:lvl1pPr marL="0" indent="0">
              <a:buNone/>
              <a:defRPr sz="30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Insert slide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3361911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/>
              <a:t>Bulleted list</a:t>
            </a:r>
          </a:p>
          <a:p>
            <a:pPr lvl="0"/>
            <a:r>
              <a:rPr lang="en-US"/>
              <a:t>Bulleted list</a:t>
            </a:r>
          </a:p>
          <a:p>
            <a:pPr lvl="0"/>
            <a:r>
              <a:rPr lang="en-US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523140"/>
            <a:ext cx="4910640" cy="302390"/>
          </a:xfrm>
          <a:solidFill>
            <a:schemeClr val="accent1"/>
          </a:solidFill>
          <a:ln>
            <a:noFill/>
          </a:ln>
        </p:spPr>
        <p:txBody>
          <a:bodyPr wrap="none" lIns="274320" tIns="64008" rIns="91440" bIns="91440" anchor="ctr" anchorCtr="0">
            <a:sp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665" y="1840448"/>
            <a:ext cx="370481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/>
              <a:t>Bulleted list</a:t>
            </a:r>
          </a:p>
          <a:p>
            <a:pPr lvl="0"/>
            <a:r>
              <a:rPr lang="en-US"/>
              <a:t>Bulleted list</a:t>
            </a:r>
          </a:p>
          <a:p>
            <a:pPr lvl="0"/>
            <a:r>
              <a:rPr lang="en-US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563031-4D5F-6F49-9B43-B75A2450AB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14425" y="2514600"/>
            <a:ext cx="6209402" cy="1367286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Insert section header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266FC-2449-334F-9B22-0937AD6B1315}"/>
              </a:ext>
            </a:extLst>
          </p:cNvPr>
          <p:cNvSpPr/>
          <p:nvPr userDrawn="1"/>
        </p:nvSpPr>
        <p:spPr>
          <a:xfrm>
            <a:off x="8530101" y="10026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E0B867E-4626-0B46-8BD3-B9D962EC3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698" y="232253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563031-4D5F-6F49-9B43-B75A2450AB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14425" y="2514600"/>
            <a:ext cx="6209402" cy="1367286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Insert section header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/>
              <a:t>Insert subtitle if needed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43335-BCFE-4F42-9A19-F9110C930604}"/>
              </a:ext>
            </a:extLst>
          </p:cNvPr>
          <p:cNvSpPr/>
          <p:nvPr userDrawn="1"/>
        </p:nvSpPr>
        <p:spPr>
          <a:xfrm>
            <a:off x="8529632" y="4133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A7CB55A-D1C4-764D-A70A-997226326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229" y="226360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red background">
            <a:extLst>
              <a:ext uri="{FF2B5EF4-FFF2-40B4-BE49-F238E27FC236}">
                <a16:creationId xmlns:a16="http://schemas.microsoft.com/office/drawing/2014/main" id="{30C90E4E-BFE2-F24A-BEE4-72198F097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76145"/>
            <a:ext cx="2633112" cy="8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UW–Madison red crest logo">
            <a:extLst>
              <a:ext uri="{FF2B5EF4-FFF2-40B4-BE49-F238E27FC236}">
                <a16:creationId xmlns:a16="http://schemas.microsoft.com/office/drawing/2014/main" id="{AE3C76A7-671B-A440-9E04-764EF15815E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1828800"/>
            <a:ext cx="725805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610"/>
            <a:ext cx="795440" cy="31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32160" indent="-13216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762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191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72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01379" indent="-12977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54" userDrawn="1">
          <p15:clr>
            <a:srgbClr val="F26B43"/>
          </p15:clr>
        </p15:guide>
        <p15:guide id="3" pos="5706" userDrawn="1">
          <p15:clr>
            <a:srgbClr val="F26B43"/>
          </p15:clr>
        </p15:guide>
        <p15:guide id="4" pos="234" userDrawn="1">
          <p15:clr>
            <a:srgbClr val="F26B43"/>
          </p15:clr>
        </p15:guide>
        <p15:guide id="5" pos="5436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527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6AAE1-E093-FE29-FEE7-FA137FFE05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/>
              <a:t>White title slide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0B494-CAB4-294E-B4BE-391E22C488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Distributed Shared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B25CB-47FD-2F48-8D7B-1488AA533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CS 739 Final Project 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Group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8F467-84C9-7D44-9D6A-42DD1A40C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Selvaraj </a:t>
            </a:r>
            <a:r>
              <a:rPr lang="en-US" err="1"/>
              <a:t>Anandaraj</a:t>
            </a:r>
            <a:r>
              <a:rPr lang="en-US"/>
              <a:t>, Deep </a:t>
            </a:r>
            <a:r>
              <a:rPr lang="en-US" err="1"/>
              <a:t>Jiten</a:t>
            </a:r>
            <a:r>
              <a:rPr lang="en-US"/>
              <a:t> </a:t>
            </a:r>
            <a:r>
              <a:rPr lang="en-US" err="1"/>
              <a:t>Machchhar</a:t>
            </a:r>
            <a:r>
              <a:rPr lang="en-US"/>
              <a:t>, Vishnu Ramadas</a:t>
            </a:r>
          </a:p>
        </p:txBody>
      </p:sp>
    </p:spTree>
    <p:extLst>
      <p:ext uri="{BB962C8B-B14F-4D97-AF65-F5344CB8AC3E}">
        <p14:creationId xmlns:p14="http://schemas.microsoft.com/office/powerpoint/2010/main" val="178058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/>
              <a:t>Future scope/improvements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74279D-89C3-1D9C-B0D5-D4E68F5D72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5959" y="1840448"/>
            <a:ext cx="7626516" cy="4446053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Client-to-client forwarding</a:t>
            </a:r>
          </a:p>
          <a:p>
            <a:pPr lvl="1"/>
            <a:r>
              <a:rPr lang="en-US" sz="1550">
                <a:latin typeface="Arial"/>
                <a:cs typeface="Arial"/>
              </a:rPr>
              <a:t>Save one master trip</a:t>
            </a:r>
          </a:p>
          <a:p>
            <a:r>
              <a:rPr lang="en-US"/>
              <a:t>Shared memory allocation library</a:t>
            </a:r>
          </a:p>
          <a:p>
            <a:r>
              <a:rPr lang="en-US"/>
              <a:t>Pre-fetching</a:t>
            </a:r>
          </a:p>
          <a:p>
            <a:r>
              <a:rPr lang="en-US">
                <a:latin typeface="Arial"/>
                <a:cs typeface="Arial"/>
              </a:rPr>
              <a:t>Replication of masters through consensus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7494CC-8E2B-B592-BF22-853530FDE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337785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937AF-924F-BFC2-D39F-9534FE1BE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/>
              <a:t>Black section break slide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76D30-E7C3-8349-A9CA-9F29A374D3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11546-846B-B447-BA35-7C0BB6A1D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/>
              <a:t>DSM -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74279D-89C3-1D9C-B0D5-D4E68F5D72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5959" y="1840448"/>
            <a:ext cx="7626516" cy="4446053"/>
          </a:xfrm>
        </p:spPr>
        <p:txBody>
          <a:bodyPr/>
          <a:lstStyle/>
          <a:p>
            <a:r>
              <a:rPr lang="en-US"/>
              <a:t>Virtual space shared across processes (same or different nodes)</a:t>
            </a:r>
          </a:p>
          <a:p>
            <a:r>
              <a:rPr lang="en-US"/>
              <a:t>Page-level sharing – seamless for application/client</a:t>
            </a:r>
          </a:p>
          <a:p>
            <a:r>
              <a:rPr lang="en-US"/>
              <a:t>Multiple clients allowed to read a page</a:t>
            </a:r>
          </a:p>
          <a:p>
            <a:r>
              <a:rPr lang="en-US"/>
              <a:t>Single client exclusive writes to a page</a:t>
            </a:r>
          </a:p>
          <a:p>
            <a:r>
              <a:rPr lang="en-US"/>
              <a:t>Distributed masters</a:t>
            </a:r>
          </a:p>
          <a:p>
            <a:pPr lvl="1"/>
            <a:r>
              <a:rPr lang="en-US"/>
              <a:t>Each master responsible for its own chunk of shared space</a:t>
            </a:r>
          </a:p>
          <a:p>
            <a:pPr lvl="1"/>
            <a:r>
              <a:rPr lang="en-US"/>
              <a:t>Maintains consistency for the pages</a:t>
            </a:r>
          </a:p>
          <a:p>
            <a:r>
              <a:rPr lang="en-US"/>
              <a:t>Strong consistency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7494CC-8E2B-B592-BF22-853530FDE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353862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AB6873-A671-9851-6C2B-D052D158C60B}"/>
              </a:ext>
            </a:extLst>
          </p:cNvPr>
          <p:cNvSpPr/>
          <p:nvPr/>
        </p:nvSpPr>
        <p:spPr>
          <a:xfrm>
            <a:off x="2867347" y="3288310"/>
            <a:ext cx="1588168" cy="499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ADD2F8-3B78-6909-8FCC-763ACCEC8692}"/>
              </a:ext>
            </a:extLst>
          </p:cNvPr>
          <p:cNvCxnSpPr>
            <a:cxnSpLocks/>
          </p:cNvCxnSpPr>
          <p:nvPr/>
        </p:nvCxnSpPr>
        <p:spPr>
          <a:xfrm>
            <a:off x="3345424" y="3288310"/>
            <a:ext cx="0" cy="493639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80A846-A836-A331-C3AA-34FE72625405}"/>
              </a:ext>
            </a:extLst>
          </p:cNvPr>
          <p:cNvCxnSpPr>
            <a:cxnSpLocks/>
          </p:cNvCxnSpPr>
          <p:nvPr/>
        </p:nvCxnSpPr>
        <p:spPr>
          <a:xfrm>
            <a:off x="3924045" y="3282295"/>
            <a:ext cx="0" cy="499654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B733D2F-1EB5-2925-08CD-726DD46C376C}"/>
              </a:ext>
            </a:extLst>
          </p:cNvPr>
          <p:cNvSpPr/>
          <p:nvPr/>
        </p:nvSpPr>
        <p:spPr>
          <a:xfrm>
            <a:off x="4455514" y="3288310"/>
            <a:ext cx="3428024" cy="499311"/>
          </a:xfrm>
          <a:prstGeom prst="rect">
            <a:avLst/>
          </a:prstGeom>
          <a:solidFill>
            <a:srgbClr val="0479A8"/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E45DC-C5F9-0166-7FAE-CB7D145184FE}"/>
              </a:ext>
            </a:extLst>
          </p:cNvPr>
          <p:cNvSpPr/>
          <p:nvPr/>
        </p:nvSpPr>
        <p:spPr>
          <a:xfrm>
            <a:off x="640530" y="1997923"/>
            <a:ext cx="1101765" cy="55694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D6BF1-A14E-BEBD-FB69-61BE6DC904CD}"/>
              </a:ext>
            </a:extLst>
          </p:cNvPr>
          <p:cNvSpPr/>
          <p:nvPr/>
        </p:nvSpPr>
        <p:spPr>
          <a:xfrm>
            <a:off x="5388182" y="1948533"/>
            <a:ext cx="1071689" cy="55694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5F501-F74D-52E4-9A57-ADEE6F13AD83}"/>
              </a:ext>
            </a:extLst>
          </p:cNvPr>
          <p:cNvSpPr/>
          <p:nvPr/>
        </p:nvSpPr>
        <p:spPr>
          <a:xfrm>
            <a:off x="3123481" y="2001240"/>
            <a:ext cx="1075898" cy="54743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6CC08A-D7BD-9AB2-55B3-BC3A556CDDC1}"/>
              </a:ext>
            </a:extLst>
          </p:cNvPr>
          <p:cNvGrpSpPr/>
          <p:nvPr/>
        </p:nvGrpSpPr>
        <p:grpSpPr>
          <a:xfrm>
            <a:off x="743774" y="3276623"/>
            <a:ext cx="5676322" cy="883749"/>
            <a:chOff x="1388942" y="2406134"/>
            <a:chExt cx="7568430" cy="11783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93B761-2B6E-7BAF-D0B8-FBB7AD4E5316}"/>
                </a:ext>
              </a:extLst>
            </p:cNvPr>
            <p:cNvGrpSpPr/>
            <p:nvPr/>
          </p:nvGrpSpPr>
          <p:grpSpPr>
            <a:xfrm>
              <a:off x="1388942" y="2406134"/>
              <a:ext cx="4948989" cy="681789"/>
              <a:chOff x="1728537" y="2382253"/>
              <a:chExt cx="4948989" cy="68178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76375A-AE86-0E7A-EBC8-DFFD386EAA1C}"/>
                  </a:ext>
                </a:extLst>
              </p:cNvPr>
              <p:cNvSpPr/>
              <p:nvPr/>
            </p:nvSpPr>
            <p:spPr>
              <a:xfrm>
                <a:off x="1728537" y="2398294"/>
                <a:ext cx="2831428" cy="665748"/>
              </a:xfrm>
              <a:prstGeom prst="rect">
                <a:avLst/>
              </a:prstGeom>
              <a:solidFill>
                <a:srgbClr val="0479A8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54B17FE-84D8-9DB7-50DA-7DC1FB160E5B}"/>
                  </a:ext>
                </a:extLst>
              </p:cNvPr>
              <p:cNvCxnSpPr/>
              <p:nvPr/>
            </p:nvCxnSpPr>
            <p:spPr>
              <a:xfrm>
                <a:off x="4559968" y="2382253"/>
                <a:ext cx="0" cy="681789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51B4D8B-6D68-0420-A5F3-7C48994D9C2E}"/>
                  </a:ext>
                </a:extLst>
              </p:cNvPr>
              <p:cNvCxnSpPr/>
              <p:nvPr/>
            </p:nvCxnSpPr>
            <p:spPr>
              <a:xfrm>
                <a:off x="6677526" y="2390274"/>
                <a:ext cx="0" cy="66574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6197C8-6441-B356-9047-5C43989F2BC2}"/>
                </a:ext>
              </a:extLst>
            </p:cNvPr>
            <p:cNvSpPr txBox="1"/>
            <p:nvPr/>
          </p:nvSpPr>
          <p:spPr>
            <a:xfrm>
              <a:off x="3829334" y="3174334"/>
              <a:ext cx="714299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/>
                <a:t>2^30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99F40-1BC4-6077-855B-A259C1FABC67}"/>
                </a:ext>
              </a:extLst>
            </p:cNvPr>
            <p:cNvSpPr txBox="1"/>
            <p:nvPr/>
          </p:nvSpPr>
          <p:spPr>
            <a:xfrm>
              <a:off x="5865686" y="3184356"/>
              <a:ext cx="1004976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/>
                <a:t>2^32 - 1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5C5345-5D2A-DFAF-8F51-FC632212A62A}"/>
                </a:ext>
              </a:extLst>
            </p:cNvPr>
            <p:cNvSpPr txBox="1"/>
            <p:nvPr/>
          </p:nvSpPr>
          <p:spPr>
            <a:xfrm>
              <a:off x="2043519" y="2570383"/>
              <a:ext cx="1308479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/>
                <a:t>Code, heap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E3347E-3BB3-73D9-9397-2E7F8CA5E4AE}"/>
                </a:ext>
              </a:extLst>
            </p:cNvPr>
            <p:cNvSpPr txBox="1"/>
            <p:nvPr/>
          </p:nvSpPr>
          <p:spPr>
            <a:xfrm>
              <a:off x="7635044" y="2562362"/>
              <a:ext cx="1322328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/>
                <a:t>Heap, stack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B614D5-0779-593F-A179-FA655F9DCB17}"/>
              </a:ext>
            </a:extLst>
          </p:cNvPr>
          <p:cNvSpPr txBox="1"/>
          <p:nvPr/>
        </p:nvSpPr>
        <p:spPr>
          <a:xfrm>
            <a:off x="898903" y="2104258"/>
            <a:ext cx="7296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Client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4C35B5-032A-EBDA-555B-0CA23CBA56B1}"/>
              </a:ext>
            </a:extLst>
          </p:cNvPr>
          <p:cNvSpPr txBox="1"/>
          <p:nvPr/>
        </p:nvSpPr>
        <p:spPr>
          <a:xfrm>
            <a:off x="3322466" y="2129860"/>
            <a:ext cx="7248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Client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2F6DCE-B3DA-7E3C-8F17-0FC42EA38984}"/>
              </a:ext>
            </a:extLst>
          </p:cNvPr>
          <p:cNvSpPr txBox="1"/>
          <p:nvPr/>
        </p:nvSpPr>
        <p:spPr>
          <a:xfrm>
            <a:off x="5585664" y="2088502"/>
            <a:ext cx="7232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Client C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87BFC3-698A-7A1C-65AC-23BFE64611F9}"/>
              </a:ext>
            </a:extLst>
          </p:cNvPr>
          <p:cNvCxnSpPr/>
          <p:nvPr/>
        </p:nvCxnSpPr>
        <p:spPr>
          <a:xfrm>
            <a:off x="664594" y="2554863"/>
            <a:ext cx="2202751" cy="7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113EE-C2D5-424A-B4AD-5BE4CF085D5E}"/>
              </a:ext>
            </a:extLst>
          </p:cNvPr>
          <p:cNvCxnSpPr>
            <a:cxnSpLocks/>
          </p:cNvCxnSpPr>
          <p:nvPr/>
        </p:nvCxnSpPr>
        <p:spPr>
          <a:xfrm>
            <a:off x="1742294" y="2554348"/>
            <a:ext cx="2713217" cy="7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77CD0B-E782-C671-11C7-BB99B584AA66}"/>
              </a:ext>
            </a:extLst>
          </p:cNvPr>
          <p:cNvCxnSpPr>
            <a:cxnSpLocks/>
          </p:cNvCxnSpPr>
          <p:nvPr/>
        </p:nvCxnSpPr>
        <p:spPr>
          <a:xfrm flipH="1">
            <a:off x="2867344" y="2545668"/>
            <a:ext cx="256137" cy="73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0D7CDF-B0B9-104E-7437-72D69E1E8FD8}"/>
              </a:ext>
            </a:extLst>
          </p:cNvPr>
          <p:cNvCxnSpPr>
            <a:cxnSpLocks/>
          </p:cNvCxnSpPr>
          <p:nvPr/>
        </p:nvCxnSpPr>
        <p:spPr>
          <a:xfrm>
            <a:off x="4199379" y="2554005"/>
            <a:ext cx="256131" cy="72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A1A88B-81D4-ABC1-2489-AE7F1CCD8253}"/>
              </a:ext>
            </a:extLst>
          </p:cNvPr>
          <p:cNvCxnSpPr>
            <a:cxnSpLocks/>
          </p:cNvCxnSpPr>
          <p:nvPr/>
        </p:nvCxnSpPr>
        <p:spPr>
          <a:xfrm flipH="1">
            <a:off x="2842363" y="2505473"/>
            <a:ext cx="2545819" cy="77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0A7A25-FF6D-FDA3-758F-27F0970ADA11}"/>
              </a:ext>
            </a:extLst>
          </p:cNvPr>
          <p:cNvCxnSpPr>
            <a:cxnSpLocks/>
          </p:cNvCxnSpPr>
          <p:nvPr/>
        </p:nvCxnSpPr>
        <p:spPr>
          <a:xfrm flipH="1">
            <a:off x="4455510" y="2511145"/>
            <a:ext cx="2004361" cy="76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68AFCC9-8B62-33F4-EEF5-8B6F089E27D2}"/>
              </a:ext>
            </a:extLst>
          </p:cNvPr>
          <p:cNvSpPr/>
          <p:nvPr/>
        </p:nvSpPr>
        <p:spPr>
          <a:xfrm>
            <a:off x="743773" y="4675972"/>
            <a:ext cx="1522234" cy="13272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911581-304D-7567-A307-9A76F68EE32C}"/>
              </a:ext>
            </a:extLst>
          </p:cNvPr>
          <p:cNvSpPr/>
          <p:nvPr/>
        </p:nvSpPr>
        <p:spPr>
          <a:xfrm>
            <a:off x="5491425" y="4626582"/>
            <a:ext cx="1480681" cy="132722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852EAE-BA68-BBDC-2ADC-DE53AA95E82F}"/>
              </a:ext>
            </a:extLst>
          </p:cNvPr>
          <p:cNvSpPr/>
          <p:nvPr/>
        </p:nvSpPr>
        <p:spPr>
          <a:xfrm>
            <a:off x="3226724" y="4679289"/>
            <a:ext cx="1486495" cy="13045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C4581-9486-E4B4-1ADB-146E5F74EA8B}"/>
              </a:ext>
            </a:extLst>
          </p:cNvPr>
          <p:cNvSpPr txBox="1"/>
          <p:nvPr/>
        </p:nvSpPr>
        <p:spPr>
          <a:xfrm>
            <a:off x="1106290" y="4704169"/>
            <a:ext cx="944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Master A</a:t>
            </a:r>
          </a:p>
          <a:p>
            <a:endParaRPr 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636CF9-1A92-7C89-A505-F812095692A3}"/>
              </a:ext>
            </a:extLst>
          </p:cNvPr>
          <p:cNvSpPr txBox="1"/>
          <p:nvPr/>
        </p:nvSpPr>
        <p:spPr>
          <a:xfrm>
            <a:off x="3532071" y="4735616"/>
            <a:ext cx="9366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Master 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F34155-017A-0D60-D2ED-0CFE605EC79D}"/>
              </a:ext>
            </a:extLst>
          </p:cNvPr>
          <p:cNvSpPr txBox="1"/>
          <p:nvPr/>
        </p:nvSpPr>
        <p:spPr>
          <a:xfrm>
            <a:off x="5794896" y="4770241"/>
            <a:ext cx="934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Master C</a:t>
            </a:r>
          </a:p>
          <a:p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719312-7DAE-753A-AB05-2D87427D180C}"/>
              </a:ext>
            </a:extLst>
          </p:cNvPr>
          <p:cNvSpPr/>
          <p:nvPr/>
        </p:nvSpPr>
        <p:spPr>
          <a:xfrm>
            <a:off x="7646280" y="1948533"/>
            <a:ext cx="1071689" cy="55694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80AE57-3FE6-9ED1-C0C3-BDB8979BF228}"/>
              </a:ext>
            </a:extLst>
          </p:cNvPr>
          <p:cNvSpPr txBox="1"/>
          <p:nvPr/>
        </p:nvSpPr>
        <p:spPr>
          <a:xfrm>
            <a:off x="7758841" y="2119297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Client 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199232-422F-6B03-81B8-AD32A46A2787}"/>
              </a:ext>
            </a:extLst>
          </p:cNvPr>
          <p:cNvSpPr txBox="1"/>
          <p:nvPr/>
        </p:nvSpPr>
        <p:spPr>
          <a:xfrm>
            <a:off x="6863695" y="2088502"/>
            <a:ext cx="7263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…….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FA439-D00A-D1EA-51D5-E1B6A65FD5B7}"/>
              </a:ext>
            </a:extLst>
          </p:cNvPr>
          <p:cNvSpPr txBox="1"/>
          <p:nvPr/>
        </p:nvSpPr>
        <p:spPr>
          <a:xfrm>
            <a:off x="2867344" y="3399466"/>
            <a:ext cx="16074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Shared virtual space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85FDFA-D2C9-3300-5B47-4C1497E68E9C}"/>
              </a:ext>
            </a:extLst>
          </p:cNvPr>
          <p:cNvCxnSpPr>
            <a:cxnSpLocks/>
          </p:cNvCxnSpPr>
          <p:nvPr/>
        </p:nvCxnSpPr>
        <p:spPr>
          <a:xfrm flipH="1">
            <a:off x="743772" y="3787621"/>
            <a:ext cx="2098590" cy="89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29C745-5093-BC29-A22D-CED969D1C176}"/>
              </a:ext>
            </a:extLst>
          </p:cNvPr>
          <p:cNvCxnSpPr>
            <a:cxnSpLocks/>
          </p:cNvCxnSpPr>
          <p:nvPr/>
        </p:nvCxnSpPr>
        <p:spPr>
          <a:xfrm flipH="1">
            <a:off x="2228171" y="3799309"/>
            <a:ext cx="1117253" cy="85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42B386-2A8B-6DA8-2969-A29A34DD227B}"/>
              </a:ext>
            </a:extLst>
          </p:cNvPr>
          <p:cNvCxnSpPr>
            <a:cxnSpLocks/>
          </p:cNvCxnSpPr>
          <p:nvPr/>
        </p:nvCxnSpPr>
        <p:spPr>
          <a:xfrm flipH="1">
            <a:off x="3222230" y="3793293"/>
            <a:ext cx="123194" cy="86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5956F3-D6E6-8B3B-0A5E-213A81CB5AF7}"/>
              </a:ext>
            </a:extLst>
          </p:cNvPr>
          <p:cNvCxnSpPr>
            <a:cxnSpLocks/>
          </p:cNvCxnSpPr>
          <p:nvPr/>
        </p:nvCxnSpPr>
        <p:spPr>
          <a:xfrm>
            <a:off x="3940993" y="3787278"/>
            <a:ext cx="740582" cy="86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76835E-408E-4F36-E096-00E056AF6B74}"/>
              </a:ext>
            </a:extLst>
          </p:cNvPr>
          <p:cNvCxnSpPr>
            <a:cxnSpLocks/>
          </p:cNvCxnSpPr>
          <p:nvPr/>
        </p:nvCxnSpPr>
        <p:spPr>
          <a:xfrm>
            <a:off x="4455510" y="3787279"/>
            <a:ext cx="2500189" cy="83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60F7B9-CEE8-AAB1-4DBB-10B9CD176C94}"/>
              </a:ext>
            </a:extLst>
          </p:cNvPr>
          <p:cNvCxnSpPr>
            <a:cxnSpLocks/>
          </p:cNvCxnSpPr>
          <p:nvPr/>
        </p:nvCxnSpPr>
        <p:spPr>
          <a:xfrm>
            <a:off x="3924046" y="3775590"/>
            <a:ext cx="1533644" cy="84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94">
            <a:extLst>
              <a:ext uri="{FF2B5EF4-FFF2-40B4-BE49-F238E27FC236}">
                <a16:creationId xmlns:a16="http://schemas.microsoft.com/office/drawing/2014/main" id="{BEDB71CF-F0EE-C394-10DB-07613452B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07257"/>
              </p:ext>
            </p:extLst>
          </p:nvPr>
        </p:nvGraphicFramePr>
        <p:xfrm>
          <a:off x="772072" y="5024987"/>
          <a:ext cx="1465634" cy="92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3101071905"/>
                    </a:ext>
                  </a:extLst>
                </a:gridCol>
                <a:gridCol w="631658">
                  <a:extLst>
                    <a:ext uri="{9D8B030D-6E8A-4147-A177-3AD203B41FA5}">
                      <a16:colId xmlns:a16="http://schemas.microsoft.com/office/drawing/2014/main" val="2611715643"/>
                    </a:ext>
                  </a:extLst>
                </a:gridCol>
                <a:gridCol w="420578">
                  <a:extLst>
                    <a:ext uri="{9D8B030D-6E8A-4147-A177-3AD203B41FA5}">
                      <a16:colId xmlns:a16="http://schemas.microsoft.com/office/drawing/2014/main" val="1066452476"/>
                    </a:ext>
                  </a:extLst>
                </a:gridCol>
              </a:tblGrid>
              <a:tr h="232205">
                <a:tc>
                  <a:txBody>
                    <a:bodyPr/>
                    <a:lstStyle/>
                    <a:p>
                      <a:r>
                        <a:rPr lang="en-US" sz="800"/>
                        <a:t>Page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State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Client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5159774"/>
                  </a:ext>
                </a:extLst>
              </a:tr>
              <a:tr h="232205">
                <a:tc>
                  <a:txBody>
                    <a:bodyPr/>
                    <a:lstStyle/>
                    <a:p>
                      <a:r>
                        <a:rPr lang="en-US" sz="8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SHARED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A,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583147"/>
                  </a:ext>
                </a:extLst>
              </a:tr>
              <a:tr h="232205"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MODIFIED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366733"/>
                  </a:ext>
                </a:extLst>
              </a:tr>
              <a:tr h="232205">
                <a:tc>
                  <a:txBody>
                    <a:bodyPr/>
                    <a:lstStyle/>
                    <a:p>
                      <a:r>
                        <a:rPr lang="en-US" sz="80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INV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1749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57E5A7E-5BB9-60CA-FAE5-AA80A417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</p:spPr>
        <p:txBody>
          <a:bodyPr/>
          <a:lstStyle/>
          <a:p>
            <a:r>
              <a:rPr lang="en-US"/>
              <a:t>DSM -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9433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/>
              <a:t>DSM – 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74279D-89C3-1D9C-B0D5-D4E68F5D72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5959" y="1840448"/>
            <a:ext cx="7626516" cy="4446053"/>
          </a:xfrm>
        </p:spPr>
        <p:txBody>
          <a:bodyPr>
            <a:normAutofit/>
          </a:bodyPr>
          <a:lstStyle/>
          <a:p>
            <a:r>
              <a:rPr lang="en-US"/>
              <a:t>Clients start DSM process in the background, connect with masters</a:t>
            </a:r>
          </a:p>
          <a:p>
            <a:pPr lvl="1"/>
            <a:r>
              <a:rPr lang="en-US"/>
              <a:t>Pre-defined virtual space range designated as shared</a:t>
            </a:r>
          </a:p>
          <a:p>
            <a:pPr lvl="1"/>
            <a:r>
              <a:rPr lang="en-US"/>
              <a:t>Establish connection with masters</a:t>
            </a:r>
          </a:p>
          <a:p>
            <a:pPr lvl="1"/>
            <a:r>
              <a:rPr lang="en-US"/>
              <a:t>Setup signal handler</a:t>
            </a:r>
          </a:p>
          <a:p>
            <a:pPr lvl="1"/>
            <a:r>
              <a:rPr lang="en-US"/>
              <a:t>Use shared memory as if it exists (no mallocs)</a:t>
            </a:r>
          </a:p>
          <a:p>
            <a:r>
              <a:rPr lang="en-US"/>
              <a:t>Signal Handler</a:t>
            </a:r>
          </a:p>
          <a:p>
            <a:pPr lvl="1"/>
            <a:r>
              <a:rPr lang="en-US"/>
              <a:t>Catch SIGSEGV to accesses to shared memory address</a:t>
            </a:r>
          </a:p>
          <a:p>
            <a:pPr lvl="1"/>
            <a:r>
              <a:rPr lang="en-US"/>
              <a:t>Communicate with master to get pages requested by application</a:t>
            </a:r>
          </a:p>
          <a:p>
            <a:pPr lvl="1"/>
            <a:r>
              <a:rPr lang="en-US"/>
              <a:t>Give access according to the request made by client</a:t>
            </a:r>
          </a:p>
          <a:p>
            <a:r>
              <a:rPr lang="en-US"/>
              <a:t>Master Maintains page-ClientID map in memory</a:t>
            </a:r>
          </a:p>
          <a:p>
            <a:pPr lvl="1"/>
            <a:r>
              <a:rPr lang="en-US"/>
              <a:t>Persists as key-value store, support 30 clients </a:t>
            </a:r>
          </a:p>
          <a:p>
            <a:pPr lvl="1"/>
            <a:r>
              <a:rPr lang="en-US"/>
              <a:t>1 GB shared space, 4 KB pages, 1MB meta data per master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7494CC-8E2B-B592-BF22-853530FDE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3357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/>
              <a:t>DSM – 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74279D-89C3-1D9C-B0D5-D4E68F5D72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5959" y="1840448"/>
            <a:ext cx="7626516" cy="4446053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Strong consistency – </a:t>
            </a:r>
            <a:endParaRPr lang="en-US"/>
          </a:p>
          <a:p>
            <a:pPr lvl="1"/>
            <a:r>
              <a:rPr lang="en-US" sz="1550">
                <a:latin typeface="Arial"/>
                <a:cs typeface="Arial"/>
              </a:rPr>
              <a:t>Per-page state</a:t>
            </a:r>
          </a:p>
          <a:p>
            <a:pPr lvl="2"/>
            <a:r>
              <a:rPr lang="en-US" sz="1550">
                <a:latin typeface="Arial"/>
                <a:cs typeface="Arial"/>
              </a:rPr>
              <a:t>Modified – exclusive to client, read/writes allowed </a:t>
            </a:r>
            <a:endParaRPr lang="en-US" sz="1550"/>
          </a:p>
          <a:p>
            <a:pPr lvl="2"/>
            <a:r>
              <a:rPr lang="en-US" sz="1550">
                <a:latin typeface="Arial"/>
                <a:cs typeface="Arial"/>
              </a:rPr>
              <a:t>Shared – many sharers, only reads allowed</a:t>
            </a:r>
          </a:p>
          <a:p>
            <a:pPr lvl="2"/>
            <a:r>
              <a:rPr lang="en-US" sz="1550">
                <a:latin typeface="Arial"/>
                <a:cs typeface="Arial"/>
              </a:rPr>
              <a:t>Invalidate – no owner for page (</a:t>
            </a:r>
            <a:r>
              <a:rPr lang="en-US" sz="1550" err="1">
                <a:latin typeface="Arial"/>
                <a:cs typeface="Arial"/>
              </a:rPr>
              <a:t>init</a:t>
            </a:r>
            <a:r>
              <a:rPr lang="en-US" sz="1550">
                <a:latin typeface="Arial"/>
                <a:cs typeface="Arial"/>
              </a:rPr>
              <a:t> value)</a:t>
            </a:r>
          </a:p>
          <a:p>
            <a:pPr lvl="1"/>
            <a:r>
              <a:rPr lang="en-US" sz="1550">
                <a:latin typeface="Arial"/>
                <a:cs typeface="Arial"/>
              </a:rPr>
              <a:t>Invalidate all sharers before granting write access to a client</a:t>
            </a:r>
          </a:p>
          <a:p>
            <a:pPr lvl="1"/>
            <a:r>
              <a:rPr lang="en-US" sz="1550">
                <a:latin typeface="Arial"/>
                <a:cs typeface="Arial"/>
              </a:rPr>
              <a:t>Demote a modified owner to shared if someone asks for read access</a:t>
            </a:r>
          </a:p>
          <a:p>
            <a:r>
              <a:rPr lang="en-US">
                <a:latin typeface="Arial"/>
                <a:cs typeface="Arial"/>
              </a:rPr>
              <a:t>Exclusive read state </a:t>
            </a:r>
            <a:endParaRPr lang="en-US"/>
          </a:p>
          <a:p>
            <a:pPr lvl="1"/>
            <a:r>
              <a:rPr lang="en-US" sz="1550">
                <a:latin typeface="Arial"/>
                <a:cs typeface="Arial"/>
              </a:rPr>
              <a:t>Allow the first reader to get write permission along even though asked for read</a:t>
            </a:r>
          </a:p>
          <a:p>
            <a:pPr lvl="1"/>
            <a:r>
              <a:rPr lang="en-US" sz="1550">
                <a:latin typeface="Arial"/>
                <a:cs typeface="Arial"/>
              </a:rPr>
              <a:t>Allows client to promote to modified without talking to master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7494CC-8E2B-B592-BF22-853530FDE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372316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>
                <a:latin typeface="Arial"/>
                <a:cs typeface="Arial"/>
              </a:rPr>
              <a:t>DSM – Demo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7494CC-8E2B-B592-BF22-853530FDE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/>
              <a:t>Text slide: 1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2107B-9596-C0B6-4E3D-3C1B89CD4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4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/>
              <a:t>Results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559A0D5-9491-AD07-1E18-74FA7883C5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39142" y="2144593"/>
            <a:ext cx="4968129" cy="373965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7494CC-8E2B-B592-BF22-853530FDE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/>
              <a:t>Text slide: 1 column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266E4-4205-7427-ED1C-CD5BA2E526CE}"/>
              </a:ext>
            </a:extLst>
          </p:cNvPr>
          <p:cNvSpPr txBox="1"/>
          <p:nvPr/>
        </p:nvSpPr>
        <p:spPr>
          <a:xfrm>
            <a:off x="5719905" y="22860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Caching + Coherence = Reduced Network Traffic + Reduced Page Faults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/>
              <a:t>Text slide: 1 column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5BBA9D5-036A-D88D-456D-9792FB85B2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73554" y="2026860"/>
            <a:ext cx="4330804" cy="33128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43BD2-E364-FFBD-928D-639EB8F10061}"/>
              </a:ext>
            </a:extLst>
          </p:cNvPr>
          <p:cNvSpPr txBox="1"/>
          <p:nvPr/>
        </p:nvSpPr>
        <p:spPr>
          <a:xfrm>
            <a:off x="5562926" y="2217321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>
                <a:ea typeface="Calibri"/>
                <a:cs typeface="Calibri"/>
              </a:rPr>
              <a:t>Write intensive across clients implies more network.</a:t>
            </a:r>
            <a:endParaRPr lang="en-US"/>
          </a:p>
          <a:p>
            <a:pPr marL="342900" indent="-342900">
              <a:buAutoNum type="arabicParenR"/>
            </a:pPr>
            <a:r>
              <a:rPr lang="en-US">
                <a:ea typeface="Calibri"/>
                <a:cs typeface="Calibri"/>
              </a:rPr>
              <a:t>Access spread across pages alleviate contention problem</a:t>
            </a:r>
          </a:p>
          <a:p>
            <a:pPr marL="342900" indent="-342900">
              <a:buAutoNum type="arabicParenR"/>
            </a:pPr>
            <a:r>
              <a:rPr lang="en-US">
                <a:ea typeface="Calibri"/>
                <a:cs typeface="Calibri"/>
              </a:rPr>
              <a:t>Sequential access gives better performance. Why? Our Coherence Protocol</a:t>
            </a:r>
          </a:p>
        </p:txBody>
      </p:sp>
    </p:spTree>
    <p:extLst>
      <p:ext uri="{BB962C8B-B14F-4D97-AF65-F5344CB8AC3E}">
        <p14:creationId xmlns:p14="http://schemas.microsoft.com/office/powerpoint/2010/main" val="17006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7DF92E-A138-2FD1-0F3D-42922994F0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Distributed State Master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990F-AA05-FDDD-ED58-712E12ECF6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System targeted for sequential consistency -&gt; So locks serializes at the masters.</a:t>
            </a:r>
          </a:p>
          <a:p>
            <a:r>
              <a:rPr lang="en-US">
                <a:latin typeface="Arial"/>
                <a:cs typeface="Arial"/>
              </a:rPr>
              <a:t>Concurrency resolution strategy: last-writer wins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Why distributed master? Makes more complicated but balances load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Decreases the lock/page ratio 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Helps us extract parallelism across pages 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1664D-A242-6D8D-4E52-58BB8275FF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5EC99ED5-55F1-9447-8E9D-66E8E62F5ADF}" vid="{468F33C5-6C4D-B342-AB8A-9963BD1BCA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White title slide</vt:lpstr>
      <vt:lpstr>Text slide: 1 column</vt:lpstr>
      <vt:lpstr>DSM - Architecture</vt:lpstr>
      <vt:lpstr>Text slide: 1 column</vt:lpstr>
      <vt:lpstr>Text slide: 1 column</vt:lpstr>
      <vt:lpstr>Text slide: 1 column</vt:lpstr>
      <vt:lpstr>Text slide: 1 column</vt:lpstr>
      <vt:lpstr>Text slide: 1 column</vt:lpstr>
      <vt:lpstr>PowerPoint Presentation</vt:lpstr>
      <vt:lpstr>Text slide: 1 column</vt:lpstr>
      <vt:lpstr>Black section break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title slide</dc:title>
  <dc:creator>SELVARAJ ANANDARAJ</dc:creator>
  <cp:revision>1</cp:revision>
  <dcterms:created xsi:type="dcterms:W3CDTF">2023-04-09T22:15:09Z</dcterms:created>
  <dcterms:modified xsi:type="dcterms:W3CDTF">2023-05-13T01:16:47Z</dcterms:modified>
</cp:coreProperties>
</file>