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7" r:id="rId2"/>
    <p:sldId id="259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8" r:id="rId13"/>
    <p:sldId id="277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050C"/>
    <a:srgbClr val="0479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81"/>
    <p:restoredTop sz="96327"/>
  </p:normalViewPr>
  <p:slideViewPr>
    <p:cSldViewPr snapToGrid="0" snapToObjects="1">
      <p:cViewPr varScale="1">
        <p:scale>
          <a:sx n="109" d="100"/>
          <a:sy n="109" d="100"/>
        </p:scale>
        <p:origin x="81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C9D30-F937-4946-BF68-C2E8F399033D}" type="datetimeFigureOut">
              <a:rPr lang="en-US" smtClean="0"/>
              <a:t>4/9/23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57A40-3F5B-2746-BCA8-8E2C028FF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86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54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9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76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853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809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46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04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55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33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61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71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72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62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58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31B425-093C-0149-952F-11573DF09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917" y="3218871"/>
            <a:ext cx="353642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3EF2B24F-1619-BE4B-A7F6-731536B352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9392" y="905691"/>
            <a:ext cx="6250685" cy="2106570"/>
          </a:xfrm>
        </p:spPr>
        <p:txBody>
          <a:bodyPr bIns="0" anchor="b">
            <a:normAutofit/>
          </a:bodyPr>
          <a:lstStyle>
            <a:lvl1pPr marL="0" indent="0" algn="l">
              <a:buNone/>
              <a:defRPr sz="3200" b="1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presentation title in title or sentence case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1AB265-C0D2-A543-B156-B0221787B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33907"/>
            <a:ext cx="9144000" cy="11240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B10240F-B4BA-0448-B9CB-BAB80DBF6B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8917" y="3519489"/>
            <a:ext cx="6250685" cy="701877"/>
          </a:xfrm>
        </p:spPr>
        <p:txBody>
          <a:bodyPr anchor="t">
            <a:noAutofit/>
          </a:bodyPr>
          <a:lstStyle>
            <a:lvl1pPr marL="0" indent="0"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subtitle, date, or other important information, not to exceed two lines 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254FFE49-5199-9649-BB93-1060548611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8917" y="5953913"/>
            <a:ext cx="7733559" cy="523088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name, position, department/unit</a:t>
            </a:r>
          </a:p>
        </p:txBody>
      </p:sp>
    </p:spTree>
    <p:extLst>
      <p:ext uri="{BB962C8B-B14F-4D97-AF65-F5344CB8AC3E}">
        <p14:creationId xmlns:p14="http://schemas.microsoft.com/office/powerpoint/2010/main" val="4126455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05D359-7029-C74B-8048-D1347E3F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9939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Picture 4" descr="UW–Madison logo with white text on black background">
            <a:extLst>
              <a:ext uri="{FF2B5EF4-FFF2-40B4-BE49-F238E27FC236}">
                <a16:creationId xmlns:a16="http://schemas.microsoft.com/office/drawing/2014/main" id="{5AC3464E-EAD7-2F46-80F6-DC8D4A387F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55444" y="2986084"/>
            <a:ext cx="2633112" cy="88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827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B1C6F3-8D05-7245-98E0-6A89EF37B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9144000" cy="57339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31B425-093C-0149-952F-11573DF09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917" y="3218871"/>
            <a:ext cx="353642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3EF2B24F-1619-BE4B-A7F6-731536B352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9392" y="905691"/>
            <a:ext cx="6250685" cy="2106570"/>
          </a:xfrm>
        </p:spPr>
        <p:txBody>
          <a:bodyPr bIns="0"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presentation title in title or sentence case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B10240F-B4BA-0448-B9CB-BAB80DBF6B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8917" y="3519489"/>
            <a:ext cx="6250685" cy="701877"/>
          </a:xfrm>
        </p:spPr>
        <p:txBody>
          <a:bodyPr anchor="t">
            <a:noAutofit/>
          </a:bodyPr>
          <a:lstStyle>
            <a:lvl1pPr marL="0" indent="0">
              <a:buNone/>
              <a:defRPr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subtitle, date, or other important information, not to exceed two lines 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254FFE49-5199-9649-BB93-1060548611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8917" y="5953913"/>
            <a:ext cx="7733559" cy="523088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name, position, department/unit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797619-8B01-0549-8F5E-787C3097DC7B}"/>
              </a:ext>
            </a:extLst>
          </p:cNvPr>
          <p:cNvSpPr/>
          <p:nvPr userDrawn="1"/>
        </p:nvSpPr>
        <p:spPr>
          <a:xfrm>
            <a:off x="8530683" y="0"/>
            <a:ext cx="528175" cy="10244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A5686C4D-738C-8049-8292-137F1F10E4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9280" y="222227"/>
            <a:ext cx="456123" cy="71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924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DFC75F-7C56-4347-B180-B45A7C3C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1476" y="1625704"/>
            <a:ext cx="353642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B8662E-61A8-0447-B3BD-A6CA86FA07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457200"/>
            <a:ext cx="8001000" cy="1066800"/>
          </a:xfrm>
        </p:spPr>
        <p:txBody>
          <a:bodyPr bIns="0" anchor="b" anchorCtr="0">
            <a:normAutofit/>
          </a:bodyPr>
          <a:lstStyle>
            <a:lvl1pPr marL="0" indent="0">
              <a:buNone/>
              <a:defRPr sz="30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 dirty="0"/>
              <a:t>Insert slide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33615FB-E867-334E-BB0E-3B18A265957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114425" y="1840448"/>
            <a:ext cx="7258050" cy="4446053"/>
          </a:xfrm>
        </p:spPr>
        <p:txBody>
          <a:bodyPr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tabLst/>
              <a:defRPr sz="2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>
              <a:defRPr sz="1575"/>
            </a:lvl2pPr>
            <a:lvl3pPr>
              <a:defRPr sz="1575"/>
            </a:lvl3pPr>
            <a:lvl4pPr>
              <a:defRPr sz="1575"/>
            </a:lvl4pPr>
            <a:lvl5pPr>
              <a:defRPr sz="1575"/>
            </a:lvl5pPr>
          </a:lstStyle>
          <a:p>
            <a:pPr lvl="0"/>
            <a:r>
              <a:rPr lang="en-US" dirty="0"/>
              <a:t>Bulleted list</a:t>
            </a:r>
          </a:p>
          <a:p>
            <a:pPr lvl="0"/>
            <a:r>
              <a:rPr lang="en-US" dirty="0"/>
              <a:t>Bulleted list</a:t>
            </a:r>
          </a:p>
          <a:p>
            <a:pPr lvl="0"/>
            <a:r>
              <a:rPr lang="en-US" dirty="0"/>
              <a:t>Bulleted list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3A315EF-C99D-DF4A-94FC-CDB4F9DECB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542915"/>
            <a:ext cx="6395020" cy="350865"/>
          </a:xfrm>
          <a:solidFill>
            <a:schemeClr val="accent1"/>
          </a:solidFill>
          <a:ln>
            <a:noFill/>
          </a:ln>
        </p:spPr>
        <p:txBody>
          <a:bodyPr wrap="none" lIns="274320" tIns="64008" rIns="91440" bIns="91440" anchor="ctr" anchorCtr="0">
            <a:sp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Insert presentation topic or department/unit name (text box will expand to fit)</a:t>
            </a:r>
          </a:p>
        </p:txBody>
      </p:sp>
    </p:spTree>
    <p:extLst>
      <p:ext uri="{BB962C8B-B14F-4D97-AF65-F5344CB8AC3E}">
        <p14:creationId xmlns:p14="http://schemas.microsoft.com/office/powerpoint/2010/main" val="3626283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DFC75F-7C56-4347-B180-B45A7C3C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1476" y="1625704"/>
            <a:ext cx="353642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B8662E-61A8-0447-B3BD-A6CA86FA07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457200"/>
            <a:ext cx="8001000" cy="1066800"/>
          </a:xfrm>
        </p:spPr>
        <p:txBody>
          <a:bodyPr bIns="0" anchor="b" anchorCtr="0">
            <a:normAutofit/>
          </a:bodyPr>
          <a:lstStyle>
            <a:lvl1pPr marL="0" indent="0">
              <a:buNone/>
              <a:defRPr sz="30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 dirty="0"/>
              <a:t>Insert slide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33615FB-E867-334E-BB0E-3B18A265957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114425" y="1840448"/>
            <a:ext cx="3361911" cy="4446053"/>
          </a:xfrm>
        </p:spPr>
        <p:txBody>
          <a:bodyPr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tabLst/>
              <a:defRPr sz="1950">
                <a:solidFill>
                  <a:schemeClr val="tx1"/>
                </a:solidFill>
              </a:defRPr>
            </a:lvl1pPr>
            <a:lvl2pPr>
              <a:defRPr sz="1575"/>
            </a:lvl2pPr>
            <a:lvl3pPr>
              <a:defRPr sz="1575"/>
            </a:lvl3pPr>
            <a:lvl4pPr>
              <a:defRPr sz="1575"/>
            </a:lvl4pPr>
            <a:lvl5pPr>
              <a:defRPr sz="1575"/>
            </a:lvl5pPr>
          </a:lstStyle>
          <a:p>
            <a:pPr lvl="0"/>
            <a:r>
              <a:rPr lang="en-US" dirty="0"/>
              <a:t>Bulleted list</a:t>
            </a:r>
          </a:p>
          <a:p>
            <a:pPr lvl="0"/>
            <a:r>
              <a:rPr lang="en-US" dirty="0"/>
              <a:t>Bulleted list</a:t>
            </a:r>
          </a:p>
          <a:p>
            <a:pPr lvl="0"/>
            <a:r>
              <a:rPr lang="en-US" dirty="0"/>
              <a:t>Bulleted list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3A315EF-C99D-DF4A-94FC-CDB4F9DECB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" y="6523140"/>
            <a:ext cx="4910640" cy="302390"/>
          </a:xfrm>
          <a:solidFill>
            <a:schemeClr val="accent1"/>
          </a:solidFill>
          <a:ln>
            <a:noFill/>
          </a:ln>
        </p:spPr>
        <p:txBody>
          <a:bodyPr wrap="none" lIns="274320" tIns="64008" rIns="91440" bIns="91440" anchor="ctr" anchorCtr="0">
            <a:spAutoFit/>
          </a:bodyPr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Insert presentation topic or department/unit name (text box will expand to fit)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B0DEE38D-2FF0-2A49-A7D1-AF607FA3AB7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667665" y="1840448"/>
            <a:ext cx="3704810" cy="4446053"/>
          </a:xfrm>
        </p:spPr>
        <p:txBody>
          <a:bodyPr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tabLst/>
              <a:defRPr sz="1950">
                <a:solidFill>
                  <a:schemeClr val="tx1"/>
                </a:solidFill>
              </a:defRPr>
            </a:lvl1pPr>
            <a:lvl2pPr>
              <a:defRPr sz="1575"/>
            </a:lvl2pPr>
            <a:lvl3pPr>
              <a:defRPr sz="1575"/>
            </a:lvl3pPr>
            <a:lvl4pPr>
              <a:defRPr sz="1575"/>
            </a:lvl4pPr>
            <a:lvl5pPr>
              <a:defRPr sz="1575"/>
            </a:lvl5pPr>
          </a:lstStyle>
          <a:p>
            <a:pPr lvl="0"/>
            <a:r>
              <a:rPr lang="en-US" dirty="0"/>
              <a:t>Bulleted list</a:t>
            </a:r>
          </a:p>
          <a:p>
            <a:pPr lvl="0"/>
            <a:r>
              <a:rPr lang="en-US" dirty="0"/>
              <a:t>Bulleted list</a:t>
            </a:r>
          </a:p>
          <a:p>
            <a:pPr lvl="0"/>
            <a:r>
              <a:rPr lang="en-US" dirty="0"/>
              <a:t>Bulleted list</a:t>
            </a:r>
          </a:p>
        </p:txBody>
      </p:sp>
    </p:spTree>
    <p:extLst>
      <p:ext uri="{BB962C8B-B14F-4D97-AF65-F5344CB8AC3E}">
        <p14:creationId xmlns:p14="http://schemas.microsoft.com/office/powerpoint/2010/main" val="3740767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7A194C-A4B8-2148-8BE0-5451BAAC5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8234"/>
            <a:ext cx="9144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7C912DB-E11B-3D4C-9D09-221D4E874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024128"/>
            <a:ext cx="8372475" cy="5825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2563031-4D5F-6F49-9B43-B75A2450ABB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14425" y="2514600"/>
            <a:ext cx="6209402" cy="1367286"/>
          </a:xfrm>
        </p:spPr>
        <p:txBody>
          <a:bodyPr bIns="0" anchor="b" anchorCtr="0">
            <a:no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</a:defRPr>
            </a:lvl1pPr>
            <a:lvl2pPr>
              <a:defRPr sz="2700"/>
            </a:lvl2pPr>
            <a:lvl3pPr>
              <a:defRPr sz="2700"/>
            </a:lvl3pPr>
            <a:lvl4pPr>
              <a:defRPr sz="2700"/>
            </a:lvl4pPr>
            <a:lvl5pPr>
              <a:defRPr sz="2700"/>
            </a:lvl5pPr>
          </a:lstStyle>
          <a:p>
            <a:pPr lvl="0"/>
            <a:r>
              <a:rPr lang="en-US" dirty="0"/>
              <a:t>Insert section header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63DBCEB-EA83-B646-A716-9EAB713C52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14425" y="4226929"/>
            <a:ext cx="3948113" cy="35445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defRPr sz="1575"/>
            </a:lvl2pPr>
            <a:lvl3pPr>
              <a:defRPr sz="1575"/>
            </a:lvl3pPr>
            <a:lvl4pPr>
              <a:defRPr sz="1575"/>
            </a:lvl4pPr>
            <a:lvl5pPr>
              <a:defRPr sz="1575"/>
            </a:lvl5pPr>
          </a:lstStyle>
          <a:p>
            <a:pPr lvl="0"/>
            <a:r>
              <a:rPr lang="en-US" dirty="0"/>
              <a:t>Insert subtitle if needed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A2A8E911-3157-1444-8D3E-B3404B047192}"/>
              </a:ext>
            </a:extLst>
          </p:cNvPr>
          <p:cNvSpPr/>
          <p:nvPr userDrawn="1"/>
        </p:nvSpPr>
        <p:spPr>
          <a:xfrm>
            <a:off x="6535674" y="1024128"/>
            <a:ext cx="1836801" cy="5833872"/>
          </a:xfrm>
          <a:custGeom>
            <a:avLst/>
            <a:gdLst>
              <a:gd name="connsiteX0" fmla="*/ 0 w 3290316"/>
              <a:gd name="connsiteY0" fmla="*/ 0 h 6193766"/>
              <a:gd name="connsiteX1" fmla="*/ 1490472 w 3290316"/>
              <a:gd name="connsiteY1" fmla="*/ 0 h 6193766"/>
              <a:gd name="connsiteX2" fmla="*/ 2980944 w 3290316"/>
              <a:gd name="connsiteY2" fmla="*/ 0 h 6193766"/>
              <a:gd name="connsiteX3" fmla="*/ 3290316 w 3290316"/>
              <a:gd name="connsiteY3" fmla="*/ 0 h 6193766"/>
              <a:gd name="connsiteX4" fmla="*/ 3290316 w 3290316"/>
              <a:gd name="connsiteY4" fmla="*/ 6185532 h 6193766"/>
              <a:gd name="connsiteX5" fmla="*/ 1492453 w 3290316"/>
              <a:gd name="connsiteY5" fmla="*/ 6185532 h 6193766"/>
              <a:gd name="connsiteX6" fmla="*/ 1490472 w 3290316"/>
              <a:gd name="connsiteY6" fmla="*/ 6193766 h 6193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90316" h="6193766">
                <a:moveTo>
                  <a:pt x="0" y="0"/>
                </a:moveTo>
                <a:lnTo>
                  <a:pt x="1490472" y="0"/>
                </a:lnTo>
                <a:lnTo>
                  <a:pt x="2980944" y="0"/>
                </a:lnTo>
                <a:lnTo>
                  <a:pt x="3290316" y="0"/>
                </a:lnTo>
                <a:lnTo>
                  <a:pt x="3290316" y="6185532"/>
                </a:lnTo>
                <a:lnTo>
                  <a:pt x="1492453" y="6185532"/>
                </a:lnTo>
                <a:lnTo>
                  <a:pt x="1490472" y="6193766"/>
                </a:lnTo>
                <a:close/>
              </a:path>
            </a:pathLst>
          </a:custGeom>
          <a:solidFill>
            <a:schemeClr val="accent1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B6C9F2-5465-8D47-8351-B6B681C45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4426" y="4007404"/>
            <a:ext cx="353642" cy="94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1266FC-2449-334F-9B22-0937AD6B1315}"/>
              </a:ext>
            </a:extLst>
          </p:cNvPr>
          <p:cNvSpPr/>
          <p:nvPr userDrawn="1"/>
        </p:nvSpPr>
        <p:spPr>
          <a:xfrm>
            <a:off x="8530101" y="10026"/>
            <a:ext cx="528175" cy="10244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0E0B867E-4626-0B46-8BD3-B9D962EC3CA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68698" y="232253"/>
            <a:ext cx="456123" cy="71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27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ECEB0E-880C-6049-9B69-BA2FEE345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8234"/>
            <a:ext cx="9144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7C912DB-E11B-3D4C-9D09-221D4E874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024128"/>
            <a:ext cx="8372475" cy="58338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2563031-4D5F-6F49-9B43-B75A2450ABB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14425" y="2514600"/>
            <a:ext cx="6209402" cy="1367286"/>
          </a:xfrm>
        </p:spPr>
        <p:txBody>
          <a:bodyPr bIns="0" anchor="b" anchorCtr="0">
            <a:no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</a:defRPr>
            </a:lvl1pPr>
            <a:lvl2pPr>
              <a:defRPr sz="2700"/>
            </a:lvl2pPr>
            <a:lvl3pPr>
              <a:defRPr sz="2700"/>
            </a:lvl3pPr>
            <a:lvl4pPr>
              <a:defRPr sz="2700"/>
            </a:lvl4pPr>
            <a:lvl5pPr>
              <a:defRPr sz="2700"/>
            </a:lvl5pPr>
          </a:lstStyle>
          <a:p>
            <a:pPr lvl="0"/>
            <a:r>
              <a:rPr lang="en-US" dirty="0"/>
              <a:t>Insert section header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63DBCEB-EA83-B646-A716-9EAB713C52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14425" y="4226929"/>
            <a:ext cx="3948113" cy="35445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>
              <a:defRPr sz="1575"/>
            </a:lvl2pPr>
            <a:lvl3pPr>
              <a:defRPr sz="1575"/>
            </a:lvl3pPr>
            <a:lvl4pPr>
              <a:defRPr sz="1575"/>
            </a:lvl4pPr>
            <a:lvl5pPr>
              <a:defRPr sz="1575"/>
            </a:lvl5pPr>
          </a:lstStyle>
          <a:p>
            <a:pPr lvl="0"/>
            <a:r>
              <a:rPr lang="en-US" dirty="0"/>
              <a:t>Insert subtitle if needed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1E94CE-F71B-1944-B826-00353C872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4426" y="4007404"/>
            <a:ext cx="353642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0FF968CE-35E2-E543-8D71-1D8778441684}"/>
              </a:ext>
            </a:extLst>
          </p:cNvPr>
          <p:cNvSpPr/>
          <p:nvPr userDrawn="1"/>
        </p:nvSpPr>
        <p:spPr>
          <a:xfrm>
            <a:off x="6535674" y="1024128"/>
            <a:ext cx="1836801" cy="5833872"/>
          </a:xfrm>
          <a:custGeom>
            <a:avLst/>
            <a:gdLst>
              <a:gd name="connsiteX0" fmla="*/ 0 w 3290316"/>
              <a:gd name="connsiteY0" fmla="*/ 0 h 6193766"/>
              <a:gd name="connsiteX1" fmla="*/ 1490472 w 3290316"/>
              <a:gd name="connsiteY1" fmla="*/ 0 h 6193766"/>
              <a:gd name="connsiteX2" fmla="*/ 2980944 w 3290316"/>
              <a:gd name="connsiteY2" fmla="*/ 0 h 6193766"/>
              <a:gd name="connsiteX3" fmla="*/ 3290316 w 3290316"/>
              <a:gd name="connsiteY3" fmla="*/ 0 h 6193766"/>
              <a:gd name="connsiteX4" fmla="*/ 3290316 w 3290316"/>
              <a:gd name="connsiteY4" fmla="*/ 6185532 h 6193766"/>
              <a:gd name="connsiteX5" fmla="*/ 1492453 w 3290316"/>
              <a:gd name="connsiteY5" fmla="*/ 6185532 h 6193766"/>
              <a:gd name="connsiteX6" fmla="*/ 1490472 w 3290316"/>
              <a:gd name="connsiteY6" fmla="*/ 6193766 h 6193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90316" h="6193766">
                <a:moveTo>
                  <a:pt x="0" y="0"/>
                </a:moveTo>
                <a:lnTo>
                  <a:pt x="1490472" y="0"/>
                </a:lnTo>
                <a:lnTo>
                  <a:pt x="2980944" y="0"/>
                </a:lnTo>
                <a:lnTo>
                  <a:pt x="3290316" y="0"/>
                </a:lnTo>
                <a:lnTo>
                  <a:pt x="3290316" y="6185532"/>
                </a:lnTo>
                <a:lnTo>
                  <a:pt x="1492453" y="6185532"/>
                </a:lnTo>
                <a:lnTo>
                  <a:pt x="1490472" y="6193766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743335-BCFE-4F42-9A19-F9110C930604}"/>
              </a:ext>
            </a:extLst>
          </p:cNvPr>
          <p:cNvSpPr/>
          <p:nvPr userDrawn="1"/>
        </p:nvSpPr>
        <p:spPr>
          <a:xfrm>
            <a:off x="8529632" y="4133"/>
            <a:ext cx="528175" cy="10244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9A7CB55A-D1C4-764D-A70A-997226326E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68229" y="226360"/>
            <a:ext cx="456123" cy="71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71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457200"/>
            <a:ext cx="8001000" cy="1066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61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0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05D359-7029-C74B-8048-D1347E3F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9939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Picture 4" descr="UW–Madison logo with white text on red background">
            <a:extLst>
              <a:ext uri="{FF2B5EF4-FFF2-40B4-BE49-F238E27FC236}">
                <a16:creationId xmlns:a16="http://schemas.microsoft.com/office/drawing/2014/main" id="{30C90E4E-BFE2-F24A-BEE4-72198F0978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55444" y="2976145"/>
            <a:ext cx="2633112" cy="88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12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F1B1986-83A7-3542-BAD9-60B6AA5AD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530683" y="0"/>
            <a:ext cx="528175" cy="10244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9" name="Picture 8" descr="UW–Madison red crest logo">
            <a:extLst>
              <a:ext uri="{FF2B5EF4-FFF2-40B4-BE49-F238E27FC236}">
                <a16:creationId xmlns:a16="http://schemas.microsoft.com/office/drawing/2014/main" id="{AE3C76A7-671B-A440-9E04-764EF15815E7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569280" y="222227"/>
            <a:ext cx="456123" cy="71676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475" y="457200"/>
            <a:ext cx="8001000" cy="1066800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5" y="1828800"/>
            <a:ext cx="7258050" cy="4457701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55610"/>
            <a:ext cx="795440" cy="3139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64008" rIns="91440" bIns="64008" rtlCol="0" anchor="ctr">
            <a:spAutoFit/>
          </a:bodyPr>
          <a:lstStyle>
            <a:lvl1pPr algn="ctr"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7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74" r:id="rId4"/>
    <p:sldLayoutId id="2147483663" r:id="rId5"/>
    <p:sldLayoutId id="2147483673" r:id="rId6"/>
    <p:sldLayoutId id="2147483666" r:id="rId7"/>
    <p:sldLayoutId id="2147483667" r:id="rId8"/>
    <p:sldLayoutId id="2147483676" r:id="rId9"/>
    <p:sldLayoutId id="2147483677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32160" indent="-13216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90000"/>
        <a:buFont typeface="Arial" panose="020B0604020202020204" pitchFamily="34" charset="0"/>
        <a:buChar char="•"/>
        <a:tabLst/>
        <a:defRPr sz="22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76250" indent="-1333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tabLst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19150" indent="-1333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157288" indent="-128588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tabLst/>
        <a:defRPr sz="1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01379" indent="-129779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tabLst/>
        <a:defRPr sz="1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2" userDrawn="1">
          <p15:clr>
            <a:srgbClr val="F26B43"/>
          </p15:clr>
        </p15:guide>
        <p15:guide id="2" pos="54" userDrawn="1">
          <p15:clr>
            <a:srgbClr val="F26B43"/>
          </p15:clr>
        </p15:guide>
        <p15:guide id="3" pos="5706" userDrawn="1">
          <p15:clr>
            <a:srgbClr val="F26B43"/>
          </p15:clr>
        </p15:guide>
        <p15:guide id="4" pos="234" userDrawn="1">
          <p15:clr>
            <a:srgbClr val="F26B43"/>
          </p15:clr>
        </p15:guide>
        <p15:guide id="5" pos="5436" userDrawn="1">
          <p15:clr>
            <a:srgbClr val="F26B43"/>
          </p15:clr>
        </p15:guide>
        <p15:guide id="6" orient="horz" pos="4248" userDrawn="1">
          <p15:clr>
            <a:srgbClr val="F26B43"/>
          </p15:clr>
        </p15:guide>
        <p15:guide id="7" orient="horz" pos="288" userDrawn="1">
          <p15:clr>
            <a:srgbClr val="F26B43"/>
          </p15:clr>
        </p15:guide>
        <p15:guide id="8" orient="horz" pos="960" userDrawn="1">
          <p15:clr>
            <a:srgbClr val="F26B43"/>
          </p15:clr>
        </p15:guide>
        <p15:guide id="9" pos="5274" userDrawn="1">
          <p15:clr>
            <a:srgbClr val="F26B43"/>
          </p15:clr>
        </p15:guide>
        <p15:guide id="10" pos="702" userDrawn="1">
          <p15:clr>
            <a:srgbClr val="F26B43"/>
          </p15:clr>
        </p15:guide>
        <p15:guide id="11" orient="horz" pos="1152" userDrawn="1">
          <p15:clr>
            <a:srgbClr val="F26B43"/>
          </p15:clr>
        </p15:guide>
        <p15:guide id="12" orient="horz" pos="39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uwprod-my.sharepoint.com/personal/machchhar_wisc_edu/_layouts/15/stream.aspx?id=%2Fpersonal%2Fmachchhar%5Fwisc%5Fedu%2FDocuments%2FCS739%20P2%20Demo%20videos%2Freal%20test%5F3%2Emkv&amp;referrer=Teams%2ETEAMS%2DELECTRON&amp;referrerScenario=p2p%5Fns%2Dbim&amp;ga=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wprod-my.sharepoint.com/personal/machchhar_wisc_edu/_layouts/15/stream.aspx?id=%2Fpersonal%2Fmachchhar%5Fwisc%5Fedu%2FDocuments%2FCS739%20P2%20Demo%20videos%2Freal%20test%5F1%2Emkv&amp;referrer=Teams%2ETEAMS%2DELECTRON&amp;referrerScenario=p2p%5Fns%2Dbim&amp;ga=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uwprod-my.sharepoint.com/personal/machchhar_wisc_edu/_layouts/15/stream.aspx?id=%2Fpersonal%2Fmachchhar%5Fwisc%5Fedu%2FDocuments%2FCS739%20P2%20Demo%20videos%2Freal%20test%5F2%2Emkv&amp;referrer=Teams%2ETEAMS%2DELECTRON&amp;referrerScenario=p2p%5Fns%2Dbim&amp;ga=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66AAE1-E093-FE29-FEE7-FA137FFE05F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1475" y="-1066800"/>
            <a:ext cx="8001000" cy="1066800"/>
          </a:xfr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sz="1600" dirty="0"/>
              <a:t>White title slide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90B494-CAB4-294E-B4BE-391E22C488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Replicated Database: </a:t>
            </a:r>
            <a:r>
              <a:rPr lang="en-US" dirty="0" err="1"/>
              <a:t>cRaft</a:t>
            </a:r>
            <a:r>
              <a:rPr lang="en-US" dirty="0"/>
              <a:t>++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B25CB-47FD-2F48-8D7B-1488AA5330B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CS 739 Project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18F467-84C9-7D44-9D6A-42DD1A40C3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Selvaraj </a:t>
            </a:r>
            <a:r>
              <a:rPr lang="en-US" dirty="0" err="1"/>
              <a:t>Anandaraj</a:t>
            </a:r>
            <a:r>
              <a:rPr lang="en-US" dirty="0"/>
              <a:t>, Deep </a:t>
            </a:r>
            <a:r>
              <a:rPr lang="en-US" dirty="0" err="1"/>
              <a:t>Jiten</a:t>
            </a:r>
            <a:r>
              <a:rPr lang="en-US" dirty="0"/>
              <a:t> </a:t>
            </a:r>
            <a:r>
              <a:rPr lang="en-US" dirty="0" err="1"/>
              <a:t>Machchhar</a:t>
            </a:r>
            <a:r>
              <a:rPr lang="en-US" dirty="0"/>
              <a:t>, Vishnu Ramadas</a:t>
            </a:r>
          </a:p>
        </p:txBody>
      </p:sp>
    </p:spTree>
    <p:extLst>
      <p:ext uri="{BB962C8B-B14F-4D97-AF65-F5344CB8AC3E}">
        <p14:creationId xmlns:p14="http://schemas.microsoft.com/office/powerpoint/2010/main" val="1780580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C50233-2E40-8A4E-9AFC-1A0B8C3729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1475" y="457200"/>
            <a:ext cx="8001000" cy="1066800"/>
          </a:xfrm>
        </p:spPr>
        <p:txBody>
          <a:bodyPr anchor="b">
            <a:normAutofit/>
          </a:bodyPr>
          <a:lstStyle/>
          <a:p>
            <a:r>
              <a:rPr lang="en-US" dirty="0"/>
              <a:t>Test Case 3: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C261C78-660C-1412-506B-42A6CFBAAE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14425" y="1840448"/>
            <a:ext cx="7258050" cy="444605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Check Log Commit Rule</a:t>
            </a:r>
            <a:endParaRPr lang="en-US" dirty="0"/>
          </a:p>
          <a:p>
            <a:r>
              <a:rPr lang="en-US" dirty="0"/>
              <a:t>Bring all servers up, wait for a leader!</a:t>
            </a:r>
          </a:p>
          <a:p>
            <a:r>
              <a:rPr lang="en-US" dirty="0"/>
              <a:t>Transact to the leader to build and replicate log (TX 1)</a:t>
            </a:r>
          </a:p>
          <a:p>
            <a:r>
              <a:rPr lang="en-US" dirty="0"/>
              <a:t>Crash leader (S A)</a:t>
            </a:r>
          </a:p>
          <a:p>
            <a:r>
              <a:rPr lang="en-US" dirty="0"/>
              <a:t>Transact to the new leader (S B, TX 2)</a:t>
            </a:r>
          </a:p>
          <a:p>
            <a:r>
              <a:rPr lang="en-US" dirty="0"/>
              <a:t>Crash the new leader (S B)</a:t>
            </a:r>
          </a:p>
          <a:p>
            <a:r>
              <a:rPr lang="en-US" dirty="0"/>
              <a:t>Resurrect the former leader which becomes follower (S A)</a:t>
            </a:r>
          </a:p>
          <a:p>
            <a:r>
              <a:rPr lang="en-US" dirty="0"/>
              <a:t>At this point, commit rule will stop TX2 to commit in S A</a:t>
            </a:r>
          </a:p>
          <a:p>
            <a:r>
              <a:rPr lang="en-US" dirty="0"/>
              <a:t>Transact to the new leader (S C), now TX2 will commit in A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Demo</a:t>
            </a:r>
            <a:endParaRPr lang="en-US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E8613479-6484-DEB9-47C3-8384DA1E78B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42915"/>
            <a:ext cx="6395020" cy="35086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78A0C64-1406-59CF-00A2-7E68ED2F5A1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1475" y="-1066800"/>
            <a:ext cx="8001000" cy="1066800"/>
          </a:xfr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sz="1600" dirty="0"/>
              <a:t>Text slide: 1 column</a:t>
            </a:r>
          </a:p>
        </p:txBody>
      </p:sp>
    </p:spTree>
    <p:extLst>
      <p:ext uri="{BB962C8B-B14F-4D97-AF65-F5344CB8AC3E}">
        <p14:creationId xmlns:p14="http://schemas.microsoft.com/office/powerpoint/2010/main" val="5806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C50233-2E40-8A4E-9AFC-1A0B8C3729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1475" y="457200"/>
            <a:ext cx="8001000" cy="1066800"/>
          </a:xfrm>
        </p:spPr>
        <p:txBody>
          <a:bodyPr anchor="b">
            <a:normAutofit/>
          </a:bodyPr>
          <a:lstStyle/>
          <a:p>
            <a:r>
              <a:rPr lang="en-US" dirty="0"/>
              <a:t>Results: Server-wise Read/Write Latency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E8613479-6484-DEB9-47C3-8384DA1E78B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42915"/>
            <a:ext cx="6395020" cy="35086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78A0C64-1406-59CF-00A2-7E68ED2F5A1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1475" y="-1066800"/>
            <a:ext cx="8001000" cy="1066800"/>
          </a:xfr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sz="1600" dirty="0"/>
              <a:t>Text slide: 1 column</a:t>
            </a:r>
          </a:p>
        </p:txBody>
      </p:sp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23E6F787-F6AD-A84E-AB0D-90B94615962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847931" y="1763583"/>
            <a:ext cx="5424408" cy="4172052"/>
          </a:xfrm>
        </p:spPr>
      </p:pic>
    </p:spTree>
    <p:extLst>
      <p:ext uri="{BB962C8B-B14F-4D97-AF65-F5344CB8AC3E}">
        <p14:creationId xmlns:p14="http://schemas.microsoft.com/office/powerpoint/2010/main" val="3378746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C50233-2E40-8A4E-9AFC-1A0B8C3729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1475" y="457200"/>
            <a:ext cx="8001000" cy="1066800"/>
          </a:xfrm>
        </p:spPr>
        <p:txBody>
          <a:bodyPr anchor="b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E8613479-6484-DEB9-47C3-8384DA1E78B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42915"/>
            <a:ext cx="6395020" cy="35086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78A0C64-1406-59CF-00A2-7E68ED2F5A1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1475" y="-1066800"/>
            <a:ext cx="8001000" cy="1066800"/>
          </a:xfr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sz="1600" dirty="0"/>
              <a:t>Text slide: 1 column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8E16C4-332D-A34B-B832-8EC76E55DE3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Execution time on follower servers is less than 2 milliseconds; This is the time we save through overlapping compute with communication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Heartbeat should be less than Election Timeout by 50 millisecond to work seamlessly. </a:t>
            </a:r>
            <a:br>
              <a:rPr lang="en-US" dirty="0"/>
            </a:br>
            <a:r>
              <a:rPr lang="en-US" i="1" dirty="0"/>
              <a:t>Hypothesis</a:t>
            </a:r>
            <a:r>
              <a:rPr lang="en-US" dirty="0"/>
              <a:t>: We believe more leader elections to take place if Election Timeout and Heartbeat timeout are close.</a:t>
            </a:r>
          </a:p>
        </p:txBody>
      </p:sp>
    </p:spTree>
    <p:extLst>
      <p:ext uri="{BB962C8B-B14F-4D97-AF65-F5344CB8AC3E}">
        <p14:creationId xmlns:p14="http://schemas.microsoft.com/office/powerpoint/2010/main" val="1539410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C50233-2E40-8A4E-9AFC-1A0B8C3729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1475" y="457200"/>
            <a:ext cx="8001000" cy="1066800"/>
          </a:xfrm>
        </p:spPr>
        <p:txBody>
          <a:bodyPr anchor="b">
            <a:normAutofit/>
          </a:bodyPr>
          <a:lstStyle/>
          <a:p>
            <a:r>
              <a:rPr lang="en-US" dirty="0"/>
              <a:t>Results: System Availability</a:t>
            </a:r>
          </a:p>
        </p:txBody>
      </p:sp>
      <p:pic>
        <p:nvPicPr>
          <p:cNvPr id="4" name="Content Placeholder 3" descr="Graphical user interface, application, Excel&#10;&#10;Description automatically generated">
            <a:extLst>
              <a:ext uri="{FF2B5EF4-FFF2-40B4-BE49-F238E27FC236}">
                <a16:creationId xmlns:a16="http://schemas.microsoft.com/office/drawing/2014/main" id="{C984A7FA-4749-594E-A33E-FB80088510E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271587" y="1981200"/>
            <a:ext cx="6600825" cy="3847338"/>
          </a:xfrm>
        </p:spPr>
      </p:pic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E8613479-6484-DEB9-47C3-8384DA1E78B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42915"/>
            <a:ext cx="6395020" cy="35086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78A0C64-1406-59CF-00A2-7E68ED2F5A1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1475" y="-1066800"/>
            <a:ext cx="8001000" cy="1066800"/>
          </a:xfr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sz="1600" dirty="0"/>
              <a:t>Text slide: 1 column</a:t>
            </a:r>
          </a:p>
        </p:txBody>
      </p:sp>
    </p:spTree>
    <p:extLst>
      <p:ext uri="{BB962C8B-B14F-4D97-AF65-F5344CB8AC3E}">
        <p14:creationId xmlns:p14="http://schemas.microsoft.com/office/powerpoint/2010/main" val="1376711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6937AF-924F-BFC2-D39F-9534FE1BE0C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1475" y="-1066800"/>
            <a:ext cx="8001000" cy="1066800"/>
          </a:xfr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sz="1600" dirty="0"/>
              <a:t>Black section break slide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676D30-E7C3-8349-A9CA-9F29A374D3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11546-846B-B447-BA35-7C0BB6A1D8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31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C50233-2E40-8A4E-9AFC-1A0B8C3729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1475" y="457200"/>
            <a:ext cx="8001000" cy="1066800"/>
          </a:xfrm>
        </p:spPr>
        <p:txBody>
          <a:bodyPr anchor="b">
            <a:normAutofit/>
          </a:bodyPr>
          <a:lstStyle/>
          <a:p>
            <a:r>
              <a:rPr lang="en-US" dirty="0" err="1"/>
              <a:t>cRaft</a:t>
            </a:r>
            <a:r>
              <a:rPr lang="en-US" dirty="0"/>
              <a:t>++ : A Raft based Replicated Database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C261C78-660C-1412-506B-42A6CFBAAE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14425" y="1840448"/>
            <a:ext cx="3361911" cy="4446053"/>
          </a:xfrm>
        </p:spPr>
        <p:txBody>
          <a:bodyPr/>
          <a:lstStyle/>
          <a:p>
            <a:r>
              <a:rPr lang="en-US" dirty="0"/>
              <a:t>Database with Get/Put Key-Value support</a:t>
            </a:r>
          </a:p>
          <a:p>
            <a:r>
              <a:rPr lang="en-US" dirty="0"/>
              <a:t>Have a strong leader at any instant</a:t>
            </a:r>
          </a:p>
          <a:p>
            <a:r>
              <a:rPr lang="en-US" dirty="0"/>
              <a:t>Implements leader election</a:t>
            </a:r>
          </a:p>
          <a:p>
            <a:r>
              <a:rPr lang="en-US" dirty="0"/>
              <a:t>Strongly consistent</a:t>
            </a:r>
          </a:p>
          <a:p>
            <a:r>
              <a:rPr lang="en-US" dirty="0"/>
              <a:t>Persistent state machine</a:t>
            </a:r>
          </a:p>
          <a:p>
            <a:r>
              <a:rPr lang="en-US" dirty="0"/>
              <a:t>Ensures safety and availability and understandability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D22A613A-E386-716B-F361-F167C1EE08F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" y="6523140"/>
            <a:ext cx="4910640" cy="302390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CDF5BB3E-BFA0-414A-BCAE-E39F8A767471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4667665" y="3012235"/>
            <a:ext cx="3704810" cy="2102479"/>
          </a:xfrm>
          <a:noFill/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78A0C64-1406-59CF-00A2-7E68ED2F5A1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1475" y="-1066800"/>
            <a:ext cx="8001000" cy="1066800"/>
          </a:xfr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sz="1600" dirty="0"/>
              <a:t>Text slide: 1 column</a:t>
            </a:r>
          </a:p>
        </p:txBody>
      </p:sp>
    </p:spTree>
    <p:extLst>
      <p:ext uri="{BB962C8B-B14F-4D97-AF65-F5344CB8AC3E}">
        <p14:creationId xmlns:p14="http://schemas.microsoft.com/office/powerpoint/2010/main" val="3538628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C50233-2E40-8A4E-9AFC-1A0B8C3729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1475" y="457200"/>
            <a:ext cx="8001000" cy="1066800"/>
          </a:xfrm>
        </p:spPr>
        <p:txBody>
          <a:bodyPr anchor="b">
            <a:normAutofit/>
          </a:bodyPr>
          <a:lstStyle/>
          <a:p>
            <a:r>
              <a:rPr lang="en-US" dirty="0" err="1"/>
              <a:t>cRaft</a:t>
            </a:r>
            <a:r>
              <a:rPr lang="en-US" dirty="0"/>
              <a:t>++ : A Raft based Replicated Database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C261C78-660C-1412-506B-42A6CFBAAE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14425" y="1840448"/>
            <a:ext cx="7258050" cy="4446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Client</a:t>
            </a:r>
          </a:p>
          <a:p>
            <a:r>
              <a:rPr lang="en-US" dirty="0"/>
              <a:t>Uses a returned active leader to access next time</a:t>
            </a:r>
          </a:p>
          <a:p>
            <a:r>
              <a:rPr lang="en-US" dirty="0"/>
              <a:t>Does a round-robin try on hitting a failed server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Server</a:t>
            </a:r>
          </a:p>
          <a:p>
            <a:r>
              <a:rPr lang="en-US" dirty="0"/>
              <a:t>Maintains the key-value store and log persistently</a:t>
            </a:r>
          </a:p>
          <a:p>
            <a:r>
              <a:rPr lang="en-US" dirty="0"/>
              <a:t>Detects leader failures and initiates election automatically</a:t>
            </a:r>
          </a:p>
          <a:p>
            <a:r>
              <a:rPr lang="en-US" dirty="0"/>
              <a:t> Modularized C++ implementation utilizing its features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E8613479-6484-DEB9-47C3-8384DA1E78B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42915"/>
            <a:ext cx="6395020" cy="35086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78A0C64-1406-59CF-00A2-7E68ED2F5A1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1475" y="-1066800"/>
            <a:ext cx="8001000" cy="1066800"/>
          </a:xfr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sz="1600" dirty="0"/>
              <a:t>Text slide: 1 column</a:t>
            </a:r>
          </a:p>
        </p:txBody>
      </p:sp>
    </p:spTree>
    <p:extLst>
      <p:ext uri="{BB962C8B-B14F-4D97-AF65-F5344CB8AC3E}">
        <p14:creationId xmlns:p14="http://schemas.microsoft.com/office/powerpoint/2010/main" val="1212303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C50233-2E40-8A4E-9AFC-1A0B8C3729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1475" y="457200"/>
            <a:ext cx="8001000" cy="1066800"/>
          </a:xfrm>
        </p:spPr>
        <p:txBody>
          <a:bodyPr anchor="b">
            <a:normAutofit/>
          </a:bodyPr>
          <a:lstStyle/>
          <a:p>
            <a:r>
              <a:rPr lang="en-US" dirty="0" err="1"/>
              <a:t>cRaft</a:t>
            </a:r>
            <a:r>
              <a:rPr lang="en-US" dirty="0"/>
              <a:t>++ : A Raft based Replicated Database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C261C78-660C-1412-506B-42A6CFBAAE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14425" y="1840448"/>
            <a:ext cx="7258050" cy="4446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What’s new?</a:t>
            </a:r>
          </a:p>
          <a:p>
            <a:r>
              <a:rPr lang="en-US" dirty="0"/>
              <a:t>Multi-threaded execution of RPC’s </a:t>
            </a:r>
          </a:p>
          <a:p>
            <a:r>
              <a:rPr lang="en-US" dirty="0"/>
              <a:t>Pipelining log entry execution with RPC response</a:t>
            </a:r>
          </a:p>
          <a:p>
            <a:r>
              <a:rPr lang="en-US" dirty="0"/>
              <a:t>Log cache on leaders to reduce disk access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Test cases?</a:t>
            </a:r>
          </a:p>
          <a:p>
            <a:r>
              <a:rPr lang="en-US" dirty="0"/>
              <a:t>Ensure log consistency checks</a:t>
            </a:r>
          </a:p>
          <a:p>
            <a:r>
              <a:rPr lang="en-US" dirty="0"/>
              <a:t>Ensure the election and commit rule</a:t>
            </a:r>
          </a:p>
          <a:p>
            <a:r>
              <a:rPr lang="en-US" dirty="0"/>
              <a:t>Ensure log rollback and pruning</a:t>
            </a:r>
          </a:p>
          <a:p>
            <a:endParaRPr lang="en-US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E8613479-6484-DEB9-47C3-8384DA1E78B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42915"/>
            <a:ext cx="6395020" cy="35086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78A0C64-1406-59CF-00A2-7E68ED2F5A1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1475" y="-1066800"/>
            <a:ext cx="8001000" cy="1066800"/>
          </a:xfr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sz="1600" dirty="0"/>
              <a:t>Text slide: 1 column</a:t>
            </a:r>
          </a:p>
        </p:txBody>
      </p:sp>
    </p:spTree>
    <p:extLst>
      <p:ext uri="{BB962C8B-B14F-4D97-AF65-F5344CB8AC3E}">
        <p14:creationId xmlns:p14="http://schemas.microsoft.com/office/powerpoint/2010/main" val="578652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C50233-2E40-8A4E-9AFC-1A0B8C3729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1475" y="457200"/>
            <a:ext cx="8001000" cy="1066800"/>
          </a:xfrm>
        </p:spPr>
        <p:txBody>
          <a:bodyPr anchor="b">
            <a:normAutofit/>
          </a:bodyPr>
          <a:lstStyle/>
          <a:p>
            <a:r>
              <a:rPr lang="en-US" dirty="0"/>
              <a:t>Multi-Threaded Execution of RPC’s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C261C78-660C-1412-506B-42A6CFBAAE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14425" y="1840448"/>
            <a:ext cx="7258050" cy="4446053"/>
          </a:xfrm>
        </p:spPr>
        <p:txBody>
          <a:bodyPr>
            <a:normAutofit/>
          </a:bodyPr>
          <a:lstStyle/>
          <a:p>
            <a:r>
              <a:rPr lang="en-US" dirty="0" err="1"/>
              <a:t>cRaft</a:t>
            </a:r>
            <a:r>
              <a:rPr lang="en-US" dirty="0"/>
              <a:t>++ uses RPCs for server-server log replication, heartbeats and elections</a:t>
            </a:r>
          </a:p>
          <a:p>
            <a:r>
              <a:rPr lang="en-US" dirty="0"/>
              <a:t>No concept of sequential RPCs across servers</a:t>
            </a:r>
          </a:p>
          <a:p>
            <a:r>
              <a:rPr lang="en-US" dirty="0"/>
              <a:t>Each fellow server has its own thread for each RPC type</a:t>
            </a:r>
          </a:p>
          <a:p>
            <a:r>
              <a:rPr lang="en-US" dirty="0"/>
              <a:t>Dependencies for strong consistency distilled for maximum multi-threading</a:t>
            </a:r>
          </a:p>
          <a:p>
            <a:r>
              <a:rPr lang="en-US" dirty="0"/>
              <a:t>Have self-contained </a:t>
            </a:r>
            <a:r>
              <a:rPr lang="en-US" i="1" dirty="0"/>
              <a:t>master-subordinate</a:t>
            </a:r>
            <a:r>
              <a:rPr lang="en-US" dirty="0"/>
              <a:t> threads orchestrating each other</a:t>
            </a:r>
          </a:p>
          <a:p>
            <a:r>
              <a:rPr lang="en-US" dirty="0"/>
              <a:t>Threads smart enough to kill itself based on state changes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E8613479-6484-DEB9-47C3-8384DA1E78B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42915"/>
            <a:ext cx="6395020" cy="35086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78A0C64-1406-59CF-00A2-7E68ED2F5A1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1475" y="-1066800"/>
            <a:ext cx="8001000" cy="1066800"/>
          </a:xfr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sz="1600" dirty="0"/>
              <a:t>Text slide: 1 column</a:t>
            </a:r>
          </a:p>
        </p:txBody>
      </p:sp>
    </p:spTree>
    <p:extLst>
      <p:ext uri="{BB962C8B-B14F-4D97-AF65-F5344CB8AC3E}">
        <p14:creationId xmlns:p14="http://schemas.microsoft.com/office/powerpoint/2010/main" val="3848044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C50233-2E40-8A4E-9AFC-1A0B8C3729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1475" y="457200"/>
            <a:ext cx="8001000" cy="1066800"/>
          </a:xfrm>
        </p:spPr>
        <p:txBody>
          <a:bodyPr anchor="b">
            <a:normAutofit/>
          </a:bodyPr>
          <a:lstStyle/>
          <a:p>
            <a:r>
              <a:rPr lang="en-US" dirty="0"/>
              <a:t>Pipelining Execution with RPC Response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C261C78-660C-1412-506B-42A6CFBAAE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14425" y="1840448"/>
            <a:ext cx="7258050" cy="4446053"/>
          </a:xfrm>
        </p:spPr>
        <p:txBody>
          <a:bodyPr>
            <a:normAutofit/>
          </a:bodyPr>
          <a:lstStyle/>
          <a:p>
            <a:r>
              <a:rPr lang="en-US" dirty="0" err="1"/>
              <a:t>cRaft</a:t>
            </a:r>
            <a:r>
              <a:rPr lang="en-US" dirty="0"/>
              <a:t>++ overlaps RPC response with execution on followers</a:t>
            </a:r>
          </a:p>
          <a:p>
            <a:r>
              <a:rPr lang="en-US" dirty="0"/>
              <a:t>Leader gets instant </a:t>
            </a:r>
            <a:r>
              <a:rPr lang="en-US" i="1" dirty="0"/>
              <a:t>ack</a:t>
            </a:r>
            <a:r>
              <a:rPr lang="en-US" dirty="0"/>
              <a:t> on a consistent log append</a:t>
            </a:r>
          </a:p>
          <a:p>
            <a:r>
              <a:rPr lang="en-US" dirty="0"/>
              <a:t>Helps overlap computation with communication</a:t>
            </a:r>
          </a:p>
          <a:p>
            <a:r>
              <a:rPr lang="en-US" dirty="0"/>
              <a:t>Increases compute and network utilization</a:t>
            </a:r>
          </a:p>
          <a:p>
            <a:r>
              <a:rPr lang="en-US" dirty="0"/>
              <a:t>Benefit from the fact that followers state machine execution needed for client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E8613479-6484-DEB9-47C3-8384DA1E78B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42915"/>
            <a:ext cx="6395020" cy="35086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78A0C64-1406-59CF-00A2-7E68ED2F5A1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1475" y="-1066800"/>
            <a:ext cx="8001000" cy="1066800"/>
          </a:xfr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sz="1600" dirty="0"/>
              <a:t>Text slide: 1 column</a:t>
            </a:r>
          </a:p>
        </p:txBody>
      </p:sp>
    </p:spTree>
    <p:extLst>
      <p:ext uri="{BB962C8B-B14F-4D97-AF65-F5344CB8AC3E}">
        <p14:creationId xmlns:p14="http://schemas.microsoft.com/office/powerpoint/2010/main" val="300188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C50233-2E40-8A4E-9AFC-1A0B8C3729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1475" y="457200"/>
            <a:ext cx="8001000" cy="1066800"/>
          </a:xfrm>
        </p:spPr>
        <p:txBody>
          <a:bodyPr anchor="b">
            <a:normAutofit/>
          </a:bodyPr>
          <a:lstStyle/>
          <a:p>
            <a:r>
              <a:rPr lang="en-US" dirty="0"/>
              <a:t>Log Cache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C261C78-660C-1412-506B-42A6CFBAAE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14425" y="1840448"/>
            <a:ext cx="7258050" cy="4446053"/>
          </a:xfrm>
        </p:spPr>
        <p:txBody>
          <a:bodyPr>
            <a:normAutofit/>
          </a:bodyPr>
          <a:lstStyle/>
          <a:p>
            <a:r>
              <a:rPr lang="en-US" dirty="0" err="1"/>
              <a:t>cRaft</a:t>
            </a:r>
            <a:r>
              <a:rPr lang="en-US" dirty="0"/>
              <a:t>++ uses a volatile log for intermediate accesses </a:t>
            </a:r>
          </a:p>
          <a:p>
            <a:r>
              <a:rPr lang="en-US" dirty="0"/>
              <a:t>Volatile log is a system-maintained SW cache to avoid disk accesses</a:t>
            </a:r>
          </a:p>
          <a:p>
            <a:r>
              <a:rPr lang="en-US" dirty="0"/>
              <a:t>Motivation: Need to access log for execution, consistency checks, log rollback, etc.</a:t>
            </a:r>
          </a:p>
          <a:p>
            <a:r>
              <a:rPr lang="en-US" dirty="0"/>
              <a:t>Would be smart to make this log in memory until needed</a:t>
            </a:r>
          </a:p>
          <a:p>
            <a:r>
              <a:rPr lang="en-US" dirty="0"/>
              <a:t>Lifetime of a volatile log entry is from Log Append to Entry to execution (which is optimistically enough!)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E8613479-6484-DEB9-47C3-8384DA1E78B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42915"/>
            <a:ext cx="6395020" cy="35086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78A0C64-1406-59CF-00A2-7E68ED2F5A1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1475" y="-1066800"/>
            <a:ext cx="8001000" cy="1066800"/>
          </a:xfr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sz="1600" dirty="0"/>
              <a:t>Text slide: 1 column</a:t>
            </a:r>
          </a:p>
        </p:txBody>
      </p:sp>
    </p:spTree>
    <p:extLst>
      <p:ext uri="{BB962C8B-B14F-4D97-AF65-F5344CB8AC3E}">
        <p14:creationId xmlns:p14="http://schemas.microsoft.com/office/powerpoint/2010/main" val="3355224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C50233-2E40-8A4E-9AFC-1A0B8C3729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1475" y="457200"/>
            <a:ext cx="8001000" cy="1066800"/>
          </a:xfrm>
        </p:spPr>
        <p:txBody>
          <a:bodyPr anchor="b">
            <a:normAutofit/>
          </a:bodyPr>
          <a:lstStyle/>
          <a:p>
            <a:r>
              <a:rPr lang="en-US" dirty="0"/>
              <a:t>Test Case 1: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C261C78-660C-1412-506B-42A6CFBAAE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14425" y="1840448"/>
            <a:ext cx="7258050" cy="4446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Check Leader Election, Replication and Election Rule</a:t>
            </a:r>
            <a:endParaRPr lang="en-US" dirty="0"/>
          </a:p>
          <a:p>
            <a:r>
              <a:rPr lang="en-US" dirty="0"/>
              <a:t>Bring all servers up, wait for a leader!</a:t>
            </a:r>
          </a:p>
          <a:p>
            <a:r>
              <a:rPr lang="en-US" dirty="0"/>
              <a:t>Transact to the leader to build and replicate log</a:t>
            </a:r>
          </a:p>
          <a:p>
            <a:r>
              <a:rPr lang="en-US" dirty="0"/>
              <a:t>Crash leader, wait for a new leader, resurrect the dead</a:t>
            </a:r>
          </a:p>
          <a:p>
            <a:r>
              <a:rPr lang="en-US" dirty="0"/>
              <a:t>Transact to the new leader</a:t>
            </a:r>
          </a:p>
          <a:p>
            <a:r>
              <a:rPr lang="en-US" dirty="0"/>
              <a:t>Check for synchronized log replication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Demo</a:t>
            </a:r>
            <a:endParaRPr lang="en-US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E8613479-6484-DEB9-47C3-8384DA1E78B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42915"/>
            <a:ext cx="6395020" cy="35086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78A0C64-1406-59CF-00A2-7E68ED2F5A1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1475" y="-1066800"/>
            <a:ext cx="8001000" cy="1066800"/>
          </a:xfr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sz="1600" dirty="0"/>
              <a:t>Text slide: 1 column</a:t>
            </a:r>
          </a:p>
        </p:txBody>
      </p:sp>
    </p:spTree>
    <p:extLst>
      <p:ext uri="{BB962C8B-B14F-4D97-AF65-F5344CB8AC3E}">
        <p14:creationId xmlns:p14="http://schemas.microsoft.com/office/powerpoint/2010/main" val="483679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C50233-2E40-8A4E-9AFC-1A0B8C3729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1475" y="457200"/>
            <a:ext cx="8001000" cy="1066800"/>
          </a:xfrm>
        </p:spPr>
        <p:txBody>
          <a:bodyPr anchor="b">
            <a:normAutofit/>
          </a:bodyPr>
          <a:lstStyle/>
          <a:p>
            <a:r>
              <a:rPr lang="en-US" dirty="0"/>
              <a:t>Test Case 2: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C261C78-660C-1412-506B-42A6CFBAAE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14425" y="1840448"/>
            <a:ext cx="7258050" cy="4446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Check Log Consistency Check and Log Bring-up</a:t>
            </a:r>
            <a:endParaRPr lang="en-US" dirty="0"/>
          </a:p>
          <a:p>
            <a:r>
              <a:rPr lang="en-US" dirty="0"/>
              <a:t>Bring all servers up, wait for a leader!</a:t>
            </a:r>
          </a:p>
          <a:p>
            <a:r>
              <a:rPr lang="en-US" dirty="0"/>
              <a:t>Transact to the leader to build and replicate log</a:t>
            </a:r>
          </a:p>
          <a:p>
            <a:r>
              <a:rPr lang="en-US" dirty="0"/>
              <a:t>Crash follower</a:t>
            </a:r>
          </a:p>
          <a:p>
            <a:r>
              <a:rPr lang="en-US" dirty="0"/>
              <a:t>Transact to the new leader</a:t>
            </a:r>
          </a:p>
          <a:p>
            <a:r>
              <a:rPr lang="en-US" dirty="0"/>
              <a:t>Bring back the follower, log needs to be built again!</a:t>
            </a:r>
          </a:p>
          <a:p>
            <a:r>
              <a:rPr lang="en-US" dirty="0"/>
              <a:t>Check for synchronized log replication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Demo</a:t>
            </a:r>
            <a:endParaRPr lang="en-US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E8613479-6484-DEB9-47C3-8384DA1E78B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42915"/>
            <a:ext cx="6395020" cy="35086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78A0C64-1406-59CF-00A2-7E68ED2F5A1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1475" y="-1066800"/>
            <a:ext cx="8001000" cy="1066800"/>
          </a:xfr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sz="1600" dirty="0"/>
              <a:t>Text slide: 1 column</a:t>
            </a:r>
          </a:p>
        </p:txBody>
      </p:sp>
    </p:spTree>
    <p:extLst>
      <p:ext uri="{BB962C8B-B14F-4D97-AF65-F5344CB8AC3E}">
        <p14:creationId xmlns:p14="http://schemas.microsoft.com/office/powerpoint/2010/main" val="1338583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W-Madison theme1">
      <a:dk1>
        <a:srgbClr val="202020"/>
      </a:dk1>
      <a:lt1>
        <a:srgbClr val="FFFFFF"/>
      </a:lt1>
      <a:dk2>
        <a:srgbClr val="101010"/>
      </a:dk2>
      <a:lt2>
        <a:srgbClr val="DADFE1"/>
      </a:lt2>
      <a:accent1>
        <a:srgbClr val="C5050C"/>
      </a:accent1>
      <a:accent2>
        <a:srgbClr val="C5050C"/>
      </a:accent2>
      <a:accent3>
        <a:srgbClr val="9B0000"/>
      </a:accent3>
      <a:accent4>
        <a:srgbClr val="FCCB51"/>
      </a:accent4>
      <a:accent5>
        <a:srgbClr val="80B3AE"/>
      </a:accent5>
      <a:accent6>
        <a:srgbClr val="ADADAD"/>
      </a:accent6>
      <a:hlink>
        <a:srgbClr val="0479A8"/>
      </a:hlink>
      <a:folHlink>
        <a:srgbClr val="0479A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5EC99ED5-55F1-9447-8E9D-66E8E62F5ADF}" vid="{468F33C5-6C4D-B342-AB8A-9963BD1BCA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</TotalTime>
  <Words>685</Words>
  <Application>Microsoft Macintosh PowerPoint</Application>
  <PresentationFormat>On-screen Show (4:3)</PresentationFormat>
  <Paragraphs>115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White title slide</vt:lpstr>
      <vt:lpstr>Text slide: 1 column</vt:lpstr>
      <vt:lpstr>Text slide: 1 column</vt:lpstr>
      <vt:lpstr>Text slide: 1 column</vt:lpstr>
      <vt:lpstr>Text slide: 1 column</vt:lpstr>
      <vt:lpstr>Text slide: 1 column</vt:lpstr>
      <vt:lpstr>Text slide: 1 column</vt:lpstr>
      <vt:lpstr>Text slide: 1 column</vt:lpstr>
      <vt:lpstr>Text slide: 1 column</vt:lpstr>
      <vt:lpstr>Text slide: 1 column</vt:lpstr>
      <vt:lpstr>Text slide: 1 column</vt:lpstr>
      <vt:lpstr>Text slide: 1 column</vt:lpstr>
      <vt:lpstr>Text slide: 1 column</vt:lpstr>
      <vt:lpstr>Black section break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title slide</dc:title>
  <dc:creator>SELVARAJ ANANDARAJ</dc:creator>
  <cp:lastModifiedBy>SELVARAJ ANANDARAJ</cp:lastModifiedBy>
  <cp:revision>1</cp:revision>
  <dcterms:created xsi:type="dcterms:W3CDTF">2023-04-09T22:15:09Z</dcterms:created>
  <dcterms:modified xsi:type="dcterms:W3CDTF">2023-04-10T00:06:50Z</dcterms:modified>
</cp:coreProperties>
</file>