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5" r:id="rId6"/>
    <p:sldId id="264" r:id="rId7"/>
    <p:sldId id="261" r:id="rId8"/>
    <p:sldId id="262" r:id="rId9"/>
    <p:sldId id="266" r:id="rId10"/>
    <p:sldId id="263"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snapToGrid="0">
      <p:cViewPr varScale="1">
        <p:scale>
          <a:sx n="82" d="100"/>
          <a:sy n="82" d="100"/>
        </p:scale>
        <p:origin x="4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5EFCD1-F155-43D5-97C1-590640C95D42}"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6F9822-3DAA-496E-8DEF-F79B9F423A7A}" type="slidenum">
              <a:rPr lang="en-IN" smtClean="0"/>
              <a:t>‹#›</a:t>
            </a:fld>
            <a:endParaRPr lang="en-IN"/>
          </a:p>
        </p:txBody>
      </p:sp>
    </p:spTree>
    <p:extLst>
      <p:ext uri="{BB962C8B-B14F-4D97-AF65-F5344CB8AC3E}">
        <p14:creationId xmlns:p14="http://schemas.microsoft.com/office/powerpoint/2010/main" val="3395209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5EFCD1-F155-43D5-97C1-590640C95D42}"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6F9822-3DAA-496E-8DEF-F79B9F423A7A}" type="slidenum">
              <a:rPr lang="en-IN" smtClean="0"/>
              <a:t>‹#›</a:t>
            </a:fld>
            <a:endParaRPr lang="en-IN"/>
          </a:p>
        </p:txBody>
      </p:sp>
    </p:spTree>
    <p:extLst>
      <p:ext uri="{BB962C8B-B14F-4D97-AF65-F5344CB8AC3E}">
        <p14:creationId xmlns:p14="http://schemas.microsoft.com/office/powerpoint/2010/main" val="183444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5EFCD1-F155-43D5-97C1-590640C95D42}"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6F9822-3DAA-496E-8DEF-F79B9F423A7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4766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5EFCD1-F155-43D5-97C1-590640C95D42}"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6F9822-3DAA-496E-8DEF-F79B9F423A7A}" type="slidenum">
              <a:rPr lang="en-IN" smtClean="0"/>
              <a:t>‹#›</a:t>
            </a:fld>
            <a:endParaRPr lang="en-IN"/>
          </a:p>
        </p:txBody>
      </p:sp>
    </p:spTree>
    <p:extLst>
      <p:ext uri="{BB962C8B-B14F-4D97-AF65-F5344CB8AC3E}">
        <p14:creationId xmlns:p14="http://schemas.microsoft.com/office/powerpoint/2010/main" val="330540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5EFCD1-F155-43D5-97C1-590640C95D42}"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6F9822-3DAA-496E-8DEF-F79B9F423A7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165204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5EFCD1-F155-43D5-97C1-590640C95D42}"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6F9822-3DAA-496E-8DEF-F79B9F423A7A}" type="slidenum">
              <a:rPr lang="en-IN" smtClean="0"/>
              <a:t>‹#›</a:t>
            </a:fld>
            <a:endParaRPr lang="en-IN"/>
          </a:p>
        </p:txBody>
      </p:sp>
    </p:spTree>
    <p:extLst>
      <p:ext uri="{BB962C8B-B14F-4D97-AF65-F5344CB8AC3E}">
        <p14:creationId xmlns:p14="http://schemas.microsoft.com/office/powerpoint/2010/main" val="244760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5EFCD1-F155-43D5-97C1-590640C95D42}"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6F9822-3DAA-496E-8DEF-F79B9F423A7A}" type="slidenum">
              <a:rPr lang="en-IN" smtClean="0"/>
              <a:t>‹#›</a:t>
            </a:fld>
            <a:endParaRPr lang="en-IN"/>
          </a:p>
        </p:txBody>
      </p:sp>
    </p:spTree>
    <p:extLst>
      <p:ext uri="{BB962C8B-B14F-4D97-AF65-F5344CB8AC3E}">
        <p14:creationId xmlns:p14="http://schemas.microsoft.com/office/powerpoint/2010/main" val="317996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5EFCD1-F155-43D5-97C1-590640C95D42}"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6F9822-3DAA-496E-8DEF-F79B9F423A7A}" type="slidenum">
              <a:rPr lang="en-IN" smtClean="0"/>
              <a:t>‹#›</a:t>
            </a:fld>
            <a:endParaRPr lang="en-IN"/>
          </a:p>
        </p:txBody>
      </p:sp>
    </p:spTree>
    <p:extLst>
      <p:ext uri="{BB962C8B-B14F-4D97-AF65-F5344CB8AC3E}">
        <p14:creationId xmlns:p14="http://schemas.microsoft.com/office/powerpoint/2010/main" val="1687018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5EFCD1-F155-43D5-97C1-590640C95D42}"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6F9822-3DAA-496E-8DEF-F79B9F423A7A}" type="slidenum">
              <a:rPr lang="en-IN" smtClean="0"/>
              <a:t>‹#›</a:t>
            </a:fld>
            <a:endParaRPr lang="en-IN"/>
          </a:p>
        </p:txBody>
      </p:sp>
    </p:spTree>
    <p:extLst>
      <p:ext uri="{BB962C8B-B14F-4D97-AF65-F5344CB8AC3E}">
        <p14:creationId xmlns:p14="http://schemas.microsoft.com/office/powerpoint/2010/main" val="611371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5EFCD1-F155-43D5-97C1-590640C95D42}"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6F9822-3DAA-496E-8DEF-F79B9F423A7A}" type="slidenum">
              <a:rPr lang="en-IN" smtClean="0"/>
              <a:t>‹#›</a:t>
            </a:fld>
            <a:endParaRPr lang="en-IN"/>
          </a:p>
        </p:txBody>
      </p:sp>
    </p:spTree>
    <p:extLst>
      <p:ext uri="{BB962C8B-B14F-4D97-AF65-F5344CB8AC3E}">
        <p14:creationId xmlns:p14="http://schemas.microsoft.com/office/powerpoint/2010/main" val="1084618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5EFCD1-F155-43D5-97C1-590640C95D42}"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6F9822-3DAA-496E-8DEF-F79B9F423A7A}" type="slidenum">
              <a:rPr lang="en-IN" smtClean="0"/>
              <a:t>‹#›</a:t>
            </a:fld>
            <a:endParaRPr lang="en-IN"/>
          </a:p>
        </p:txBody>
      </p:sp>
    </p:spTree>
    <p:extLst>
      <p:ext uri="{BB962C8B-B14F-4D97-AF65-F5344CB8AC3E}">
        <p14:creationId xmlns:p14="http://schemas.microsoft.com/office/powerpoint/2010/main" val="265926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5EFCD1-F155-43D5-97C1-590640C95D42}" type="datetimeFigureOut">
              <a:rPr lang="en-IN" smtClean="0"/>
              <a:t>30-03-2023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6F9822-3DAA-496E-8DEF-F79B9F423A7A}" type="slidenum">
              <a:rPr lang="en-IN" smtClean="0"/>
              <a:t>‹#›</a:t>
            </a:fld>
            <a:endParaRPr lang="en-IN"/>
          </a:p>
        </p:txBody>
      </p:sp>
    </p:spTree>
    <p:extLst>
      <p:ext uri="{BB962C8B-B14F-4D97-AF65-F5344CB8AC3E}">
        <p14:creationId xmlns:p14="http://schemas.microsoft.com/office/powerpoint/2010/main" val="819271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5EFCD1-F155-43D5-97C1-590640C95D42}" type="datetimeFigureOut">
              <a:rPr lang="en-IN" smtClean="0"/>
              <a:t>30-03-2023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6F9822-3DAA-496E-8DEF-F79B9F423A7A}" type="slidenum">
              <a:rPr lang="en-IN" smtClean="0"/>
              <a:t>‹#›</a:t>
            </a:fld>
            <a:endParaRPr lang="en-IN"/>
          </a:p>
        </p:txBody>
      </p:sp>
    </p:spTree>
    <p:extLst>
      <p:ext uri="{BB962C8B-B14F-4D97-AF65-F5344CB8AC3E}">
        <p14:creationId xmlns:p14="http://schemas.microsoft.com/office/powerpoint/2010/main" val="4100268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5EFCD1-F155-43D5-97C1-590640C95D42}" type="datetimeFigureOut">
              <a:rPr lang="en-IN" smtClean="0"/>
              <a:t>30-03-2023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6F9822-3DAA-496E-8DEF-F79B9F423A7A}" type="slidenum">
              <a:rPr lang="en-IN" smtClean="0"/>
              <a:t>‹#›</a:t>
            </a:fld>
            <a:endParaRPr lang="en-IN"/>
          </a:p>
        </p:txBody>
      </p:sp>
    </p:spTree>
    <p:extLst>
      <p:ext uri="{BB962C8B-B14F-4D97-AF65-F5344CB8AC3E}">
        <p14:creationId xmlns:p14="http://schemas.microsoft.com/office/powerpoint/2010/main" val="677870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5EFCD1-F155-43D5-97C1-590640C95D42}"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6F9822-3DAA-496E-8DEF-F79B9F423A7A}" type="slidenum">
              <a:rPr lang="en-IN" smtClean="0"/>
              <a:t>‹#›</a:t>
            </a:fld>
            <a:endParaRPr lang="en-IN"/>
          </a:p>
        </p:txBody>
      </p:sp>
    </p:spTree>
    <p:extLst>
      <p:ext uri="{BB962C8B-B14F-4D97-AF65-F5344CB8AC3E}">
        <p14:creationId xmlns:p14="http://schemas.microsoft.com/office/powerpoint/2010/main" val="3805153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5EFCD1-F155-43D5-97C1-590640C95D42}"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6F9822-3DAA-496E-8DEF-F79B9F423A7A}" type="slidenum">
              <a:rPr lang="en-IN" smtClean="0"/>
              <a:t>‹#›</a:t>
            </a:fld>
            <a:endParaRPr lang="en-IN"/>
          </a:p>
        </p:txBody>
      </p:sp>
    </p:spTree>
    <p:extLst>
      <p:ext uri="{BB962C8B-B14F-4D97-AF65-F5344CB8AC3E}">
        <p14:creationId xmlns:p14="http://schemas.microsoft.com/office/powerpoint/2010/main" val="266358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B5EFCD1-F155-43D5-97C1-590640C95D42}" type="datetimeFigureOut">
              <a:rPr lang="en-IN" smtClean="0"/>
              <a:t>30-03-2023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06F9822-3DAA-496E-8DEF-F79B9F423A7A}" type="slidenum">
              <a:rPr lang="en-IN" smtClean="0"/>
              <a:t>‹#›</a:t>
            </a:fld>
            <a:endParaRPr lang="en-IN"/>
          </a:p>
        </p:txBody>
      </p:sp>
    </p:spTree>
    <p:extLst>
      <p:ext uri="{BB962C8B-B14F-4D97-AF65-F5344CB8AC3E}">
        <p14:creationId xmlns:p14="http://schemas.microsoft.com/office/powerpoint/2010/main" val="39023035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nodejs.org/api/buffer.html" TargetMode="External"/><Relationship Id="rId2" Type="http://schemas.openxmlformats.org/officeDocument/2006/relationships/hyperlink" Target="https://blog.logrocket.com/node-js-buffer-complete-guide"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EE0E-574D-B220-69EF-770BE9B38112}"/>
              </a:ext>
            </a:extLst>
          </p:cNvPr>
          <p:cNvSpPr>
            <a:spLocks noGrp="1"/>
          </p:cNvSpPr>
          <p:nvPr>
            <p:ph type="ctrTitle"/>
          </p:nvPr>
        </p:nvSpPr>
        <p:spPr/>
        <p:txBody>
          <a:bodyPr/>
          <a:lstStyle/>
          <a:p>
            <a:r>
              <a:rPr lang="en-IN" dirty="0"/>
              <a:t>6. Buffers and streams</a:t>
            </a:r>
          </a:p>
        </p:txBody>
      </p:sp>
    </p:spTree>
    <p:extLst>
      <p:ext uri="{BB962C8B-B14F-4D97-AF65-F5344CB8AC3E}">
        <p14:creationId xmlns:p14="http://schemas.microsoft.com/office/powerpoint/2010/main" val="2715106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DD1F-ECF2-3DCA-BE24-60AB0CB8D465}"/>
              </a:ext>
            </a:extLst>
          </p:cNvPr>
          <p:cNvSpPr>
            <a:spLocks noGrp="1"/>
          </p:cNvSpPr>
          <p:nvPr>
            <p:ph type="title"/>
          </p:nvPr>
        </p:nvSpPr>
        <p:spPr/>
        <p:txBody>
          <a:bodyPr/>
          <a:lstStyle/>
          <a:p>
            <a:r>
              <a:rPr lang="en-IN" dirty="0"/>
              <a:t>6.6 Pipeline</a:t>
            </a:r>
          </a:p>
        </p:txBody>
      </p:sp>
      <p:sp>
        <p:nvSpPr>
          <p:cNvPr id="3" name="TextBox 2">
            <a:extLst>
              <a:ext uri="{FF2B5EF4-FFF2-40B4-BE49-F238E27FC236}">
                <a16:creationId xmlns:a16="http://schemas.microsoft.com/office/drawing/2014/main" id="{7F791D67-BAC9-4B0D-F33D-399DB6478196}"/>
              </a:ext>
            </a:extLst>
          </p:cNvPr>
          <p:cNvSpPr txBox="1"/>
          <p:nvPr/>
        </p:nvSpPr>
        <p:spPr>
          <a:xfrm>
            <a:off x="802433" y="1595535"/>
            <a:ext cx="8471569" cy="3416320"/>
          </a:xfrm>
          <a:prstGeom prst="rect">
            <a:avLst/>
          </a:prstGeom>
          <a:noFill/>
        </p:spPr>
        <p:txBody>
          <a:bodyPr wrap="square" rtlCol="0">
            <a:spAutoFit/>
          </a:bodyPr>
          <a:lstStyle/>
          <a:p>
            <a:pPr marL="285750" indent="-285750">
              <a:buFont typeface="Arial" panose="020B0604020202020204" pitchFamily="34" charset="0"/>
              <a:buChar char="•"/>
            </a:pPr>
            <a:r>
              <a:rPr lang="en-US" dirty="0"/>
              <a:t>Pipeline method is used to handle stream(s) operations to secure memory leak.</a:t>
            </a:r>
            <a:br>
              <a:rPr lang="en-US" dirty="0"/>
            </a:br>
            <a:endParaRPr lang="en-US" dirty="0"/>
          </a:p>
          <a:p>
            <a:pPr marL="285750" indent="-285750">
              <a:buFont typeface="Arial" panose="020B0604020202020204" pitchFamily="34" charset="0"/>
              <a:buChar char="•"/>
            </a:pPr>
            <a:r>
              <a:rPr lang="en-US" dirty="0"/>
              <a:t>Pipeline method helps in error handling of streams that helps memory leak of our server.</a:t>
            </a:r>
            <a:br>
              <a:rPr lang="en-US" dirty="0"/>
            </a:br>
            <a:endParaRPr lang="en-US" dirty="0"/>
          </a:p>
          <a:p>
            <a:pPr marL="285750" indent="-285750">
              <a:buFont typeface="Arial" panose="020B0604020202020204" pitchFamily="34" charset="0"/>
              <a:buChar char="•"/>
            </a:pPr>
            <a:r>
              <a:rPr lang="en-US" dirty="0"/>
              <a:t>Example:</a:t>
            </a:r>
            <a:br>
              <a:rPr lang="en-US" dirty="0"/>
            </a:br>
            <a:br>
              <a:rPr lang="en-US" dirty="0"/>
            </a:br>
            <a:r>
              <a:rPr lang="en-US" dirty="0"/>
              <a:t>pipeline(</a:t>
            </a:r>
            <a:r>
              <a:rPr lang="en-US" dirty="0" err="1"/>
              <a:t>fs.createReadStream</a:t>
            </a:r>
            <a:r>
              <a:rPr lang="en-US" dirty="0"/>
              <a:t>(__</a:t>
            </a:r>
            <a:r>
              <a:rPr lang="en-US" dirty="0" err="1"/>
              <a:t>dirname</a:t>
            </a:r>
            <a:r>
              <a:rPr lang="en-US" dirty="0"/>
              <a:t> + "/input.txt"), res, (err) =&gt; {</a:t>
            </a:r>
          </a:p>
          <a:p>
            <a:r>
              <a:rPr lang="en-US" dirty="0"/>
              <a:t>	if (err) </a:t>
            </a:r>
            <a:r>
              <a:rPr lang="en-US" dirty="0" err="1"/>
              <a:t>console.error</a:t>
            </a:r>
            <a:r>
              <a:rPr lang="en-US" dirty="0"/>
              <a:t>("Pipeline failed.", err);</a:t>
            </a:r>
          </a:p>
          <a:p>
            <a:r>
              <a:rPr lang="en-US" dirty="0"/>
              <a:t>	else console.log("Pipeline succeeded.");</a:t>
            </a:r>
          </a:p>
          <a:p>
            <a:r>
              <a:rPr lang="en-US" dirty="0"/>
              <a:t>    });</a:t>
            </a:r>
            <a:endParaRPr lang="en-IN" dirty="0"/>
          </a:p>
        </p:txBody>
      </p:sp>
    </p:spTree>
    <p:extLst>
      <p:ext uri="{BB962C8B-B14F-4D97-AF65-F5344CB8AC3E}">
        <p14:creationId xmlns:p14="http://schemas.microsoft.com/office/powerpoint/2010/main" val="4230491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DD1F-ECF2-3DCA-BE24-60AB0CB8D465}"/>
              </a:ext>
            </a:extLst>
          </p:cNvPr>
          <p:cNvSpPr>
            <a:spLocks noGrp="1"/>
          </p:cNvSpPr>
          <p:nvPr>
            <p:ph type="title"/>
          </p:nvPr>
        </p:nvSpPr>
        <p:spPr/>
        <p:txBody>
          <a:bodyPr/>
          <a:lstStyle/>
          <a:p>
            <a:r>
              <a:rPr lang="en-IN" dirty="0"/>
              <a:t>6.7 Chaining Stream</a:t>
            </a:r>
          </a:p>
        </p:txBody>
      </p:sp>
      <p:sp>
        <p:nvSpPr>
          <p:cNvPr id="3" name="TextBox 2">
            <a:extLst>
              <a:ext uri="{FF2B5EF4-FFF2-40B4-BE49-F238E27FC236}">
                <a16:creationId xmlns:a16="http://schemas.microsoft.com/office/drawing/2014/main" id="{C4C79838-BD5E-F840-178C-F4A45652F77E}"/>
              </a:ext>
            </a:extLst>
          </p:cNvPr>
          <p:cNvSpPr txBox="1"/>
          <p:nvPr/>
        </p:nvSpPr>
        <p:spPr>
          <a:xfrm>
            <a:off x="802433" y="1595535"/>
            <a:ext cx="8471569" cy="3139321"/>
          </a:xfrm>
          <a:prstGeom prst="rect">
            <a:avLst/>
          </a:prstGeom>
          <a:noFill/>
        </p:spPr>
        <p:txBody>
          <a:bodyPr wrap="square" rtlCol="0">
            <a:spAutoFit/>
          </a:bodyPr>
          <a:lstStyle/>
          <a:p>
            <a:pPr marL="285750" indent="-285750">
              <a:buFont typeface="Arial" panose="020B0604020202020204" pitchFamily="34" charset="0"/>
              <a:buChar char="•"/>
            </a:pPr>
            <a:r>
              <a:rPr lang="en-US" dirty="0"/>
              <a:t>Chaining is a mechanism to connect the output of one stream to another stream and create a chain of multiple stream operations.</a:t>
            </a:r>
            <a:br>
              <a:rPr lang="en-US" dirty="0"/>
            </a:br>
            <a:endParaRPr lang="en-US" dirty="0"/>
          </a:p>
          <a:p>
            <a:pPr marL="285750" indent="-285750">
              <a:buFont typeface="Arial" panose="020B0604020202020204" pitchFamily="34" charset="0"/>
              <a:buChar char="•"/>
            </a:pPr>
            <a:r>
              <a:rPr lang="en-US" dirty="0"/>
              <a:t>It is normally used with piping operations.</a:t>
            </a:r>
            <a:br>
              <a:rPr lang="en-US" dirty="0"/>
            </a:br>
            <a:endParaRPr lang="en-US" dirty="0"/>
          </a:p>
          <a:p>
            <a:pPr marL="285750" indent="-285750">
              <a:buFont typeface="Arial" panose="020B0604020202020204" pitchFamily="34" charset="0"/>
              <a:buChar char="•"/>
            </a:pPr>
            <a:r>
              <a:rPr lang="en-US" dirty="0"/>
              <a:t>Example:</a:t>
            </a:r>
            <a:br>
              <a:rPr lang="en-US" dirty="0"/>
            </a:br>
            <a:br>
              <a:rPr lang="en-US" dirty="0"/>
            </a:br>
            <a:r>
              <a:rPr lang="en-US" dirty="0" err="1"/>
              <a:t>fs.createReadStream</a:t>
            </a:r>
            <a:r>
              <a:rPr lang="en-US" dirty="0"/>
              <a:t>(“message.txt”)</a:t>
            </a:r>
          </a:p>
          <a:p>
            <a:r>
              <a:rPr lang="en-US" dirty="0"/>
              <a:t>	.pipe(</a:t>
            </a:r>
            <a:r>
              <a:rPr lang="en-US" dirty="0" err="1"/>
              <a:t>zlib.createGzip</a:t>
            </a:r>
            <a:r>
              <a:rPr lang="en-US" dirty="0"/>
              <a:t>())</a:t>
            </a:r>
          </a:p>
          <a:p>
            <a:r>
              <a:rPr lang="en-US" dirty="0"/>
              <a:t>	.pipe(</a:t>
            </a:r>
            <a:r>
              <a:rPr lang="en-US" dirty="0" err="1"/>
              <a:t>fs.createWriteStream</a:t>
            </a:r>
            <a:r>
              <a:rPr lang="en-US" dirty="0"/>
              <a:t>(“message.txt.gz”));</a:t>
            </a:r>
          </a:p>
          <a:p>
            <a:r>
              <a:rPr lang="en-US" dirty="0"/>
              <a:t>    console.log(“File created and Compressed.”);</a:t>
            </a:r>
            <a:endParaRPr lang="en-IN" dirty="0"/>
          </a:p>
        </p:txBody>
      </p:sp>
    </p:spTree>
    <p:extLst>
      <p:ext uri="{BB962C8B-B14F-4D97-AF65-F5344CB8AC3E}">
        <p14:creationId xmlns:p14="http://schemas.microsoft.com/office/powerpoint/2010/main" val="3918973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DD1F-ECF2-3DCA-BE24-60AB0CB8D465}"/>
              </a:ext>
            </a:extLst>
          </p:cNvPr>
          <p:cNvSpPr>
            <a:spLocks noGrp="1"/>
          </p:cNvSpPr>
          <p:nvPr>
            <p:ph type="title"/>
          </p:nvPr>
        </p:nvSpPr>
        <p:spPr/>
        <p:txBody>
          <a:bodyPr/>
          <a:lstStyle/>
          <a:p>
            <a:r>
              <a:rPr lang="en-IN" dirty="0"/>
              <a:t>6.1 What is buffers and streams</a:t>
            </a:r>
          </a:p>
        </p:txBody>
      </p:sp>
      <p:sp>
        <p:nvSpPr>
          <p:cNvPr id="3" name="TextBox 2">
            <a:extLst>
              <a:ext uri="{FF2B5EF4-FFF2-40B4-BE49-F238E27FC236}">
                <a16:creationId xmlns:a16="http://schemas.microsoft.com/office/drawing/2014/main" id="{24BC7A99-BA14-A376-18C1-FDE036272E66}"/>
              </a:ext>
            </a:extLst>
          </p:cNvPr>
          <p:cNvSpPr txBox="1"/>
          <p:nvPr/>
        </p:nvSpPr>
        <p:spPr>
          <a:xfrm>
            <a:off x="677334" y="1455575"/>
            <a:ext cx="7576457" cy="2308324"/>
          </a:xfrm>
          <a:prstGeom prst="rect">
            <a:avLst/>
          </a:prstGeom>
          <a:noFill/>
        </p:spPr>
        <p:txBody>
          <a:bodyPr wrap="square" rtlCol="0">
            <a:spAutoFit/>
          </a:bodyPr>
          <a:lstStyle/>
          <a:p>
            <a:r>
              <a:rPr lang="en-IN" b="1" dirty="0"/>
              <a:t>Buffer:</a:t>
            </a:r>
            <a:br>
              <a:rPr lang="en-IN" dirty="0"/>
            </a:br>
            <a:br>
              <a:rPr lang="en-IN" dirty="0"/>
            </a:br>
            <a:r>
              <a:rPr lang="en-IN" dirty="0"/>
              <a:t>A buffer is a small part (chunks) of data which stored </a:t>
            </a:r>
            <a:r>
              <a:rPr lang="en-IN" dirty="0" err="1"/>
              <a:t>unitil</a:t>
            </a:r>
            <a:r>
              <a:rPr lang="en-IN" dirty="0"/>
              <a:t> it is ready for processing.</a:t>
            </a:r>
            <a:br>
              <a:rPr lang="en-IN" dirty="0"/>
            </a:br>
            <a:br>
              <a:rPr lang="en-IN" dirty="0"/>
            </a:br>
            <a:r>
              <a:rPr lang="en-IN" dirty="0"/>
              <a:t>Buffer is a class provided by node </a:t>
            </a:r>
            <a:r>
              <a:rPr lang="en-IN" dirty="0" err="1"/>
              <a:t>js</a:t>
            </a:r>
            <a:r>
              <a:rPr lang="en-IN" dirty="0"/>
              <a:t>.</a:t>
            </a:r>
            <a:br>
              <a:rPr lang="en-IN" dirty="0"/>
            </a:br>
            <a:br>
              <a:rPr lang="en-IN" dirty="0"/>
            </a:br>
            <a:r>
              <a:rPr lang="en-IN" dirty="0"/>
              <a:t>Stores data in Array of Integers.</a:t>
            </a:r>
          </a:p>
        </p:txBody>
      </p:sp>
      <p:sp>
        <p:nvSpPr>
          <p:cNvPr id="4" name="TextBox 3">
            <a:extLst>
              <a:ext uri="{FF2B5EF4-FFF2-40B4-BE49-F238E27FC236}">
                <a16:creationId xmlns:a16="http://schemas.microsoft.com/office/drawing/2014/main" id="{09D4E0AA-B1DB-B3A5-D67E-E4A2DFEA339F}"/>
              </a:ext>
            </a:extLst>
          </p:cNvPr>
          <p:cNvSpPr txBox="1"/>
          <p:nvPr/>
        </p:nvSpPr>
        <p:spPr>
          <a:xfrm>
            <a:off x="677333" y="3940076"/>
            <a:ext cx="7576457" cy="2031325"/>
          </a:xfrm>
          <a:prstGeom prst="rect">
            <a:avLst/>
          </a:prstGeom>
          <a:noFill/>
        </p:spPr>
        <p:txBody>
          <a:bodyPr wrap="square" rtlCol="0">
            <a:spAutoFit/>
          </a:bodyPr>
          <a:lstStyle/>
          <a:p>
            <a:r>
              <a:rPr lang="en-IN" b="1" dirty="0"/>
              <a:t>Stream:</a:t>
            </a:r>
            <a:br>
              <a:rPr lang="en-IN" dirty="0"/>
            </a:br>
            <a:br>
              <a:rPr lang="en-IN" dirty="0"/>
            </a:br>
            <a:r>
              <a:rPr lang="en-IN" dirty="0"/>
              <a:t>A Stream is a collection on objects in a continues manner.</a:t>
            </a:r>
            <a:br>
              <a:rPr lang="en-IN" dirty="0"/>
            </a:br>
            <a:br>
              <a:rPr lang="en-IN" dirty="0"/>
            </a:br>
            <a:r>
              <a:rPr lang="en-IN" dirty="0"/>
              <a:t>Stream is a data handling method used for Read / Write data or files.</a:t>
            </a:r>
            <a:br>
              <a:rPr lang="en-IN" dirty="0"/>
            </a:br>
            <a:br>
              <a:rPr lang="en-IN" dirty="0"/>
            </a:br>
            <a:r>
              <a:rPr lang="en-IN" dirty="0"/>
              <a:t>Mostly used for handle large data by dividing into parts.</a:t>
            </a:r>
          </a:p>
        </p:txBody>
      </p:sp>
    </p:spTree>
    <p:extLst>
      <p:ext uri="{BB962C8B-B14F-4D97-AF65-F5344CB8AC3E}">
        <p14:creationId xmlns:p14="http://schemas.microsoft.com/office/powerpoint/2010/main" val="2310674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DD1F-ECF2-3DCA-BE24-60AB0CB8D465}"/>
              </a:ext>
            </a:extLst>
          </p:cNvPr>
          <p:cNvSpPr>
            <a:spLocks noGrp="1"/>
          </p:cNvSpPr>
          <p:nvPr>
            <p:ph type="title"/>
          </p:nvPr>
        </p:nvSpPr>
        <p:spPr/>
        <p:txBody>
          <a:bodyPr/>
          <a:lstStyle/>
          <a:p>
            <a:r>
              <a:rPr lang="en-IN" dirty="0"/>
              <a:t>6.2 Benefit of Streams over buffers</a:t>
            </a:r>
          </a:p>
        </p:txBody>
      </p:sp>
      <p:sp>
        <p:nvSpPr>
          <p:cNvPr id="3" name="TextBox 2">
            <a:extLst>
              <a:ext uri="{FF2B5EF4-FFF2-40B4-BE49-F238E27FC236}">
                <a16:creationId xmlns:a16="http://schemas.microsoft.com/office/drawing/2014/main" id="{7E672198-3553-C088-D22B-9B5FDBB61C6E}"/>
              </a:ext>
            </a:extLst>
          </p:cNvPr>
          <p:cNvSpPr txBox="1"/>
          <p:nvPr/>
        </p:nvSpPr>
        <p:spPr>
          <a:xfrm>
            <a:off x="774441" y="1632857"/>
            <a:ext cx="7996335" cy="3416320"/>
          </a:xfrm>
          <a:prstGeom prst="rect">
            <a:avLst/>
          </a:prstGeom>
          <a:noFill/>
        </p:spPr>
        <p:txBody>
          <a:bodyPr wrap="square" rtlCol="0">
            <a:spAutoFit/>
          </a:bodyPr>
          <a:lstStyle/>
          <a:p>
            <a:pPr marL="285750" indent="-285750">
              <a:buFont typeface="Arial" panose="020B0604020202020204" pitchFamily="34" charset="0"/>
              <a:buChar char="•"/>
            </a:pPr>
            <a:r>
              <a:rPr lang="en-US" dirty="0"/>
              <a:t>handling HTTP requests, reading/writing files, and making socket communications.</a:t>
            </a:r>
            <a:br>
              <a:rPr lang="en-US" dirty="0"/>
            </a:br>
            <a:endParaRPr lang="en-US" dirty="0"/>
          </a:p>
          <a:p>
            <a:pPr marL="285750" indent="-285750">
              <a:buFont typeface="Arial" panose="020B0604020202020204" pitchFamily="34" charset="0"/>
              <a:buChar char="•"/>
            </a:pPr>
            <a:r>
              <a:rPr lang="en-US" dirty="0"/>
              <a:t>instead of a program reading a file into memory all at once like in the traditional way, streams read chunks of data piece by piece(Buffers), processing its content without keeping it all in memory. (High performance and scalability)</a:t>
            </a:r>
            <a:br>
              <a:rPr lang="en-US" dirty="0"/>
            </a:br>
            <a:endParaRPr lang="en-US" dirty="0"/>
          </a:p>
          <a:p>
            <a:pPr marL="285750" indent="-285750">
              <a:buFont typeface="Arial" panose="020B0604020202020204" pitchFamily="34" charset="0"/>
              <a:buChar char="•"/>
            </a:pPr>
            <a:r>
              <a:rPr lang="en-US" dirty="0"/>
              <a:t>Streams can read/write data chunk by chunk(buffers), without buffering the whole file at once, </a:t>
            </a:r>
            <a:r>
              <a:rPr lang="en-US" dirty="0" err="1"/>
              <a:t>e.g</a:t>
            </a:r>
            <a:r>
              <a:rPr lang="en-US" dirty="0"/>
              <a:t>: video streaming, large data handling</a:t>
            </a:r>
            <a:br>
              <a:rPr lang="en-US" dirty="0"/>
            </a:br>
            <a:endParaRPr lang="en-US" dirty="0"/>
          </a:p>
          <a:p>
            <a:pPr marL="285750" indent="-285750">
              <a:buFont typeface="Arial" panose="020B0604020202020204" pitchFamily="34" charset="0"/>
              <a:buChar char="•"/>
            </a:pPr>
            <a:r>
              <a:rPr lang="en-US" dirty="0"/>
              <a:t>When the stream is completed, Buffers are cleaned from memory.</a:t>
            </a:r>
            <a:endParaRPr lang="en-IN" dirty="0"/>
          </a:p>
        </p:txBody>
      </p:sp>
    </p:spTree>
    <p:extLst>
      <p:ext uri="{BB962C8B-B14F-4D97-AF65-F5344CB8AC3E}">
        <p14:creationId xmlns:p14="http://schemas.microsoft.com/office/powerpoint/2010/main" val="3757671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DD1F-ECF2-3DCA-BE24-60AB0CB8D465}"/>
              </a:ext>
            </a:extLst>
          </p:cNvPr>
          <p:cNvSpPr>
            <a:spLocks noGrp="1"/>
          </p:cNvSpPr>
          <p:nvPr>
            <p:ph type="title"/>
          </p:nvPr>
        </p:nvSpPr>
        <p:spPr/>
        <p:txBody>
          <a:bodyPr/>
          <a:lstStyle/>
          <a:p>
            <a:r>
              <a:rPr lang="en-IN" dirty="0"/>
              <a:t>6.3 Create / Write / Read operation on Buffers</a:t>
            </a:r>
          </a:p>
        </p:txBody>
      </p:sp>
      <p:sp>
        <p:nvSpPr>
          <p:cNvPr id="3" name="TextBox 2">
            <a:extLst>
              <a:ext uri="{FF2B5EF4-FFF2-40B4-BE49-F238E27FC236}">
                <a16:creationId xmlns:a16="http://schemas.microsoft.com/office/drawing/2014/main" id="{235D1FCA-5817-0FE4-2269-23FDBCE3A810}"/>
              </a:ext>
            </a:extLst>
          </p:cNvPr>
          <p:cNvSpPr txBox="1"/>
          <p:nvPr/>
        </p:nvSpPr>
        <p:spPr>
          <a:xfrm>
            <a:off x="677334" y="1930400"/>
            <a:ext cx="8596668" cy="2862322"/>
          </a:xfrm>
          <a:prstGeom prst="rect">
            <a:avLst/>
          </a:prstGeom>
          <a:noFill/>
        </p:spPr>
        <p:txBody>
          <a:bodyPr wrap="square" rtlCol="0">
            <a:spAutoFit/>
          </a:bodyPr>
          <a:lstStyle/>
          <a:p>
            <a:r>
              <a:rPr lang="en-IN" b="1" dirty="0"/>
              <a:t>Create a Buffer:</a:t>
            </a:r>
            <a:br>
              <a:rPr lang="en-IN" b="1" dirty="0"/>
            </a:br>
            <a:br>
              <a:rPr lang="en-IN" b="1" dirty="0"/>
            </a:br>
            <a:r>
              <a:rPr lang="en-IN" dirty="0"/>
              <a:t>Method: </a:t>
            </a:r>
            <a:r>
              <a:rPr lang="en-IN" dirty="0" err="1"/>
              <a:t>Buffer.alloc</a:t>
            </a:r>
            <a:r>
              <a:rPr lang="en-IN" dirty="0"/>
              <a:t>()</a:t>
            </a:r>
            <a:br>
              <a:rPr lang="en-IN" dirty="0"/>
            </a:br>
            <a:br>
              <a:rPr lang="en-IN" dirty="0"/>
            </a:br>
            <a:r>
              <a:rPr lang="en-IN" dirty="0"/>
              <a:t>example: </a:t>
            </a:r>
            <a:br>
              <a:rPr lang="en-IN" dirty="0"/>
            </a:br>
            <a:br>
              <a:rPr lang="en-IN" dirty="0"/>
            </a:br>
            <a:r>
              <a:rPr lang="en-US" dirty="0"/>
              <a:t>const buffer = </a:t>
            </a:r>
            <a:r>
              <a:rPr lang="en-US" dirty="0" err="1"/>
              <a:t>Buffer.alloc</a:t>
            </a:r>
            <a:r>
              <a:rPr lang="en-US" dirty="0"/>
              <a:t>(6);</a:t>
            </a:r>
          </a:p>
          <a:p>
            <a:r>
              <a:rPr lang="en-US" dirty="0"/>
              <a:t>let data = </a:t>
            </a:r>
            <a:r>
              <a:rPr lang="en-US" dirty="0" err="1"/>
              <a:t>buffer.write</a:t>
            </a:r>
            <a:r>
              <a:rPr lang="en-US" dirty="0"/>
              <a:t>(“test”) // data will return buffer length</a:t>
            </a:r>
          </a:p>
          <a:p>
            <a:br>
              <a:rPr lang="en-US" dirty="0"/>
            </a:br>
            <a:r>
              <a:rPr lang="en-US" dirty="0"/>
              <a:t>output: 4</a:t>
            </a:r>
            <a:endParaRPr lang="en-IN" b="1" dirty="0"/>
          </a:p>
        </p:txBody>
      </p:sp>
    </p:spTree>
    <p:extLst>
      <p:ext uri="{BB962C8B-B14F-4D97-AF65-F5344CB8AC3E}">
        <p14:creationId xmlns:p14="http://schemas.microsoft.com/office/powerpoint/2010/main" val="1244753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DD1F-ECF2-3DCA-BE24-60AB0CB8D465}"/>
              </a:ext>
            </a:extLst>
          </p:cNvPr>
          <p:cNvSpPr>
            <a:spLocks noGrp="1"/>
          </p:cNvSpPr>
          <p:nvPr>
            <p:ph type="title"/>
          </p:nvPr>
        </p:nvSpPr>
        <p:spPr/>
        <p:txBody>
          <a:bodyPr/>
          <a:lstStyle/>
          <a:p>
            <a:r>
              <a:rPr lang="en-IN" dirty="0"/>
              <a:t>6.3 Create / Write / Read operation on Buffers</a:t>
            </a:r>
          </a:p>
        </p:txBody>
      </p:sp>
      <p:sp>
        <p:nvSpPr>
          <p:cNvPr id="3" name="TextBox 2">
            <a:extLst>
              <a:ext uri="{FF2B5EF4-FFF2-40B4-BE49-F238E27FC236}">
                <a16:creationId xmlns:a16="http://schemas.microsoft.com/office/drawing/2014/main" id="{235D1FCA-5817-0FE4-2269-23FDBCE3A810}"/>
              </a:ext>
            </a:extLst>
          </p:cNvPr>
          <p:cNvSpPr txBox="1"/>
          <p:nvPr/>
        </p:nvSpPr>
        <p:spPr>
          <a:xfrm>
            <a:off x="677334" y="1930400"/>
            <a:ext cx="8596668" cy="2585323"/>
          </a:xfrm>
          <a:prstGeom prst="rect">
            <a:avLst/>
          </a:prstGeom>
          <a:noFill/>
        </p:spPr>
        <p:txBody>
          <a:bodyPr wrap="square" rtlCol="0">
            <a:spAutoFit/>
          </a:bodyPr>
          <a:lstStyle/>
          <a:p>
            <a:r>
              <a:rPr lang="en-IN" b="1" dirty="0"/>
              <a:t>Write a Buffer:</a:t>
            </a:r>
            <a:br>
              <a:rPr lang="en-IN" b="1" dirty="0"/>
            </a:br>
            <a:br>
              <a:rPr lang="en-IN" b="1" dirty="0"/>
            </a:br>
            <a:r>
              <a:rPr lang="en-IN" dirty="0"/>
              <a:t>Method: </a:t>
            </a:r>
            <a:r>
              <a:rPr lang="en-IN" dirty="0" err="1"/>
              <a:t>Buffer.write</a:t>
            </a:r>
            <a:r>
              <a:rPr lang="en-IN" dirty="0"/>
              <a:t>()</a:t>
            </a:r>
            <a:br>
              <a:rPr lang="en-IN" dirty="0"/>
            </a:br>
            <a:br>
              <a:rPr lang="en-IN" dirty="0"/>
            </a:br>
            <a:r>
              <a:rPr lang="en-IN" dirty="0"/>
              <a:t>example: </a:t>
            </a:r>
            <a:br>
              <a:rPr lang="en-IN" dirty="0"/>
            </a:br>
            <a:br>
              <a:rPr lang="en-IN" dirty="0"/>
            </a:br>
            <a:r>
              <a:rPr lang="en-US" dirty="0"/>
              <a:t>const buffer = </a:t>
            </a:r>
            <a:r>
              <a:rPr lang="en-US" dirty="0" err="1"/>
              <a:t>Buffer.write</a:t>
            </a:r>
            <a:r>
              <a:rPr lang="en-US" dirty="0"/>
              <a:t>(6);</a:t>
            </a:r>
          </a:p>
          <a:p>
            <a:endParaRPr lang="en-US" dirty="0"/>
          </a:p>
          <a:p>
            <a:r>
              <a:rPr lang="en-US" dirty="0"/>
              <a:t>Format of created buffer: &lt;Buffer 00 00 00 00 00 00&gt;</a:t>
            </a:r>
            <a:endParaRPr lang="en-IN" b="1" dirty="0"/>
          </a:p>
        </p:txBody>
      </p:sp>
    </p:spTree>
    <p:extLst>
      <p:ext uri="{BB962C8B-B14F-4D97-AF65-F5344CB8AC3E}">
        <p14:creationId xmlns:p14="http://schemas.microsoft.com/office/powerpoint/2010/main" val="1677101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DD1F-ECF2-3DCA-BE24-60AB0CB8D465}"/>
              </a:ext>
            </a:extLst>
          </p:cNvPr>
          <p:cNvSpPr>
            <a:spLocks noGrp="1"/>
          </p:cNvSpPr>
          <p:nvPr>
            <p:ph type="title"/>
          </p:nvPr>
        </p:nvSpPr>
        <p:spPr/>
        <p:txBody>
          <a:bodyPr/>
          <a:lstStyle/>
          <a:p>
            <a:r>
              <a:rPr lang="en-IN" dirty="0"/>
              <a:t>6.3 Create / Write / Read operation on Buffers</a:t>
            </a:r>
          </a:p>
        </p:txBody>
      </p:sp>
      <p:sp>
        <p:nvSpPr>
          <p:cNvPr id="3" name="TextBox 2">
            <a:extLst>
              <a:ext uri="{FF2B5EF4-FFF2-40B4-BE49-F238E27FC236}">
                <a16:creationId xmlns:a16="http://schemas.microsoft.com/office/drawing/2014/main" id="{235D1FCA-5817-0FE4-2269-23FDBCE3A810}"/>
              </a:ext>
            </a:extLst>
          </p:cNvPr>
          <p:cNvSpPr txBox="1"/>
          <p:nvPr/>
        </p:nvSpPr>
        <p:spPr>
          <a:xfrm>
            <a:off x="677334" y="1930400"/>
            <a:ext cx="8596668" cy="3416320"/>
          </a:xfrm>
          <a:prstGeom prst="rect">
            <a:avLst/>
          </a:prstGeom>
          <a:noFill/>
        </p:spPr>
        <p:txBody>
          <a:bodyPr wrap="square" rtlCol="0">
            <a:spAutoFit/>
          </a:bodyPr>
          <a:lstStyle/>
          <a:p>
            <a:r>
              <a:rPr lang="en-IN" b="1" dirty="0"/>
              <a:t>Read a Buffer:</a:t>
            </a:r>
            <a:br>
              <a:rPr lang="en-IN" b="1" dirty="0"/>
            </a:br>
            <a:br>
              <a:rPr lang="en-IN" b="1" dirty="0"/>
            </a:br>
            <a:r>
              <a:rPr lang="en-IN" dirty="0"/>
              <a:t>Method: </a:t>
            </a:r>
            <a:r>
              <a:rPr lang="en-IN" dirty="0" err="1"/>
              <a:t>Buffer.toString</a:t>
            </a:r>
            <a:r>
              <a:rPr lang="en-IN" dirty="0"/>
              <a:t>(‘utf-8’) // utf-8 most commonly used encoding buffer method</a:t>
            </a:r>
            <a:br>
              <a:rPr lang="en-IN" dirty="0"/>
            </a:br>
            <a:br>
              <a:rPr lang="en-IN" dirty="0"/>
            </a:br>
            <a:r>
              <a:rPr lang="en-IN" dirty="0"/>
              <a:t>example: </a:t>
            </a:r>
            <a:br>
              <a:rPr lang="en-IN" dirty="0"/>
            </a:br>
            <a:br>
              <a:rPr lang="en-IN" dirty="0"/>
            </a:br>
            <a:r>
              <a:rPr lang="en-US" dirty="0"/>
              <a:t>let buffer = </a:t>
            </a:r>
            <a:r>
              <a:rPr lang="en-US" dirty="0" err="1"/>
              <a:t>Buffer.alloc</a:t>
            </a:r>
            <a:r>
              <a:rPr lang="en-US" dirty="0"/>
              <a:t>(6); // created a buffer of 6 length</a:t>
            </a:r>
            <a:br>
              <a:rPr lang="en-US" dirty="0"/>
            </a:br>
            <a:r>
              <a:rPr lang="en-US" dirty="0"/>
              <a:t>let data = </a:t>
            </a:r>
            <a:r>
              <a:rPr lang="en-US" dirty="0" err="1"/>
              <a:t>buffer.write</a:t>
            </a:r>
            <a:r>
              <a:rPr lang="en-US" dirty="0"/>
              <a:t>(“test”) // data will return buffer length</a:t>
            </a:r>
          </a:p>
          <a:p>
            <a:r>
              <a:rPr lang="en-US" dirty="0"/>
              <a:t>Console.log(</a:t>
            </a:r>
            <a:r>
              <a:rPr lang="en-US" dirty="0" err="1"/>
              <a:t>buffer.toString</a:t>
            </a:r>
            <a:r>
              <a:rPr lang="en-US" dirty="0"/>
              <a:t>(‘utf-8’))</a:t>
            </a:r>
            <a:br>
              <a:rPr lang="en-US" dirty="0"/>
            </a:br>
            <a:endParaRPr lang="en-US" dirty="0"/>
          </a:p>
          <a:p>
            <a:r>
              <a:rPr lang="en-US" dirty="0"/>
              <a:t>Data output: test</a:t>
            </a:r>
            <a:endParaRPr lang="en-IN" b="1" dirty="0"/>
          </a:p>
        </p:txBody>
      </p:sp>
    </p:spTree>
    <p:extLst>
      <p:ext uri="{BB962C8B-B14F-4D97-AF65-F5344CB8AC3E}">
        <p14:creationId xmlns:p14="http://schemas.microsoft.com/office/powerpoint/2010/main" val="3664237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DD1F-ECF2-3DCA-BE24-60AB0CB8D465}"/>
              </a:ext>
            </a:extLst>
          </p:cNvPr>
          <p:cNvSpPr>
            <a:spLocks noGrp="1"/>
          </p:cNvSpPr>
          <p:nvPr>
            <p:ph type="title"/>
          </p:nvPr>
        </p:nvSpPr>
        <p:spPr/>
        <p:txBody>
          <a:bodyPr/>
          <a:lstStyle/>
          <a:p>
            <a:r>
              <a:rPr lang="en-IN" dirty="0"/>
              <a:t>6.4 Process on buffers</a:t>
            </a:r>
          </a:p>
        </p:txBody>
      </p:sp>
      <p:sp>
        <p:nvSpPr>
          <p:cNvPr id="3" name="TextBox 2">
            <a:extLst>
              <a:ext uri="{FF2B5EF4-FFF2-40B4-BE49-F238E27FC236}">
                <a16:creationId xmlns:a16="http://schemas.microsoft.com/office/drawing/2014/main" id="{E6043E00-0666-7AF4-79BF-3172153B5312}"/>
              </a:ext>
            </a:extLst>
          </p:cNvPr>
          <p:cNvSpPr txBox="1"/>
          <p:nvPr/>
        </p:nvSpPr>
        <p:spPr>
          <a:xfrm>
            <a:off x="677334" y="1707502"/>
            <a:ext cx="8596668" cy="1200329"/>
          </a:xfrm>
          <a:prstGeom prst="rect">
            <a:avLst/>
          </a:prstGeom>
          <a:noFill/>
        </p:spPr>
        <p:txBody>
          <a:bodyPr wrap="square" rtlCol="0">
            <a:spAutoFit/>
          </a:bodyPr>
          <a:lstStyle/>
          <a:p>
            <a:r>
              <a:rPr lang="en-IN" dirty="0"/>
              <a:t>Ref: </a:t>
            </a:r>
            <a:br>
              <a:rPr lang="en-IN" dirty="0"/>
            </a:br>
            <a:r>
              <a:rPr lang="en-IN" dirty="0">
                <a:hlinkClick r:id="rId2"/>
              </a:rPr>
              <a:t>https://blog.logrocket.com/node-js-buffer-complete-guide</a:t>
            </a:r>
            <a:br>
              <a:rPr lang="en-IN" dirty="0"/>
            </a:br>
            <a:r>
              <a:rPr lang="en-IN" dirty="0">
                <a:hlinkClick r:id="rId3"/>
              </a:rPr>
              <a:t>https://nodejs.org/api/buffer.html</a:t>
            </a:r>
            <a:endParaRPr lang="en-IN" dirty="0"/>
          </a:p>
          <a:p>
            <a:endParaRPr lang="en-IN" dirty="0"/>
          </a:p>
        </p:txBody>
      </p:sp>
    </p:spTree>
    <p:extLst>
      <p:ext uri="{BB962C8B-B14F-4D97-AF65-F5344CB8AC3E}">
        <p14:creationId xmlns:p14="http://schemas.microsoft.com/office/powerpoint/2010/main" val="88718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DD1F-ECF2-3DCA-BE24-60AB0CB8D465}"/>
              </a:ext>
            </a:extLst>
          </p:cNvPr>
          <p:cNvSpPr>
            <a:spLocks noGrp="1"/>
          </p:cNvSpPr>
          <p:nvPr>
            <p:ph type="title"/>
          </p:nvPr>
        </p:nvSpPr>
        <p:spPr/>
        <p:txBody>
          <a:bodyPr/>
          <a:lstStyle/>
          <a:p>
            <a:r>
              <a:rPr lang="en-IN" dirty="0"/>
              <a:t>6.5 Read / Write data by Streams</a:t>
            </a:r>
          </a:p>
        </p:txBody>
      </p:sp>
      <p:sp>
        <p:nvSpPr>
          <p:cNvPr id="3" name="TextBox 2">
            <a:extLst>
              <a:ext uri="{FF2B5EF4-FFF2-40B4-BE49-F238E27FC236}">
                <a16:creationId xmlns:a16="http://schemas.microsoft.com/office/drawing/2014/main" id="{27918716-6FEF-BF29-A511-5A7A86FD70FB}"/>
              </a:ext>
            </a:extLst>
          </p:cNvPr>
          <p:cNvSpPr txBox="1"/>
          <p:nvPr/>
        </p:nvSpPr>
        <p:spPr>
          <a:xfrm>
            <a:off x="677334" y="1561068"/>
            <a:ext cx="8593494" cy="3139321"/>
          </a:xfrm>
          <a:prstGeom prst="rect">
            <a:avLst/>
          </a:prstGeom>
          <a:noFill/>
        </p:spPr>
        <p:txBody>
          <a:bodyPr wrap="square" rtlCol="0">
            <a:spAutoFit/>
          </a:bodyPr>
          <a:lstStyle/>
          <a:p>
            <a:r>
              <a:rPr lang="en-IN" b="1" dirty="0"/>
              <a:t>Read data using stream:</a:t>
            </a:r>
            <a:br>
              <a:rPr lang="en-IN" b="1" dirty="0"/>
            </a:br>
            <a:br>
              <a:rPr lang="en-IN" b="1" dirty="0"/>
            </a:br>
            <a:r>
              <a:rPr lang="en-IN" dirty="0"/>
              <a:t>Method: </a:t>
            </a:r>
            <a:r>
              <a:rPr lang="en-IN" dirty="0" err="1"/>
              <a:t>fs.createReadStream</a:t>
            </a:r>
            <a:r>
              <a:rPr lang="en-IN" dirty="0"/>
              <a:t>(</a:t>
            </a:r>
            <a:r>
              <a:rPr lang="en-IN" dirty="0" err="1"/>
              <a:t>filepath</a:t>
            </a:r>
            <a:r>
              <a:rPr lang="en-IN" dirty="0"/>
              <a:t>, options)</a:t>
            </a:r>
            <a:br>
              <a:rPr lang="en-IN" dirty="0"/>
            </a:br>
            <a:br>
              <a:rPr lang="en-IN" dirty="0"/>
            </a:br>
            <a:r>
              <a:rPr lang="en-IN" dirty="0"/>
              <a:t>Example: </a:t>
            </a:r>
            <a:br>
              <a:rPr lang="en-IN" dirty="0"/>
            </a:br>
            <a:br>
              <a:rPr lang="en-IN" dirty="0"/>
            </a:br>
            <a:r>
              <a:rPr lang="en-IN" dirty="0" err="1"/>
              <a:t>const</a:t>
            </a:r>
            <a:r>
              <a:rPr lang="en-IN" dirty="0"/>
              <a:t> writer = </a:t>
            </a:r>
            <a:r>
              <a:rPr lang="en-US" dirty="0" err="1"/>
              <a:t>fs.createWriteStream</a:t>
            </a:r>
            <a:r>
              <a:rPr lang="en-US" dirty="0"/>
              <a:t>("input.txt", {</a:t>
            </a:r>
          </a:p>
          <a:p>
            <a:r>
              <a:rPr lang="en-US" dirty="0"/>
              <a:t>   flags: "w",</a:t>
            </a:r>
          </a:p>
          <a:p>
            <a:r>
              <a:rPr lang="en-US" dirty="0"/>
              <a:t>})</a:t>
            </a:r>
            <a:br>
              <a:rPr lang="en-US" dirty="0"/>
            </a:br>
            <a:br>
              <a:rPr lang="en-US" dirty="0"/>
            </a:br>
            <a:r>
              <a:rPr lang="en-US" dirty="0" err="1"/>
              <a:t>writer.write</a:t>
            </a:r>
            <a:r>
              <a:rPr lang="en-US" dirty="0"/>
              <a:t>(“demo text to add in input.txt file”)</a:t>
            </a:r>
            <a:endParaRPr lang="en-IN" b="1" dirty="0"/>
          </a:p>
        </p:txBody>
      </p:sp>
    </p:spTree>
    <p:extLst>
      <p:ext uri="{BB962C8B-B14F-4D97-AF65-F5344CB8AC3E}">
        <p14:creationId xmlns:p14="http://schemas.microsoft.com/office/powerpoint/2010/main" val="1816528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DD1F-ECF2-3DCA-BE24-60AB0CB8D465}"/>
              </a:ext>
            </a:extLst>
          </p:cNvPr>
          <p:cNvSpPr>
            <a:spLocks noGrp="1"/>
          </p:cNvSpPr>
          <p:nvPr>
            <p:ph type="title"/>
          </p:nvPr>
        </p:nvSpPr>
        <p:spPr/>
        <p:txBody>
          <a:bodyPr/>
          <a:lstStyle/>
          <a:p>
            <a:r>
              <a:rPr lang="en-IN" dirty="0"/>
              <a:t>6.5 Read / Write data by Streams</a:t>
            </a:r>
          </a:p>
        </p:txBody>
      </p:sp>
      <p:sp>
        <p:nvSpPr>
          <p:cNvPr id="3" name="TextBox 2">
            <a:extLst>
              <a:ext uri="{FF2B5EF4-FFF2-40B4-BE49-F238E27FC236}">
                <a16:creationId xmlns:a16="http://schemas.microsoft.com/office/drawing/2014/main" id="{27918716-6FEF-BF29-A511-5A7A86FD70FB}"/>
              </a:ext>
            </a:extLst>
          </p:cNvPr>
          <p:cNvSpPr txBox="1"/>
          <p:nvPr/>
        </p:nvSpPr>
        <p:spPr>
          <a:xfrm>
            <a:off x="677334" y="1511281"/>
            <a:ext cx="8593494" cy="4524315"/>
          </a:xfrm>
          <a:prstGeom prst="rect">
            <a:avLst/>
          </a:prstGeom>
          <a:noFill/>
        </p:spPr>
        <p:txBody>
          <a:bodyPr wrap="square" rtlCol="0">
            <a:spAutoFit/>
          </a:bodyPr>
          <a:lstStyle/>
          <a:p>
            <a:r>
              <a:rPr lang="en-IN" b="1" dirty="0"/>
              <a:t>Read data using stream:</a:t>
            </a:r>
            <a:br>
              <a:rPr lang="en-IN" b="1" dirty="0"/>
            </a:br>
            <a:br>
              <a:rPr lang="en-IN" b="1" dirty="0"/>
            </a:br>
            <a:r>
              <a:rPr lang="en-IN" dirty="0"/>
              <a:t>Method: </a:t>
            </a:r>
            <a:r>
              <a:rPr lang="en-IN" dirty="0" err="1"/>
              <a:t>fs.createReadStream</a:t>
            </a:r>
            <a:r>
              <a:rPr lang="en-IN" dirty="0"/>
              <a:t>(</a:t>
            </a:r>
            <a:r>
              <a:rPr lang="en-IN" dirty="0" err="1"/>
              <a:t>filepath</a:t>
            </a:r>
            <a:r>
              <a:rPr lang="en-IN" dirty="0"/>
              <a:t>, options)</a:t>
            </a:r>
            <a:br>
              <a:rPr lang="en-IN" dirty="0"/>
            </a:br>
            <a:br>
              <a:rPr lang="en-IN" dirty="0"/>
            </a:br>
            <a:r>
              <a:rPr lang="en-IN" dirty="0"/>
              <a:t>Example: </a:t>
            </a:r>
            <a:br>
              <a:rPr lang="en-IN" dirty="0"/>
            </a:br>
            <a:br>
              <a:rPr lang="en-IN" dirty="0"/>
            </a:br>
            <a:r>
              <a:rPr lang="en-IN" dirty="0"/>
              <a:t>let reader = </a:t>
            </a:r>
            <a:r>
              <a:rPr lang="en-US" dirty="0" err="1"/>
              <a:t>fs.createReadStream</a:t>
            </a:r>
            <a:r>
              <a:rPr lang="en-US" dirty="0"/>
              <a:t>("input.txt", {</a:t>
            </a:r>
          </a:p>
          <a:p>
            <a:r>
              <a:rPr lang="en-US" dirty="0"/>
              <a:t>    encoding: "UTF-8",</a:t>
            </a:r>
          </a:p>
          <a:p>
            <a:r>
              <a:rPr lang="en-US" dirty="0"/>
              <a:t>    start: 0,</a:t>
            </a:r>
          </a:p>
          <a:p>
            <a:r>
              <a:rPr lang="en-US" dirty="0"/>
              <a:t>    end: 33,</a:t>
            </a:r>
          </a:p>
          <a:p>
            <a:r>
              <a:rPr lang="en-US" dirty="0"/>
              <a:t>    </a:t>
            </a:r>
            <a:r>
              <a:rPr lang="en-US" dirty="0" err="1"/>
              <a:t>highWaterMark</a:t>
            </a:r>
            <a:r>
              <a:rPr lang="en-US" dirty="0"/>
              <a:t>: 5,</a:t>
            </a:r>
          </a:p>
          <a:p>
            <a:r>
              <a:rPr lang="en-US" dirty="0"/>
              <a:t>  });</a:t>
            </a:r>
            <a:br>
              <a:rPr lang="en-US" dirty="0"/>
            </a:br>
            <a:br>
              <a:rPr lang="en-US" dirty="0"/>
            </a:br>
            <a:r>
              <a:rPr lang="en-US" dirty="0" err="1"/>
              <a:t>reader.on</a:t>
            </a:r>
            <a:r>
              <a:rPr lang="en-US" dirty="0"/>
              <a:t>("data", function (chunk) {</a:t>
            </a:r>
          </a:p>
          <a:p>
            <a:r>
              <a:rPr lang="en-US" dirty="0"/>
              <a:t>  console.log(chunk);</a:t>
            </a:r>
          </a:p>
          <a:p>
            <a:r>
              <a:rPr lang="en-US" dirty="0"/>
              <a:t>});</a:t>
            </a:r>
            <a:endParaRPr lang="en-IN" b="1" dirty="0"/>
          </a:p>
        </p:txBody>
      </p:sp>
    </p:spTree>
    <p:extLst>
      <p:ext uri="{BB962C8B-B14F-4D97-AF65-F5344CB8AC3E}">
        <p14:creationId xmlns:p14="http://schemas.microsoft.com/office/powerpoint/2010/main" val="27635950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318</TotalTime>
  <Words>744</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6. Buffers and streams</vt:lpstr>
      <vt:lpstr>6.1 What is buffers and streams</vt:lpstr>
      <vt:lpstr>6.2 Benefit of Streams over buffers</vt:lpstr>
      <vt:lpstr>6.3 Create / Write / Read operation on Buffers</vt:lpstr>
      <vt:lpstr>6.3 Create / Write / Read operation on Buffers</vt:lpstr>
      <vt:lpstr>6.3 Create / Write / Read operation on Buffers</vt:lpstr>
      <vt:lpstr>6.4 Process on buffers</vt:lpstr>
      <vt:lpstr>6.5 Read / Write data by Streams</vt:lpstr>
      <vt:lpstr>6.5 Read / Write data by Streams</vt:lpstr>
      <vt:lpstr>6.6 Pipeline</vt:lpstr>
      <vt:lpstr>6.7 Chaining Stream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 Buffers and streams</dc:title>
  <dc:creator>Infynno Soltions</dc:creator>
  <cp:lastModifiedBy>Infynno Soltions</cp:lastModifiedBy>
  <cp:revision>17</cp:revision>
  <dcterms:created xsi:type="dcterms:W3CDTF">2022-12-03T18:48:31Z</dcterms:created>
  <dcterms:modified xsi:type="dcterms:W3CDTF">2023-03-30T04:35:47Z</dcterms:modified>
</cp:coreProperties>
</file>