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916E6A-D247-4C02-8B3D-6E91DDB3BB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157EE7-C997-407D-92D7-8B41AAF451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C68AA1-C450-4C65-97C8-951DF46183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66E175-1A07-4B93-8BA3-B7D0F106E2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59A62D-4D22-4A1F-BB33-4CD1D66028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8B2223-3DD4-4F41-A594-796F9E3A81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163FF6-7C88-49A4-89C5-18124AB43E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A7B0C4-F930-4C5A-9531-9CD91A80F2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877B2B-687A-41AE-8BCD-71E023555B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B818C3-788A-4BA3-87B5-D8BEE64C57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3F9941-2109-455F-9F41-E4EB78423F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CF03F1-6F9C-4D89-BD4B-440B516B14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FD3AC53-BE27-41F7-9B4D-84A9D9D5C78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1"/>
          <p:cNvSpPr/>
          <p:nvPr/>
        </p:nvSpPr>
        <p:spPr>
          <a:xfrm>
            <a:off x="1168200" y="2880000"/>
            <a:ext cx="60318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0369a1"/>
                </a:solidFill>
                <a:latin typeface="Calibri"/>
              </a:rPr>
              <a:t>Graphs + Knowledge Tables + LLMs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TextBox 2"/>
          <p:cNvSpPr/>
          <p:nvPr/>
        </p:nvSpPr>
        <p:spPr>
          <a:xfrm>
            <a:off x="2486880" y="6217920"/>
            <a:ext cx="4169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64748b"/>
                </a:solidFill>
                <a:latin typeface="Calibri"/>
              </a:rPr>
              <a:t>Suncorp Group | GraphRAG Implementation — September 2025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1"/>
          <p:cNvSpPr/>
          <p:nvPr/>
        </p:nvSpPr>
        <p:spPr>
          <a:xfrm>
            <a:off x="2353680" y="274320"/>
            <a:ext cx="44362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0369a1"/>
                </a:solidFill>
                <a:latin typeface="Calibri"/>
              </a:rPr>
              <a:t>7. Takeaways for Suncorp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2"/>
          <p:cNvSpPr/>
          <p:nvPr/>
        </p:nvSpPr>
        <p:spPr>
          <a:xfrm>
            <a:off x="1620000" y="1260000"/>
            <a:ext cx="4864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🔎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Explainability: trace answers to SQL + docs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3"/>
          <p:cNvSpPr/>
          <p:nvPr/>
        </p:nvSpPr>
        <p:spPr>
          <a:xfrm>
            <a:off x="1620000" y="2011680"/>
            <a:ext cx="43387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🛡️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Compliance: relationships are explicit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4"/>
          <p:cNvSpPr/>
          <p:nvPr/>
        </p:nvSpPr>
        <p:spPr>
          <a:xfrm>
            <a:off x="1620000" y="2651760"/>
            <a:ext cx="5879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⚡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Efficiency: hybrid retrieval is faster and more precise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5"/>
          <p:cNvSpPr/>
          <p:nvPr/>
        </p:nvSpPr>
        <p:spPr>
          <a:xfrm>
            <a:off x="1620000" y="3385440"/>
            <a:ext cx="4728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📈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Scalability: applicable across AI initiatives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6"/>
          <p:cNvSpPr/>
          <p:nvPr/>
        </p:nvSpPr>
        <p:spPr>
          <a:xfrm>
            <a:off x="2486880" y="6217920"/>
            <a:ext cx="4169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64748b"/>
                </a:solidFill>
                <a:latin typeface="Calibri"/>
              </a:rPr>
              <a:t>Suncorp Group | GraphRAG Implementation — September 2025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1"/>
          <p:cNvSpPr/>
          <p:nvPr/>
        </p:nvSpPr>
        <p:spPr>
          <a:xfrm>
            <a:off x="3343680" y="274320"/>
            <a:ext cx="24562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0369a1"/>
                </a:solidFill>
                <a:latin typeface="Calibri"/>
              </a:rPr>
              <a:t>1. Motivation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TextBox 2"/>
          <p:cNvSpPr/>
          <p:nvPr/>
        </p:nvSpPr>
        <p:spPr>
          <a:xfrm>
            <a:off x="1192320" y="1371600"/>
            <a:ext cx="6392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🗄️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Massive structured data (SQL: policies, claims, payments)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3"/>
          <p:cNvSpPr/>
          <p:nvPr/>
        </p:nvSpPr>
        <p:spPr>
          <a:xfrm>
            <a:off x="1216800" y="2011680"/>
            <a:ext cx="5623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📑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Massive unstructured data (emails, PDFs, reports)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Box 4"/>
          <p:cNvSpPr/>
          <p:nvPr/>
        </p:nvSpPr>
        <p:spPr>
          <a:xfrm>
            <a:off x="1260000" y="2651760"/>
            <a:ext cx="6005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🔍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Traditional RAG misses relationships between entities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Box 5"/>
          <p:cNvSpPr/>
          <p:nvPr/>
        </p:nvSpPr>
        <p:spPr>
          <a:xfrm>
            <a:off x="1215000" y="3291840"/>
            <a:ext cx="5625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🕸️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GraphRAG = entity + relationship reasoning + LLM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Box 6"/>
          <p:cNvSpPr/>
          <p:nvPr/>
        </p:nvSpPr>
        <p:spPr>
          <a:xfrm>
            <a:off x="2486880" y="6217920"/>
            <a:ext cx="4169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64748b"/>
                </a:solidFill>
                <a:latin typeface="Calibri"/>
              </a:rPr>
              <a:t>Suncorp Group | GraphRAG Implementation — September 2025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/>
          <p:cNvSpPr/>
          <p:nvPr/>
        </p:nvSpPr>
        <p:spPr>
          <a:xfrm>
            <a:off x="2617200" y="274320"/>
            <a:ext cx="39088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0369a1"/>
                </a:solidFill>
                <a:latin typeface="Calibri"/>
              </a:rPr>
              <a:t>2. What is GraphRAG?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Box 2"/>
          <p:cNvSpPr/>
          <p:nvPr/>
        </p:nvSpPr>
        <p:spPr>
          <a:xfrm>
            <a:off x="649080" y="1371600"/>
            <a:ext cx="74797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🧩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Retrieval Augmented Generation with a knowledge graph backbone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Box 3"/>
          <p:cNvSpPr/>
          <p:nvPr/>
        </p:nvSpPr>
        <p:spPr>
          <a:xfrm>
            <a:off x="720000" y="1980000"/>
            <a:ext cx="5823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🗂️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Entities become nodes, relationships become edges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Box 4"/>
          <p:cNvSpPr/>
          <p:nvPr/>
        </p:nvSpPr>
        <p:spPr>
          <a:xfrm>
            <a:off x="720000" y="2651760"/>
            <a:ext cx="7752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🔎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Query → extract entities → retrieve subgraph → combine with vectors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5"/>
          <p:cNvSpPr/>
          <p:nvPr/>
        </p:nvSpPr>
        <p:spPr>
          <a:xfrm>
            <a:off x="720000" y="3385440"/>
            <a:ext cx="7604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💡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Example: 'Show all claims linked to Provider X before Policy Y started'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6"/>
          <p:cNvSpPr/>
          <p:nvPr/>
        </p:nvSpPr>
        <p:spPr>
          <a:xfrm>
            <a:off x="2486880" y="6217920"/>
            <a:ext cx="4169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64748b"/>
                </a:solidFill>
                <a:latin typeface="Calibri"/>
              </a:rPr>
              <a:t>Suncorp Group | GraphRAG Implementation — September 2025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"/>
          <p:cNvSpPr/>
          <p:nvPr/>
        </p:nvSpPr>
        <p:spPr>
          <a:xfrm>
            <a:off x="2264400" y="274320"/>
            <a:ext cx="46144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0369a1"/>
                </a:solidFill>
                <a:latin typeface="Calibri"/>
              </a:rPr>
              <a:t>3. Structured RAG + Graph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Box 2"/>
          <p:cNvSpPr/>
          <p:nvPr/>
        </p:nvSpPr>
        <p:spPr>
          <a:xfrm>
            <a:off x="790200" y="1371600"/>
            <a:ext cx="7197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🗄️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Structured DB → Graph nodes (Policy, Claim, Customer, Provider)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3"/>
          <p:cNvSpPr/>
          <p:nvPr/>
        </p:nvSpPr>
        <p:spPr>
          <a:xfrm>
            <a:off x="622440" y="2011680"/>
            <a:ext cx="7533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📄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Unstructured docs → Graph edges &amp; attributes (emails, PDFs, notes)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Box 4"/>
          <p:cNvSpPr/>
          <p:nvPr/>
        </p:nvSpPr>
        <p:spPr>
          <a:xfrm>
            <a:off x="1205280" y="2651760"/>
            <a:ext cx="63669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⚡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Potential: Faster retrieval, SQL joins, provenance tracking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5"/>
          <p:cNvSpPr/>
          <p:nvPr/>
        </p:nvSpPr>
        <p:spPr>
          <a:xfrm>
            <a:off x="1562040" y="3291840"/>
            <a:ext cx="5653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✅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Auditability: Every answer can be traced to source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6"/>
          <p:cNvSpPr/>
          <p:nvPr/>
        </p:nvSpPr>
        <p:spPr>
          <a:xfrm>
            <a:off x="2486880" y="6217920"/>
            <a:ext cx="4169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64748b"/>
                </a:solidFill>
                <a:latin typeface="Calibri"/>
              </a:rPr>
              <a:t>Suncorp Group | GraphRAG Implementation — September 2025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656000" y="3672720"/>
            <a:ext cx="4644000" cy="254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1"/>
          <p:cNvSpPr/>
          <p:nvPr/>
        </p:nvSpPr>
        <p:spPr>
          <a:xfrm>
            <a:off x="597960" y="274320"/>
            <a:ext cx="79473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0369a1"/>
                </a:solidFill>
                <a:latin typeface="Calibri"/>
              </a:rPr>
              <a:t>4. Math from HybridRAG (Sarmah et al., 2024)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6"/>
          <p:cNvSpPr/>
          <p:nvPr/>
        </p:nvSpPr>
        <p:spPr>
          <a:xfrm>
            <a:off x="2486880" y="6217920"/>
            <a:ext cx="4169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64748b"/>
                </a:solidFill>
                <a:latin typeface="Calibri"/>
              </a:rPr>
              <a:t>Suncorp Group | GraphRAG Implementation — September 2025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Rectangle 5"/>
          <p:cNvSpPr/>
          <p:nvPr/>
        </p:nvSpPr>
        <p:spPr>
          <a:xfrm>
            <a:off x="360000" y="1379880"/>
            <a:ext cx="4754520" cy="822600"/>
          </a:xfrm>
          <a:prstGeom prst="rect">
            <a:avLst/>
          </a:prstGeom>
          <a:solidFill>
            <a:srgbClr val="f1f5f9"/>
          </a:solidFill>
          <a:ln w="25400">
            <a:solidFill>
              <a:srgbClr val="0369a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4" name="Rectangle 6"/>
          <p:cNvSpPr/>
          <p:nvPr/>
        </p:nvSpPr>
        <p:spPr>
          <a:xfrm>
            <a:off x="360000" y="1379880"/>
            <a:ext cx="91080" cy="822600"/>
          </a:xfrm>
          <a:prstGeom prst="rect">
            <a:avLst/>
          </a:prstGeom>
          <a:solidFill>
            <a:srgbClr val="0369a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5" name="TextBox 8"/>
          <p:cNvSpPr/>
          <p:nvPr/>
        </p:nvSpPr>
        <p:spPr>
          <a:xfrm>
            <a:off x="497880" y="1471320"/>
            <a:ext cx="45702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369a1"/>
                </a:solidFill>
                <a:latin typeface="Calibri"/>
              </a:rPr>
              <a:t>Vector retrieval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34155"/>
                </a:solidFill>
                <a:latin typeface="Roboto Mono"/>
              </a:rPr>
              <a:t>V_q = top_k(sim(f_emb(q), f_emb(c)))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360000" y="2385720"/>
            <a:ext cx="4754520" cy="822600"/>
          </a:xfrm>
          <a:prstGeom prst="rect">
            <a:avLst/>
          </a:prstGeom>
          <a:solidFill>
            <a:srgbClr val="f1f5f9"/>
          </a:solidFill>
          <a:ln w="25400">
            <a:solidFill>
              <a:srgbClr val="0369a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" name="Rectangle 9"/>
          <p:cNvSpPr/>
          <p:nvPr/>
        </p:nvSpPr>
        <p:spPr>
          <a:xfrm>
            <a:off x="360000" y="2385720"/>
            <a:ext cx="91080" cy="822600"/>
          </a:xfrm>
          <a:prstGeom prst="rect">
            <a:avLst/>
          </a:prstGeom>
          <a:solidFill>
            <a:srgbClr val="0369a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863640" y="2477160"/>
            <a:ext cx="383868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369a1"/>
                </a:solidFill>
                <a:latin typeface="Calibri"/>
              </a:rPr>
              <a:t>Graph retrieval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34155"/>
                </a:solidFill>
                <a:latin typeface="Roboto Mono"/>
              </a:rPr>
              <a:t>G_q = hop(E_q, h)  →  subgraph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tangle 11"/>
          <p:cNvSpPr/>
          <p:nvPr/>
        </p:nvSpPr>
        <p:spPr>
          <a:xfrm>
            <a:off x="360000" y="3391560"/>
            <a:ext cx="4754520" cy="822600"/>
          </a:xfrm>
          <a:prstGeom prst="rect">
            <a:avLst/>
          </a:prstGeom>
          <a:solidFill>
            <a:srgbClr val="f1f5f9"/>
          </a:solidFill>
          <a:ln w="25400">
            <a:solidFill>
              <a:srgbClr val="0369a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0" name="Rectangle 12"/>
          <p:cNvSpPr/>
          <p:nvPr/>
        </p:nvSpPr>
        <p:spPr>
          <a:xfrm>
            <a:off x="360000" y="3391560"/>
            <a:ext cx="91080" cy="822600"/>
          </a:xfrm>
          <a:prstGeom prst="rect">
            <a:avLst/>
          </a:prstGeom>
          <a:solidFill>
            <a:srgbClr val="0369a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1" name="TextBox 12"/>
          <p:cNvSpPr/>
          <p:nvPr/>
        </p:nvSpPr>
        <p:spPr>
          <a:xfrm>
            <a:off x="1412280" y="3483000"/>
            <a:ext cx="27414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369a1"/>
                </a:solidFill>
                <a:latin typeface="Calibri"/>
              </a:rPr>
              <a:t>Combined context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34155"/>
                </a:solidFill>
                <a:latin typeface="Roboto Mono"/>
              </a:rPr>
              <a:t>C_q = V_q ∪ Docs(G_q)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ctangle 14"/>
          <p:cNvSpPr/>
          <p:nvPr/>
        </p:nvSpPr>
        <p:spPr>
          <a:xfrm>
            <a:off x="360000" y="4397400"/>
            <a:ext cx="4754520" cy="822600"/>
          </a:xfrm>
          <a:prstGeom prst="rect">
            <a:avLst/>
          </a:prstGeom>
          <a:solidFill>
            <a:srgbClr val="f1f5f9"/>
          </a:solidFill>
          <a:ln w="25400">
            <a:solidFill>
              <a:srgbClr val="0369a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" name="Rectangle 15"/>
          <p:cNvSpPr/>
          <p:nvPr/>
        </p:nvSpPr>
        <p:spPr>
          <a:xfrm>
            <a:off x="360000" y="4397400"/>
            <a:ext cx="91080" cy="822600"/>
          </a:xfrm>
          <a:prstGeom prst="rect">
            <a:avLst/>
          </a:prstGeom>
          <a:solidFill>
            <a:srgbClr val="0369a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" name="TextBox 16"/>
          <p:cNvSpPr/>
          <p:nvPr/>
        </p:nvSpPr>
        <p:spPr>
          <a:xfrm>
            <a:off x="1778040" y="4488840"/>
            <a:ext cx="200988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400" spc="-1" strike="noStrike">
                <a:solidFill>
                  <a:srgbClr val="0369a1"/>
                </a:solidFill>
                <a:latin typeface="Calibri"/>
              </a:rPr>
              <a:t>LLM generation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34155"/>
                </a:solidFill>
                <a:latin typeface="Roboto Mono"/>
              </a:rPr>
              <a:t>ŷ = LLM(q, C_q)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5245920" y="1800000"/>
            <a:ext cx="3934080" cy="284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1"/>
          <p:cNvSpPr/>
          <p:nvPr/>
        </p:nvSpPr>
        <p:spPr>
          <a:xfrm>
            <a:off x="1847880" y="274320"/>
            <a:ext cx="54478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0369a1"/>
                </a:solidFill>
                <a:latin typeface="Calibri"/>
              </a:rPr>
              <a:t>5. Toy Example (Suncorp Claim)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2"/>
          <p:cNvSpPr/>
          <p:nvPr/>
        </p:nvSpPr>
        <p:spPr>
          <a:xfrm>
            <a:off x="720000" y="1260000"/>
            <a:ext cx="6757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📐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VectorRAG: finds docs but struggles with temporal reasoning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3"/>
          <p:cNvSpPr/>
          <p:nvPr/>
        </p:nvSpPr>
        <p:spPr>
          <a:xfrm>
            <a:off x="698400" y="1891440"/>
            <a:ext cx="7761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🕸️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GraphRAG: traverses Policy → Claim → Provider with dates &amp; amounts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4"/>
          <p:cNvSpPr/>
          <p:nvPr/>
        </p:nvSpPr>
        <p:spPr>
          <a:xfrm>
            <a:off x="848520" y="2485440"/>
            <a:ext cx="6531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🤝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Combined: LLM answers with provenance from SQL + docs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5"/>
          <p:cNvSpPr/>
          <p:nvPr/>
        </p:nvSpPr>
        <p:spPr>
          <a:xfrm>
            <a:off x="2486880" y="6217920"/>
            <a:ext cx="4169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pc="-1" strike="noStrike">
                <a:solidFill>
                  <a:srgbClr val="64748b"/>
                </a:solidFill>
                <a:latin typeface="Calibri"/>
              </a:rPr>
              <a:t>Suncorp Group | GraphRAG Implementation — September 2025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667160" y="2880000"/>
            <a:ext cx="5892840" cy="340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1"/>
          <p:cNvSpPr/>
          <p:nvPr/>
        </p:nvSpPr>
        <p:spPr>
          <a:xfrm>
            <a:off x="0" y="0"/>
            <a:ext cx="9143640" cy="91080"/>
          </a:xfrm>
          <a:prstGeom prst="rect">
            <a:avLst/>
          </a:prstGeom>
          <a:solidFill>
            <a:srgbClr val="0369a1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" name="TextBox 7"/>
          <p:cNvSpPr/>
          <p:nvPr/>
        </p:nvSpPr>
        <p:spPr>
          <a:xfrm>
            <a:off x="658080" y="731520"/>
            <a:ext cx="3290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9"/>
          <p:cNvSpPr/>
          <p:nvPr/>
        </p:nvSpPr>
        <p:spPr>
          <a:xfrm>
            <a:off x="687240" y="822960"/>
            <a:ext cx="69933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400" spc="-1" strike="noStrike">
                <a:solidFill>
                  <a:srgbClr val="334155"/>
                </a:solidFill>
                <a:latin typeface="Calibri"/>
              </a:rPr>
              <a:t>Toy Example: VectorRAG vs GraphRAG</a:t>
            </a:r>
            <a:endParaRPr b="0" lang="en-IN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ctangle 4"/>
          <p:cNvSpPr/>
          <p:nvPr/>
        </p:nvSpPr>
        <p:spPr>
          <a:xfrm>
            <a:off x="685800" y="2011680"/>
            <a:ext cx="3772440" cy="3200040"/>
          </a:xfrm>
          <a:prstGeom prst="rect">
            <a:avLst/>
          </a:prstGeom>
          <a:solidFill>
            <a:srgbClr val="f1f5f9"/>
          </a:solidFill>
          <a:ln>
            <a:solidFill>
              <a:srgbClr val="0369a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34155"/>
                </a:solidFill>
                <a:latin typeface="Calibri"/>
              </a:rPr>
              <a:t>📄 </a:t>
            </a:r>
            <a:r>
              <a:rPr b="0" lang="en-US" sz="1800" spc="-1" strike="noStrike">
                <a:solidFill>
                  <a:srgbClr val="334155"/>
                </a:solidFill>
                <a:latin typeface="Calibri"/>
              </a:rPr>
              <a:t>VectorRAG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334155"/>
                </a:solidFill>
                <a:latin typeface="Calibri"/>
              </a:rPr>
              <a:t>"Provider X submitted a claim of $65K ..."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ectangle 7"/>
          <p:cNvSpPr/>
          <p:nvPr/>
        </p:nvSpPr>
        <p:spPr>
          <a:xfrm>
            <a:off x="4801680" y="2011680"/>
            <a:ext cx="3772440" cy="3200040"/>
          </a:xfrm>
          <a:prstGeom prst="rect">
            <a:avLst/>
          </a:prstGeom>
          <a:solidFill>
            <a:srgbClr val="f1f5f9"/>
          </a:solidFill>
          <a:ln>
            <a:solidFill>
              <a:srgbClr val="0369a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34155"/>
                </a:solidFill>
                <a:latin typeface="Calibri"/>
              </a:rPr>
              <a:t>📊 </a:t>
            </a:r>
            <a:r>
              <a:rPr b="0" lang="en-US" sz="1800" spc="-1" strike="noStrike">
                <a:solidFill>
                  <a:srgbClr val="334155"/>
                </a:solidFill>
                <a:latin typeface="Calibri"/>
              </a:rPr>
              <a:t>GraphRAG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334155"/>
                </a:solidFill>
                <a:latin typeface="Calibri"/>
              </a:rPr>
              <a:t>Policy Y → Claim 123 ($65K) → Provider X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11"/>
          <p:cNvSpPr/>
          <p:nvPr/>
        </p:nvSpPr>
        <p:spPr>
          <a:xfrm>
            <a:off x="833400" y="6400800"/>
            <a:ext cx="31345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64748b"/>
                </a:solidFill>
                <a:latin typeface="Calibri"/>
              </a:rPr>
              <a:t>Prepared for Suncorp Group | GraphRAG Implementation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13"/>
          <p:cNvSpPr/>
          <p:nvPr/>
        </p:nvSpPr>
        <p:spPr>
          <a:xfrm>
            <a:off x="7031520" y="6400800"/>
            <a:ext cx="10285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000" spc="-1" strike="noStrike">
                <a:solidFill>
                  <a:srgbClr val="64748b"/>
                </a:solidFill>
                <a:latin typeface="Calibri"/>
              </a:rPr>
              <a:t>September 2025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14"/>
          <p:cNvSpPr/>
          <p:nvPr/>
        </p:nvSpPr>
        <p:spPr>
          <a:xfrm>
            <a:off x="2637000" y="274320"/>
            <a:ext cx="38692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0369a1"/>
                </a:solidFill>
                <a:latin typeface="Calibri"/>
              </a:rPr>
              <a:t>6. Architecture Sketch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15"/>
          <p:cNvSpPr/>
          <p:nvPr/>
        </p:nvSpPr>
        <p:spPr>
          <a:xfrm>
            <a:off x="844920" y="1188720"/>
            <a:ext cx="6539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🗄️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Ingests structured data (SQL) and unstructured documents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17"/>
          <p:cNvSpPr/>
          <p:nvPr/>
        </p:nvSpPr>
        <p:spPr>
          <a:xfrm>
            <a:off x="875520" y="1765440"/>
            <a:ext cx="6478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🕸️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Transforms into knowledge graph (entities + relationships)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Box 18"/>
          <p:cNvSpPr/>
          <p:nvPr/>
        </p:nvSpPr>
        <p:spPr>
          <a:xfrm>
            <a:off x="906840" y="2305440"/>
            <a:ext cx="5393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🔍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Hybrid retrieval: vector search + graph traversal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19"/>
          <p:cNvSpPr/>
          <p:nvPr/>
        </p:nvSpPr>
        <p:spPr>
          <a:xfrm>
            <a:off x="911880" y="2880000"/>
            <a:ext cx="5928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🤖 </a:t>
            </a:r>
            <a:r>
              <a:rPr b="0" lang="en-US" sz="2000" spc="-1" strike="noStrike">
                <a:solidFill>
                  <a:srgbClr val="334155"/>
                </a:solidFill>
                <a:latin typeface="Calibri"/>
              </a:rPr>
              <a:t>LLM generates explainable answers with provenance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903960" y="3420000"/>
            <a:ext cx="683604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49640" y="1051200"/>
            <a:ext cx="8370360" cy="45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1Doc/1.5.0.$MacOSX_AARCH64 LibreOffice_project/2f9b6e7260225c6c2c1401d17cb7be8dc4e3347b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2025-09-19T09:46:59Z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