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1" r:id="rId4"/>
    <p:sldId id="259" r:id="rId5"/>
    <p:sldId id="263" r:id="rId6"/>
    <p:sldId id="258"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66" d="100"/>
          <a:sy n="66" d="100"/>
        </p:scale>
        <p:origin x="900" y="2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2373"/>
            <a:ext cx="12192000" cy="6867027"/>
            <a:chOff x="0" y="-2373"/>
            <a:chExt cx="12192000" cy="6867027"/>
          </a:xfrm>
        </p:grpSpPr>
        <p:sp>
          <p:nvSpPr>
            <p:cNvPr id="8" name="Rectangle 7"/>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rot="5400000">
            <a:off x="10089390" y="1792223"/>
            <a:ext cx="990599" cy="304799"/>
          </a:xfrm>
        </p:spPr>
        <p:txBody>
          <a:bodyPr anchor="t"/>
          <a:lstStyle>
            <a:lvl1pPr algn="l">
              <a:defRPr b="0" i="0">
                <a:solidFill>
                  <a:schemeClr val="bg1"/>
                </a:solidFill>
              </a:defRPr>
            </a:lvl1pPr>
          </a:lstStyle>
          <a:p>
            <a:fld id="{1E700B27-DE4C-4B9E-BB11-B9027034A00F}" type="datetimeFigureOut">
              <a:rPr lang="en-US" dirty="0"/>
              <a:pPr/>
              <a:t>6/19/2020</a:t>
            </a:fld>
            <a:endParaRPr lang="en-US" dirty="0"/>
          </a:p>
        </p:txBody>
      </p:sp>
      <p:sp>
        <p:nvSpPr>
          <p:cNvPr id="5" name="Footer Placeholder 4"/>
          <p:cNvSpPr>
            <a:spLocks noGrp="1"/>
          </p:cNvSpPr>
          <p:nvPr>
            <p:ph type="ftr" sz="quarter" idx="11"/>
          </p:nvPr>
        </p:nvSpPr>
        <p:spPr>
          <a:xfrm rot="5400000">
            <a:off x="8959592" y="3226820"/>
            <a:ext cx="3859795" cy="304801"/>
          </a:xfrm>
        </p:spPr>
        <p:txBody>
          <a:bodyPr/>
          <a:lstStyle>
            <a:lvl1pPr>
              <a:defRPr b="0" i="0">
                <a:solidFill>
                  <a:schemeClr val="bg1"/>
                </a:solidFill>
              </a:defRPr>
            </a:lvl1pPr>
          </a:lstStyle>
          <a:p>
            <a:r>
              <a:rPr lang="en-US" dirty="0"/>
              <a:t>
              </a:t>
            </a:r>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4966674"/>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4" name="Text Placeholder 3"/>
          <p:cNvSpPr>
            <a:spLocks noGrp="1"/>
          </p:cNvSpPr>
          <p:nvPr>
            <p:ph type="body" sz="half" idx="2"/>
          </p:nvPr>
        </p:nvSpPr>
        <p:spPr bwMode="gray">
          <a:xfrm>
            <a:off x="1154956" y="5536665"/>
            <a:ext cx="8825656" cy="493712"/>
          </a:xfrm>
        </p:spPr>
        <p:txBody>
          <a:bodyPr>
            <a:normAutofit/>
          </a:bodyPr>
          <a:lstStyle>
            <a:lvl1pPr marL="0" indent="0">
              <a:buNone/>
              <a:defRPr sz="12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40F4739-9812-4A9F-890D-2AD6BA5F6EE8}" type="datetimeFigureOut">
              <a:rPr lang="en-US" dirty="0"/>
              <a:t>6/19/2020</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12" name="Group 11"/>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3416"/>
            <a:ext cx="8825659" cy="1379755"/>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8845AC5-A3F8-44AA-BA8F-596CDCC976D3}" type="datetimeFigureOut">
              <a:rPr lang="en-US" dirty="0"/>
              <a:t>6/19/2020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7" name="Group 6"/>
          <p:cNvGrpSpPr/>
          <p:nvPr/>
        </p:nvGrpSpPr>
        <p:grpSpPr>
          <a:xfrm>
            <a:off x="0" y="-2373"/>
            <a:ext cx="12192000" cy="6867027"/>
            <a:chOff x="0" y="-2373"/>
            <a:chExt cx="12192000" cy="6867027"/>
          </a:xfrm>
        </p:grpSpPr>
        <p:sp>
          <p:nvSpPr>
            <p:cNvPr id="15" name="Rectangle 14"/>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3" name="TextBox 12"/>
          <p:cNvSpPr txBox="1"/>
          <p:nvPr/>
        </p:nvSpPr>
        <p:spPr>
          <a:xfrm>
            <a:off x="9719438" y="2631815"/>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9" name="TextBox 8"/>
          <p:cNvSpPr txBox="1"/>
          <p:nvPr/>
        </p:nvSpPr>
        <p:spPr>
          <a:xfrm>
            <a:off x="898295" y="591093"/>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2" name="Title 1"/>
          <p:cNvSpPr>
            <a:spLocks noGrp="1"/>
          </p:cNvSpPr>
          <p:nvPr>
            <p:ph type="title"/>
          </p:nvPr>
        </p:nvSpPr>
        <p:spPr>
          <a:xfrm>
            <a:off x="1581878" y="980517"/>
            <a:ext cx="8453906" cy="2698249"/>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25772" cy="342174"/>
          </a:xfrm>
        </p:spPr>
        <p:txBody>
          <a:bodyPr anchor="t">
            <a:normAutofit/>
          </a:bodyPr>
          <a:lstStyle>
            <a:lvl1pPr marL="0" indent="0">
              <a:buNone/>
              <a:defRPr lang="en-US" sz="1400" b="0" i="0" kern="1200" cap="small" dirty="0">
                <a:solidFill>
                  <a:schemeClr val="accent1"/>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873B183-A821-4095-A363-9EC968635539}" type="datetimeFigureOut">
              <a:rPr lang="en-US" dirty="0"/>
              <a:t>6/19/2020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32" name="Rectangle 3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18" name="Group 17"/>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33068"/>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74D01B4-0AA5-45E6-B2E6-5FA4078AEBCF}" type="datetimeFigureOut">
              <a:rPr lang="en-US" dirty="0"/>
              <a:t>6/19/2020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17299"/>
            <a:ext cx="312916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1154954" y="3193561"/>
            <a:ext cx="3129168" cy="283349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12721" y="2603502"/>
            <a:ext cx="314538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4512721" y="3193561"/>
            <a:ext cx="3145380" cy="283349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886700" y="2617299"/>
            <a:ext cx="3161029"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886700" y="3193561"/>
            <a:ext cx="3164719" cy="28334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22" name="Straight Connector 21"/>
          <p:cNvCxnSpPr/>
          <p:nvPr/>
        </p:nvCxnSpPr>
        <p:spPr>
          <a:xfrm>
            <a:off x="440397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77240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147335C-0450-40D7-8612-B3203BED4F28}" type="datetimeFigureOut">
              <a:rPr lang="en-US" dirty="0"/>
              <a:t>6/19/2020</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2" y="4532845"/>
            <a:ext cx="30504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1334552"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22" name="Text Placeholder 3"/>
          <p:cNvSpPr>
            <a:spLocks noGrp="1"/>
          </p:cNvSpPr>
          <p:nvPr>
            <p:ph type="body" sz="half" idx="18"/>
          </p:nvPr>
        </p:nvSpPr>
        <p:spPr>
          <a:xfrm>
            <a:off x="1154953" y="5109107"/>
            <a:ext cx="3050437"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72537" y="4532846"/>
            <a:ext cx="3046766" cy="651156"/>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4748463" y="2603500"/>
            <a:ext cx="2691241"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23" name="Text Placeholder 3"/>
          <p:cNvSpPr>
            <a:spLocks noGrp="1"/>
          </p:cNvSpPr>
          <p:nvPr>
            <p:ph type="body" sz="half" idx="19"/>
          </p:nvPr>
        </p:nvSpPr>
        <p:spPr>
          <a:xfrm>
            <a:off x="4568865" y="5184002"/>
            <a:ext cx="3050438" cy="84305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983434" y="4532847"/>
            <a:ext cx="3050438" cy="651154"/>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24" name="Text Placeholder 3"/>
          <p:cNvSpPr>
            <a:spLocks noGrp="1"/>
          </p:cNvSpPr>
          <p:nvPr>
            <p:ph type="body" sz="half" idx="20"/>
          </p:nvPr>
        </p:nvSpPr>
        <p:spPr>
          <a:xfrm>
            <a:off x="7983434" y="5184001"/>
            <a:ext cx="3050437" cy="843054"/>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4388153" y="2603500"/>
            <a:ext cx="0" cy="351759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1905" y="2603500"/>
            <a:ext cx="0" cy="34925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D246A105-2A1C-4284-B4EA-07CF89B1A393}" type="datetimeFigureOut">
              <a:rPr lang="en-US" dirty="0"/>
              <a:t>6/19/2020</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3" y="973668"/>
            <a:ext cx="8825660"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0DBE609-F3F2-45E6-BD6A-E03A8C86C1AE}" type="datetimeFigureOut">
              <a:rPr lang="en-US" dirty="0"/>
              <a:t>6/19/2020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8"/>
            <a:ext cx="1413933" cy="4748589"/>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8"/>
            <a:ext cx="6247546" cy="474859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A24AD68-089C-4467-A8F3-EA2BBCA6B44E}" type="datetimeFigureOut">
              <a:rPr lang="en-US" dirty="0"/>
              <a:t>6/19/2020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5C51FCE-E4BB-4680-8E50-3C0E348D2609}" type="datetimeFigureOut">
              <a:rPr lang="en-US" dirty="0"/>
              <a:t>6/19/2020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3" name="Group 12"/>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5"/>
            <a:ext cx="4351023"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8" y="2677644"/>
            <a:ext cx="3755379" cy="2283823"/>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AAA073D-A903-47F8-8D16-77642FB0DF1F}" type="datetimeFigureOut">
              <a:rPr lang="en-US" dirty="0"/>
              <a:t>6/19/2020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B91FA40-626B-4CA1-85D0-7A9016E395BA}" type="datetimeFigureOut">
              <a:rPr lang="en-US" dirty="0"/>
              <a:t>6/19/2020</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08710" y="3179762"/>
            <a:ext cx="4825159" cy="2840039"/>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3F425EA-B9DC-48A7-991E-9A82573B1B21}" type="datetimeFigureOut">
              <a:rPr lang="en-US" dirty="0"/>
              <a:t>6/19/2020</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6CB97F8-6CEB-469B-AFCC-889F2A2B1D5A}" type="datetimeFigureOut">
              <a:rPr lang="en-US" dirty="0"/>
              <a:t>6/19/2020</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A9179F-009E-4FA5-B091-7EBB82A185BD}" type="datetimeFigureOut">
              <a:rPr lang="en-US" dirty="0"/>
              <a:t>6/19/2020</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4" name="Group 13"/>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Oval 15"/>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295400"/>
            <a:ext cx="2793159"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5" cy="45720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5" y="2895600"/>
            <a:ext cx="2793158" cy="3129279"/>
          </a:xfrm>
        </p:spPr>
        <p:txBody>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665CEB-0076-4E37-B880-BCEA9784DE0A}" type="datetimeFigureOut">
              <a:rPr lang="en-US" dirty="0"/>
              <a:t>6/19/2020</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20" name="Group 19"/>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60" cy="173566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6149E5E-3896-4118-99A7-7B85668F1C5E}" type="datetimeFigureOut">
              <a:rPr lang="en-US" dirty="0"/>
              <a:t>6/19/2020</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9" name="Group 8"/>
          <p:cNvGrpSpPr/>
          <p:nvPr/>
        </p:nvGrpSpPr>
        <p:grpSpPr>
          <a:xfrm>
            <a:off x="0" y="-2373"/>
            <a:ext cx="12192000" cy="6867027"/>
            <a:chOff x="0" y="-2373"/>
            <a:chExt cx="12192000" cy="6867027"/>
          </a:xfrm>
        </p:grpSpPr>
        <p:sp>
          <p:nvSpPr>
            <p:cNvPr id="26" name="Rectangle 25"/>
            <p:cNvSpPr/>
            <p:nvPr/>
          </p:nvSpPr>
          <p:spPr>
            <a:xfrm>
              <a:off x="0" y="0"/>
              <a:ext cx="12192000" cy="6858000"/>
            </a:xfrm>
            <a:prstGeom prst="rect">
              <a:avLst/>
            </a:prstGeom>
            <a:blipFill>
              <a:blip r:embed="rId19">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0"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3"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5" y="2603500"/>
            <a:ext cx="8761412" cy="34163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0938" y="6394061"/>
            <a:ext cx="990599" cy="304799"/>
          </a:xfrm>
          <a:prstGeom prst="rect">
            <a:avLst/>
          </a:prstGeom>
        </p:spPr>
        <p:txBody>
          <a:bodyPr vert="horz" lIns="91440" tIns="45720" rIns="91440" bIns="45720" rtlCol="0" anchor="t"/>
          <a:lstStyle>
            <a:lvl1pPr algn="r">
              <a:defRPr sz="1000" b="1" i="0">
                <a:solidFill>
                  <a:schemeClr val="accent1"/>
                </a:solidFill>
              </a:defRPr>
            </a:lvl1pPr>
          </a:lstStyle>
          <a:p>
            <a:fld id="{7E0D914D-B099-4142-A885-11F276715148}" type="datetimeFigureOut">
              <a:rPr lang="en-US" dirty="0"/>
              <a:t>6/19/2020</a:t>
            </a:fld>
            <a:endParaRPr lang="en-US" dirty="0"/>
          </a:p>
        </p:txBody>
      </p:sp>
      <p:sp>
        <p:nvSpPr>
          <p:cNvPr id="5" name="Footer Placeholder 4"/>
          <p:cNvSpPr>
            <a:spLocks noGrp="1"/>
          </p:cNvSpPr>
          <p:nvPr>
            <p:ph type="ftr" sz="quarter" idx="3"/>
          </p:nvPr>
        </p:nvSpPr>
        <p:spPr>
          <a:xfrm>
            <a:off x="528358" y="6391838"/>
            <a:ext cx="3859795" cy="304801"/>
          </a:xfrm>
          <a:prstGeom prst="rect">
            <a:avLst/>
          </a:prstGeom>
        </p:spPr>
        <p:txBody>
          <a:bodyPr vert="horz" lIns="91440" tIns="45720" rIns="91440" bIns="45720" rtlCol="0" anchor="b"/>
          <a:lstStyle>
            <a:lvl1pPr algn="l">
              <a:defRPr sz="1000" b="1" i="0">
                <a:solidFill>
                  <a:schemeClr val="accent1"/>
                </a:solidFill>
                <a:latin typeface="+mn-lt"/>
              </a:defRPr>
            </a:lvl1pPr>
          </a:lstStyle>
          <a:p>
            <a:r>
              <a:rPr lang="en-US" dirty="0"/>
              <a:t>
              </a:t>
            </a:r>
          </a:p>
        </p:txBody>
      </p:sp>
      <p:sp>
        <p:nvSpPr>
          <p:cNvPr id="22" name="Rectangle 2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bg1"/>
                </a:solidFill>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9.jpeg"/><Relationship Id="rId3" Type="http://schemas.openxmlformats.org/officeDocument/2006/relationships/image" Target="../media/image4.jp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jpg"/><Relationship Id="rId4" Type="http://schemas.openxmlformats.org/officeDocument/2006/relationships/image" Target="../media/image5.jpg"/></Relationships>
</file>

<file path=ppt/slides/_rels/slide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2726034"/>
            <a:ext cx="8825658" cy="2677648"/>
          </a:xfrm>
        </p:spPr>
        <p:txBody>
          <a:bodyPr/>
          <a:lstStyle/>
          <a:p>
            <a:r>
              <a:rPr lang="en-US" sz="2000" b="1" dirty="0" smtClean="0"/>
              <a:t>Team Name :</a:t>
            </a:r>
            <a:r>
              <a:rPr lang="en-US" b="1" dirty="0" smtClean="0"/>
              <a:t/>
            </a:r>
            <a:br>
              <a:rPr lang="en-US" b="1" dirty="0" smtClean="0"/>
            </a:br>
            <a:r>
              <a:rPr lang="en-US" b="1" dirty="0" err="1" smtClean="0"/>
              <a:t>DevTitans</a:t>
            </a:r>
            <a:endParaRPr lang="en-IN" b="1" dirty="0"/>
          </a:p>
        </p:txBody>
      </p:sp>
      <p:sp>
        <p:nvSpPr>
          <p:cNvPr id="3" name="Subtitle 2"/>
          <p:cNvSpPr>
            <a:spLocks noGrp="1"/>
          </p:cNvSpPr>
          <p:nvPr>
            <p:ph type="subTitle" idx="1"/>
          </p:nvPr>
        </p:nvSpPr>
        <p:spPr>
          <a:xfrm>
            <a:off x="1154955" y="5403682"/>
            <a:ext cx="8825658" cy="861420"/>
          </a:xfrm>
        </p:spPr>
        <p:txBody>
          <a:bodyPr>
            <a:normAutofit lnSpcReduction="10000"/>
          </a:bodyPr>
          <a:lstStyle/>
          <a:p>
            <a:r>
              <a:rPr lang="en-US" b="1" cap="none" dirty="0">
                <a:latin typeface="+mj-lt"/>
              </a:rPr>
              <a:t>T</a:t>
            </a:r>
            <a:r>
              <a:rPr lang="en-US" b="1" cap="none" dirty="0" smtClean="0">
                <a:latin typeface="+mj-lt"/>
              </a:rPr>
              <a:t>eam id: </a:t>
            </a:r>
          </a:p>
          <a:p>
            <a:r>
              <a:rPr lang="en-US" sz="2800" b="1" dirty="0" smtClean="0"/>
              <a:t>AAnBIT140173</a:t>
            </a:r>
            <a:endParaRPr lang="en-IN" sz="2800" b="1" dirty="0"/>
          </a:p>
        </p:txBody>
      </p:sp>
      <p:sp>
        <p:nvSpPr>
          <p:cNvPr id="4" name="TextBox 3"/>
          <p:cNvSpPr txBox="1"/>
          <p:nvPr/>
        </p:nvSpPr>
        <p:spPr>
          <a:xfrm>
            <a:off x="5724395" y="1055880"/>
            <a:ext cx="4689104" cy="1015663"/>
          </a:xfrm>
          <a:prstGeom prst="rect">
            <a:avLst/>
          </a:prstGeom>
          <a:noFill/>
        </p:spPr>
        <p:txBody>
          <a:bodyPr wrap="none" rtlCol="0">
            <a:spAutoFit/>
          </a:bodyPr>
          <a:lstStyle/>
          <a:p>
            <a:r>
              <a:rPr lang="en-US" sz="2400" b="1" dirty="0" smtClean="0">
                <a:solidFill>
                  <a:srgbClr val="FFFF00"/>
                </a:solidFill>
                <a:effectLst>
                  <a:outerShdw blurRad="38100" dist="38100" dir="2700000" algn="tl">
                    <a:srgbClr val="000000">
                      <a:alpha val="43137"/>
                    </a:srgbClr>
                  </a:outerShdw>
                </a:effectLst>
              </a:rPr>
              <a:t>Domain</a:t>
            </a:r>
            <a:r>
              <a:rPr lang="en-US" b="1" dirty="0" smtClean="0">
                <a:solidFill>
                  <a:srgbClr val="FFFF00"/>
                </a:solidFill>
                <a:effectLst>
                  <a:outerShdw blurRad="38100" dist="38100" dir="2700000" algn="tl">
                    <a:srgbClr val="000000">
                      <a:alpha val="43137"/>
                    </a:srgbClr>
                  </a:outerShdw>
                </a:effectLst>
              </a:rPr>
              <a:t> :</a:t>
            </a:r>
          </a:p>
          <a:p>
            <a:r>
              <a:rPr lang="en-US" b="1" dirty="0">
                <a:solidFill>
                  <a:srgbClr val="FFFF00"/>
                </a:solidFill>
                <a:effectLst>
                  <a:outerShdw blurRad="38100" dist="38100" dir="2700000" algn="tl">
                    <a:srgbClr val="000000">
                      <a:alpha val="43137"/>
                    </a:srgbClr>
                  </a:outerShdw>
                </a:effectLst>
              </a:rPr>
              <a:t>		Sustainable Smart Technologies </a:t>
            </a:r>
            <a:endParaRPr lang="en-US" b="1" dirty="0" smtClean="0">
              <a:solidFill>
                <a:srgbClr val="FFFF00"/>
              </a:solidFill>
              <a:effectLst>
                <a:outerShdw blurRad="38100" dist="38100" dir="2700000" algn="tl">
                  <a:srgbClr val="000000">
                    <a:alpha val="43137"/>
                  </a:srgbClr>
                </a:outerShdw>
              </a:effectLst>
            </a:endParaRPr>
          </a:p>
          <a:p>
            <a:r>
              <a:rPr lang="en-US" b="1" dirty="0">
                <a:solidFill>
                  <a:srgbClr val="FFFF00"/>
                </a:solidFill>
                <a:effectLst>
                  <a:outerShdw blurRad="38100" dist="38100" dir="2700000" algn="tl">
                    <a:srgbClr val="000000">
                      <a:alpha val="43137"/>
                    </a:srgbClr>
                  </a:outerShdw>
                </a:effectLst>
              </a:rPr>
              <a:t>	</a:t>
            </a:r>
            <a:r>
              <a:rPr lang="en-US" b="1" dirty="0" smtClean="0">
                <a:solidFill>
                  <a:srgbClr val="FFFF00"/>
                </a:solidFill>
                <a:effectLst>
                  <a:outerShdw blurRad="38100" dist="38100" dir="2700000" algn="tl">
                    <a:srgbClr val="000000">
                      <a:alpha val="43137"/>
                    </a:srgbClr>
                  </a:outerShdw>
                </a:effectLst>
              </a:rPr>
              <a:t>for </a:t>
            </a:r>
            <a:r>
              <a:rPr lang="en-US" b="1" dirty="0">
                <a:solidFill>
                  <a:srgbClr val="FFFF00"/>
                </a:solidFill>
                <a:effectLst>
                  <a:outerShdw blurRad="38100" dist="38100" dir="2700000" algn="tl">
                    <a:srgbClr val="000000">
                      <a:alpha val="43137"/>
                    </a:srgbClr>
                  </a:outerShdw>
                </a:effectLst>
              </a:rPr>
              <a:t>Better Bharat</a:t>
            </a:r>
            <a:endParaRPr lang="en-IN" b="1" dirty="0">
              <a:solidFill>
                <a:srgbClr val="FFFF00"/>
              </a:solidFill>
              <a:effectLst>
                <a:outerShdw blurRad="38100" dist="38100" dir="2700000" algn="tl">
                  <a:srgbClr val="000000">
                    <a:alpha val="43137"/>
                  </a:srgbClr>
                </a:outerShdw>
              </a:effectLst>
            </a:endParaRPr>
          </a:p>
        </p:txBody>
      </p:sp>
      <p:sp>
        <p:nvSpPr>
          <p:cNvPr id="6" name="TextBox 5"/>
          <p:cNvSpPr txBox="1"/>
          <p:nvPr/>
        </p:nvSpPr>
        <p:spPr>
          <a:xfrm>
            <a:off x="7065436" y="3100061"/>
            <a:ext cx="4570482" cy="1015663"/>
          </a:xfrm>
          <a:prstGeom prst="rect">
            <a:avLst/>
          </a:prstGeom>
          <a:noFill/>
        </p:spPr>
        <p:txBody>
          <a:bodyPr wrap="none" rtlCol="0">
            <a:spAutoFit/>
          </a:bodyPr>
          <a:lstStyle/>
          <a:p>
            <a:r>
              <a:rPr lang="en-US" sz="2400" b="1" dirty="0" smtClean="0">
                <a:solidFill>
                  <a:srgbClr val="FFFF00"/>
                </a:solidFill>
                <a:effectLst>
                  <a:outerShdw blurRad="38100" dist="38100" dir="2700000" algn="tl">
                    <a:srgbClr val="000000">
                      <a:alpha val="43137"/>
                    </a:srgbClr>
                  </a:outerShdw>
                </a:effectLst>
              </a:rPr>
              <a:t>Problem</a:t>
            </a:r>
            <a:r>
              <a:rPr lang="en-US" b="1" dirty="0" smtClean="0">
                <a:solidFill>
                  <a:srgbClr val="FFFF00"/>
                </a:solidFill>
                <a:effectLst>
                  <a:outerShdw blurRad="38100" dist="38100" dir="2700000" algn="tl">
                    <a:srgbClr val="000000">
                      <a:alpha val="43137"/>
                    </a:srgbClr>
                  </a:outerShdw>
                </a:effectLst>
              </a:rPr>
              <a:t> :</a:t>
            </a:r>
          </a:p>
          <a:p>
            <a:r>
              <a:rPr lang="en-US" b="1" dirty="0">
                <a:solidFill>
                  <a:srgbClr val="FFFF00"/>
                </a:solidFill>
                <a:effectLst>
                  <a:outerShdw blurRad="38100" dist="38100" dir="2700000" algn="tl">
                    <a:srgbClr val="000000">
                      <a:alpha val="43137"/>
                    </a:srgbClr>
                  </a:outerShdw>
                </a:effectLst>
              </a:rPr>
              <a:t>	</a:t>
            </a:r>
            <a:r>
              <a:rPr lang="en-US" b="1" dirty="0" smtClean="0">
                <a:solidFill>
                  <a:srgbClr val="FFFF00"/>
                </a:solidFill>
                <a:effectLst>
                  <a:outerShdw blurRad="38100" dist="38100" dir="2700000" algn="tl">
                    <a:srgbClr val="000000">
                      <a:alpha val="43137"/>
                    </a:srgbClr>
                  </a:outerShdw>
                </a:effectLst>
              </a:rPr>
              <a:t>	Heating issues by vary purpose</a:t>
            </a:r>
          </a:p>
          <a:p>
            <a:r>
              <a:rPr lang="en-US" b="1" dirty="0">
                <a:solidFill>
                  <a:srgbClr val="FFFF00"/>
                </a:solidFill>
                <a:effectLst>
                  <a:outerShdw blurRad="38100" dist="38100" dir="2700000" algn="tl">
                    <a:srgbClr val="000000">
                      <a:alpha val="43137"/>
                    </a:srgbClr>
                  </a:outerShdw>
                </a:effectLst>
              </a:rPr>
              <a:t>	</a:t>
            </a:r>
            <a:r>
              <a:rPr lang="en-US" b="1" dirty="0" smtClean="0">
                <a:solidFill>
                  <a:srgbClr val="FFFF00"/>
                </a:solidFill>
                <a:effectLst>
                  <a:outerShdw blurRad="38100" dist="38100" dir="2700000" algn="tl">
                    <a:srgbClr val="000000">
                      <a:alpha val="43137"/>
                    </a:srgbClr>
                  </a:outerShdw>
                </a:effectLst>
              </a:rPr>
              <a:t>In industries.</a:t>
            </a:r>
            <a:endParaRPr lang="en-IN" b="1" dirty="0">
              <a:solidFill>
                <a:srgbClr val="FFFF00"/>
              </a:solidFill>
              <a:effectLst>
                <a:outerShdw blurRad="38100" dist="38100" dir="2700000" algn="tl">
                  <a:srgbClr val="000000">
                    <a:alpha val="43137"/>
                  </a:srgbClr>
                </a:outerShdw>
              </a:effectLst>
            </a:endParaRPr>
          </a:p>
        </p:txBody>
      </p:sp>
      <p:sp>
        <p:nvSpPr>
          <p:cNvPr id="7" name="TextBox 6"/>
          <p:cNvSpPr txBox="1"/>
          <p:nvPr/>
        </p:nvSpPr>
        <p:spPr>
          <a:xfrm>
            <a:off x="7065436" y="4423405"/>
            <a:ext cx="4253087" cy="1015663"/>
          </a:xfrm>
          <a:prstGeom prst="rect">
            <a:avLst/>
          </a:prstGeom>
          <a:noFill/>
        </p:spPr>
        <p:txBody>
          <a:bodyPr wrap="none" rtlCol="0">
            <a:spAutoFit/>
          </a:bodyPr>
          <a:lstStyle/>
          <a:p>
            <a:r>
              <a:rPr lang="en-US" sz="2400" b="1" dirty="0" smtClean="0">
                <a:solidFill>
                  <a:srgbClr val="FFFF00"/>
                </a:solidFill>
                <a:effectLst>
                  <a:outerShdw blurRad="38100" dist="38100" dir="2700000" algn="tl">
                    <a:srgbClr val="000000">
                      <a:alpha val="43137"/>
                    </a:srgbClr>
                  </a:outerShdw>
                </a:effectLst>
              </a:rPr>
              <a:t>Solution</a:t>
            </a:r>
            <a:r>
              <a:rPr lang="en-US" b="1" dirty="0" smtClean="0">
                <a:solidFill>
                  <a:srgbClr val="FFFF00"/>
                </a:solidFill>
                <a:effectLst>
                  <a:outerShdw blurRad="38100" dist="38100" dir="2700000" algn="tl">
                    <a:srgbClr val="000000">
                      <a:alpha val="43137"/>
                    </a:srgbClr>
                  </a:outerShdw>
                </a:effectLst>
              </a:rPr>
              <a:t> :</a:t>
            </a:r>
          </a:p>
          <a:p>
            <a:r>
              <a:rPr lang="en-US" b="1" dirty="0">
                <a:solidFill>
                  <a:srgbClr val="FFFF00"/>
                </a:solidFill>
                <a:effectLst>
                  <a:outerShdw blurRad="38100" dist="38100" dir="2700000" algn="tl">
                    <a:srgbClr val="000000">
                      <a:alpha val="43137"/>
                    </a:srgbClr>
                  </a:outerShdw>
                </a:effectLst>
              </a:rPr>
              <a:t>	</a:t>
            </a:r>
            <a:r>
              <a:rPr lang="en-US" b="1" dirty="0" smtClean="0">
                <a:solidFill>
                  <a:srgbClr val="FFFF00"/>
                </a:solidFill>
                <a:effectLst>
                  <a:outerShdw blurRad="38100" dist="38100" dir="2700000" algn="tl">
                    <a:srgbClr val="000000">
                      <a:alpha val="43137"/>
                    </a:srgbClr>
                  </a:outerShdw>
                </a:effectLst>
              </a:rPr>
              <a:t>	Building an cooling system</a:t>
            </a:r>
          </a:p>
          <a:p>
            <a:r>
              <a:rPr lang="en-US" b="1" dirty="0" smtClean="0">
                <a:solidFill>
                  <a:srgbClr val="FFFF00"/>
                </a:solidFill>
                <a:effectLst>
                  <a:outerShdw blurRad="38100" dist="38100" dir="2700000" algn="tl">
                    <a:srgbClr val="000000">
                      <a:alpha val="43137"/>
                    </a:srgbClr>
                  </a:outerShdw>
                </a:effectLst>
              </a:rPr>
              <a:t>	Based on AI and cloud with IOT.</a:t>
            </a:r>
            <a:r>
              <a:rPr lang="en-US" dirty="0" smtClean="0"/>
              <a:t> </a:t>
            </a:r>
            <a:endParaRPr lang="en-IN"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9206" y="550242"/>
            <a:ext cx="3387279" cy="3380504"/>
          </a:xfrm>
          <a:prstGeom prst="rect">
            <a:avLst/>
          </a:prstGeom>
        </p:spPr>
      </p:pic>
    </p:spTree>
    <p:extLst>
      <p:ext uri="{BB962C8B-B14F-4D97-AF65-F5344CB8AC3E}">
        <p14:creationId xmlns:p14="http://schemas.microsoft.com/office/powerpoint/2010/main" val="157079523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Brief :</a:t>
            </a:r>
            <a:endParaRPr lang="en-IN" dirty="0"/>
          </a:p>
        </p:txBody>
      </p:sp>
      <p:sp>
        <p:nvSpPr>
          <p:cNvPr id="3" name="Content Placeholder 2"/>
          <p:cNvSpPr>
            <a:spLocks noGrp="1"/>
          </p:cNvSpPr>
          <p:nvPr>
            <p:ph idx="1"/>
          </p:nvPr>
        </p:nvSpPr>
        <p:spPr>
          <a:xfrm>
            <a:off x="1154955" y="2603500"/>
            <a:ext cx="9492168" cy="3416300"/>
          </a:xfrm>
        </p:spPr>
        <p:txBody>
          <a:bodyPr>
            <a:normAutofit/>
          </a:bodyPr>
          <a:lstStyle/>
          <a:p>
            <a:pPr algn="just"/>
            <a:r>
              <a:rPr lang="en-US" dirty="0"/>
              <a:t>Every industry has a problem persisting through controlling system of temperature and performance of machines.Many industries have been using a mechanical form of controlling system that can be handled by manually, either by a man or through a computer.Many industries dealing with high power machine that needs full ventilation by get through cool environment facility.But at a point it can not be suitable for outer environmental air to keep desired temperature for that machine.We made a solution to keep an AI based system on duty to keep an eagle eye on basic temperature details obtained from temperature sensors, A light weight web application that provide tracking data to related authority.A cloud information gateway built to store, filter and manage data.AI based data analysis in terms to provide full safety measurement to machines as well as workers on the field.</a:t>
            </a:r>
            <a:endParaRPr lang="en-IN" dirty="0"/>
          </a:p>
        </p:txBody>
      </p:sp>
    </p:spTree>
    <p:extLst>
      <p:ext uri="{BB962C8B-B14F-4D97-AF65-F5344CB8AC3E}">
        <p14:creationId xmlns:p14="http://schemas.microsoft.com/office/powerpoint/2010/main" val="419493187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4431074" y="5676900"/>
            <a:ext cx="3404826" cy="2362200"/>
          </a:xfrm>
          <a:prstGeom prst="ellipse">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IN" b="1" dirty="0">
              <a:ln w="22225">
                <a:solidFill>
                  <a:schemeClr val="accent2"/>
                </a:solidFill>
                <a:prstDash val="solid"/>
              </a:ln>
              <a:solidFill>
                <a:schemeClr val="accent2">
                  <a:lumMod val="40000"/>
                  <a:lumOff val="60000"/>
                </a:schemeClr>
              </a:solidFill>
            </a:endParaRPr>
          </a:p>
        </p:txBody>
      </p:sp>
      <p:sp>
        <p:nvSpPr>
          <p:cNvPr id="22" name="Rounded Rectangle 21"/>
          <p:cNvSpPr/>
          <p:nvPr/>
        </p:nvSpPr>
        <p:spPr>
          <a:xfrm>
            <a:off x="457200" y="5130800"/>
            <a:ext cx="3124200" cy="1295400"/>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IN" dirty="0" smtClean="0"/>
              <a:t>Damage </a:t>
            </a:r>
            <a:r>
              <a:rPr lang="en-IN" dirty="0"/>
              <a:t>protection cost increase</a:t>
            </a:r>
          </a:p>
        </p:txBody>
      </p:sp>
      <p:sp>
        <p:nvSpPr>
          <p:cNvPr id="23" name="Rounded Rectangle 22"/>
          <p:cNvSpPr/>
          <p:nvPr/>
        </p:nvSpPr>
        <p:spPr>
          <a:xfrm>
            <a:off x="8914174" y="5130800"/>
            <a:ext cx="2895600" cy="1295400"/>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IN" dirty="0" smtClean="0"/>
              <a:t>Maintenance </a:t>
            </a:r>
            <a:r>
              <a:rPr lang="en-IN" dirty="0"/>
              <a:t>cost increase</a:t>
            </a:r>
          </a:p>
        </p:txBody>
      </p:sp>
      <p:sp>
        <p:nvSpPr>
          <p:cNvPr id="24" name="Rounded Rectangle 23"/>
          <p:cNvSpPr/>
          <p:nvPr/>
        </p:nvSpPr>
        <p:spPr>
          <a:xfrm>
            <a:off x="2387600" y="82550"/>
            <a:ext cx="2895600" cy="1295400"/>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IN" dirty="0" smtClean="0"/>
              <a:t>Human Harm</a:t>
            </a:r>
            <a:endParaRPr lang="en-IN" dirty="0"/>
          </a:p>
        </p:txBody>
      </p:sp>
      <p:sp>
        <p:nvSpPr>
          <p:cNvPr id="25" name="Rounded Rectangle 24"/>
          <p:cNvSpPr/>
          <p:nvPr/>
        </p:nvSpPr>
        <p:spPr>
          <a:xfrm>
            <a:off x="457200" y="1631950"/>
            <a:ext cx="3441700" cy="1295400"/>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fr-FR" dirty="0" smtClean="0"/>
              <a:t>High </a:t>
            </a:r>
            <a:r>
              <a:rPr lang="fr-FR" dirty="0" err="1" smtClean="0"/>
              <a:t>temperature</a:t>
            </a:r>
            <a:endParaRPr lang="fr-FR" dirty="0" smtClean="0"/>
          </a:p>
          <a:p>
            <a:pPr algn="ctr"/>
            <a:endParaRPr lang="fr-FR" dirty="0" smtClean="0"/>
          </a:p>
          <a:p>
            <a:pPr algn="ctr"/>
            <a:r>
              <a:rPr lang="fr-FR" dirty="0" smtClean="0"/>
              <a:t>cause </a:t>
            </a:r>
            <a:r>
              <a:rPr lang="fr-FR" dirty="0"/>
              <a:t>permanent damage</a:t>
            </a:r>
            <a:endParaRPr lang="en-IN" dirty="0"/>
          </a:p>
        </p:txBody>
      </p:sp>
      <p:sp>
        <p:nvSpPr>
          <p:cNvPr id="26" name="Rounded Rectangle 25"/>
          <p:cNvSpPr/>
          <p:nvPr/>
        </p:nvSpPr>
        <p:spPr>
          <a:xfrm>
            <a:off x="457200" y="3327400"/>
            <a:ext cx="2895600" cy="1295400"/>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t>High temperature</a:t>
            </a:r>
          </a:p>
          <a:p>
            <a:pPr algn="ctr"/>
            <a:endParaRPr lang="en-US" dirty="0"/>
          </a:p>
          <a:p>
            <a:pPr algn="ctr"/>
            <a:r>
              <a:rPr lang="en-US" dirty="0" smtClean="0"/>
              <a:t> low </a:t>
            </a:r>
            <a:r>
              <a:rPr lang="en-US" dirty="0"/>
              <a:t>efficient machines</a:t>
            </a:r>
            <a:endParaRPr lang="en-IN" dirty="0"/>
          </a:p>
        </p:txBody>
      </p:sp>
      <p:sp>
        <p:nvSpPr>
          <p:cNvPr id="27" name="Rounded Rectangle 26"/>
          <p:cNvSpPr/>
          <p:nvPr/>
        </p:nvSpPr>
        <p:spPr>
          <a:xfrm>
            <a:off x="8914174" y="3327400"/>
            <a:ext cx="2895600" cy="1295400"/>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IN" dirty="0" smtClean="0"/>
              <a:t>Reaction </a:t>
            </a:r>
            <a:r>
              <a:rPr lang="en-IN" dirty="0"/>
              <a:t>timing error</a:t>
            </a:r>
          </a:p>
        </p:txBody>
      </p:sp>
      <p:sp>
        <p:nvSpPr>
          <p:cNvPr id="28" name="Rounded Rectangle 27"/>
          <p:cNvSpPr/>
          <p:nvPr/>
        </p:nvSpPr>
        <p:spPr>
          <a:xfrm>
            <a:off x="8343900" y="1609725"/>
            <a:ext cx="3465874" cy="1295400"/>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IN" dirty="0" smtClean="0"/>
              <a:t>Swapping </a:t>
            </a:r>
            <a:r>
              <a:rPr lang="en-IN" dirty="0"/>
              <a:t>of measured values</a:t>
            </a:r>
          </a:p>
        </p:txBody>
      </p:sp>
      <p:sp>
        <p:nvSpPr>
          <p:cNvPr id="29" name="Rounded Rectangle 28"/>
          <p:cNvSpPr/>
          <p:nvPr/>
        </p:nvSpPr>
        <p:spPr>
          <a:xfrm>
            <a:off x="6769100" y="82550"/>
            <a:ext cx="2895600" cy="1295400"/>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t>Absence of Reading</a:t>
            </a:r>
            <a:endParaRPr lang="en-IN" dirty="0"/>
          </a:p>
        </p:txBody>
      </p:sp>
      <p:sp>
        <p:nvSpPr>
          <p:cNvPr id="31" name="Down Arrow 30"/>
          <p:cNvSpPr/>
          <p:nvPr/>
        </p:nvSpPr>
        <p:spPr>
          <a:xfrm>
            <a:off x="1790700" y="3860800"/>
            <a:ext cx="215900" cy="279400"/>
          </a:xfrm>
          <a:prstGeom prst="downArrow">
            <a:avLst/>
          </a:prstGeom>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IN">
              <a:solidFill>
                <a:schemeClr val="tx2"/>
              </a:solidFill>
            </a:endParaRPr>
          </a:p>
        </p:txBody>
      </p:sp>
      <p:sp>
        <p:nvSpPr>
          <p:cNvPr id="32" name="Down Arrow 31"/>
          <p:cNvSpPr/>
          <p:nvPr/>
        </p:nvSpPr>
        <p:spPr>
          <a:xfrm>
            <a:off x="2070100" y="2178050"/>
            <a:ext cx="215900" cy="279400"/>
          </a:xfrm>
          <a:prstGeom prst="downArrow">
            <a:avLst/>
          </a:prstGeom>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IN">
              <a:solidFill>
                <a:schemeClr val="tx2"/>
              </a:solidFill>
            </a:endParaRPr>
          </a:p>
        </p:txBody>
      </p:sp>
      <p:cxnSp>
        <p:nvCxnSpPr>
          <p:cNvPr id="34" name="Curved Connector 33"/>
          <p:cNvCxnSpPr>
            <a:stCxn id="4" idx="1"/>
            <a:endCxn id="22" idx="3"/>
          </p:cNvCxnSpPr>
          <p:nvPr/>
        </p:nvCxnSpPr>
        <p:spPr>
          <a:xfrm rot="16200000" flipV="1">
            <a:off x="4121400" y="5230835"/>
            <a:ext cx="252000" cy="1332000"/>
          </a:xfrm>
          <a:prstGeom prst="curvedConnector4">
            <a:avLst>
              <a:gd name="adj1" fmla="val 93560"/>
              <a:gd name="adj2" fmla="val 68491"/>
            </a:avLst>
          </a:prstGeom>
          <a:ln w="76200">
            <a:headEnd type="oval" w="med" len="med"/>
            <a:tailEnd type="triangle" w="med" len="med"/>
          </a:ln>
        </p:spPr>
        <p:style>
          <a:lnRef idx="3">
            <a:schemeClr val="accent4"/>
          </a:lnRef>
          <a:fillRef idx="0">
            <a:schemeClr val="accent4"/>
          </a:fillRef>
          <a:effectRef idx="2">
            <a:schemeClr val="accent4"/>
          </a:effectRef>
          <a:fontRef idx="minor">
            <a:schemeClr val="tx1"/>
          </a:fontRef>
        </p:style>
      </p:cxnSp>
      <p:cxnSp>
        <p:nvCxnSpPr>
          <p:cNvPr id="35" name="Curved Connector 34"/>
          <p:cNvCxnSpPr>
            <a:stCxn id="4" idx="7"/>
          </p:cNvCxnSpPr>
          <p:nvPr/>
        </p:nvCxnSpPr>
        <p:spPr>
          <a:xfrm rot="5400000" flipH="1" flipV="1">
            <a:off x="7980674" y="5127435"/>
            <a:ext cx="252003" cy="1538801"/>
          </a:xfrm>
          <a:prstGeom prst="curvedConnector4">
            <a:avLst>
              <a:gd name="adj1" fmla="val 90713"/>
              <a:gd name="adj2" fmla="val 66202"/>
            </a:avLst>
          </a:prstGeom>
          <a:ln w="76200">
            <a:headEnd type="oval" w="med" len="med"/>
            <a:tailEnd type="triangle" w="med" len="med"/>
          </a:ln>
        </p:spPr>
        <p:style>
          <a:lnRef idx="3">
            <a:schemeClr val="accent4"/>
          </a:lnRef>
          <a:fillRef idx="0">
            <a:schemeClr val="accent4"/>
          </a:fillRef>
          <a:effectRef idx="2">
            <a:schemeClr val="accent4"/>
          </a:effectRef>
          <a:fontRef idx="minor">
            <a:schemeClr val="tx1"/>
          </a:fontRef>
        </p:style>
      </p:cxnSp>
      <p:cxnSp>
        <p:nvCxnSpPr>
          <p:cNvPr id="36" name="Curved Connector 35"/>
          <p:cNvCxnSpPr/>
          <p:nvPr/>
        </p:nvCxnSpPr>
        <p:spPr>
          <a:xfrm rot="5400000" flipH="1" flipV="1">
            <a:off x="7101856" y="4210519"/>
            <a:ext cx="2047736" cy="1576899"/>
          </a:xfrm>
          <a:prstGeom prst="curvedConnector2">
            <a:avLst/>
          </a:prstGeom>
          <a:ln w="76200">
            <a:headEnd type="oval" w="med" len="med"/>
            <a:tailEnd type="triangle" w="med" len="med"/>
          </a:ln>
        </p:spPr>
        <p:style>
          <a:lnRef idx="3">
            <a:schemeClr val="accent4"/>
          </a:lnRef>
          <a:fillRef idx="0">
            <a:schemeClr val="accent4"/>
          </a:fillRef>
          <a:effectRef idx="2">
            <a:schemeClr val="accent4"/>
          </a:effectRef>
          <a:fontRef idx="minor">
            <a:schemeClr val="tx1"/>
          </a:fontRef>
        </p:style>
      </p:cxnSp>
      <p:cxnSp>
        <p:nvCxnSpPr>
          <p:cNvPr id="39" name="Curved Connector 38"/>
          <p:cNvCxnSpPr>
            <a:stCxn id="4" idx="0"/>
            <a:endCxn id="24" idx="3"/>
          </p:cNvCxnSpPr>
          <p:nvPr/>
        </p:nvCxnSpPr>
        <p:spPr>
          <a:xfrm rot="16200000" flipV="1">
            <a:off x="3235019" y="2778431"/>
            <a:ext cx="4946650" cy="850287"/>
          </a:xfrm>
          <a:prstGeom prst="curvedConnector2">
            <a:avLst/>
          </a:prstGeom>
          <a:ln w="76200">
            <a:headEnd type="oval" w="med" len="med"/>
            <a:tailEnd type="triangle" w="med" len="med"/>
          </a:ln>
        </p:spPr>
        <p:style>
          <a:lnRef idx="3">
            <a:schemeClr val="accent4"/>
          </a:lnRef>
          <a:fillRef idx="0">
            <a:schemeClr val="accent4"/>
          </a:fillRef>
          <a:effectRef idx="2">
            <a:schemeClr val="accent4"/>
          </a:effectRef>
          <a:fontRef idx="minor">
            <a:schemeClr val="tx1"/>
          </a:fontRef>
        </p:style>
      </p:cxnSp>
      <p:cxnSp>
        <p:nvCxnSpPr>
          <p:cNvPr id="40" name="Curved Connector 39"/>
          <p:cNvCxnSpPr>
            <a:stCxn id="4" idx="1"/>
            <a:endCxn id="25" idx="3"/>
          </p:cNvCxnSpPr>
          <p:nvPr/>
        </p:nvCxnSpPr>
        <p:spPr>
          <a:xfrm rot="16200000" flipV="1">
            <a:off x="2542707" y="3635843"/>
            <a:ext cx="3743186" cy="1030799"/>
          </a:xfrm>
          <a:prstGeom prst="curvedConnector2">
            <a:avLst/>
          </a:prstGeom>
          <a:ln w="76200">
            <a:headEnd type="oval" w="med" len="med"/>
            <a:tailEnd type="triangle" w="med" len="med"/>
          </a:ln>
        </p:spPr>
        <p:style>
          <a:lnRef idx="3">
            <a:schemeClr val="accent4"/>
          </a:lnRef>
          <a:fillRef idx="0">
            <a:schemeClr val="accent4"/>
          </a:fillRef>
          <a:effectRef idx="2">
            <a:schemeClr val="accent4"/>
          </a:effectRef>
          <a:fontRef idx="minor">
            <a:schemeClr val="tx1"/>
          </a:fontRef>
        </p:style>
      </p:cxnSp>
      <p:cxnSp>
        <p:nvCxnSpPr>
          <p:cNvPr id="66" name="Curved Connector 65"/>
          <p:cNvCxnSpPr/>
          <p:nvPr/>
        </p:nvCxnSpPr>
        <p:spPr>
          <a:xfrm rot="5400000" flipH="1" flipV="1">
            <a:off x="5970831" y="3633008"/>
            <a:ext cx="3743186" cy="1030799"/>
          </a:xfrm>
          <a:prstGeom prst="curvedConnector2">
            <a:avLst/>
          </a:prstGeom>
          <a:ln w="76200">
            <a:headEnd type="oval" w="med" len="med"/>
            <a:tailEnd type="triangle" w="med" len="med"/>
          </a:ln>
        </p:spPr>
        <p:style>
          <a:lnRef idx="3">
            <a:schemeClr val="accent4"/>
          </a:lnRef>
          <a:fillRef idx="0">
            <a:schemeClr val="accent4"/>
          </a:fillRef>
          <a:effectRef idx="2">
            <a:schemeClr val="accent4"/>
          </a:effectRef>
          <a:fontRef idx="minor">
            <a:schemeClr val="tx1"/>
          </a:fontRef>
        </p:style>
      </p:cxnSp>
      <p:cxnSp>
        <p:nvCxnSpPr>
          <p:cNvPr id="70" name="Curved Connector 69"/>
          <p:cNvCxnSpPr/>
          <p:nvPr/>
        </p:nvCxnSpPr>
        <p:spPr>
          <a:xfrm rot="16200000" flipV="1">
            <a:off x="3115105" y="4207481"/>
            <a:ext cx="2047736" cy="1576899"/>
          </a:xfrm>
          <a:prstGeom prst="curvedConnector2">
            <a:avLst/>
          </a:prstGeom>
          <a:ln w="76200">
            <a:headEnd type="oval" w="med" len="med"/>
            <a:tailEnd type="triangle" w="med" len="med"/>
          </a:ln>
        </p:spPr>
        <p:style>
          <a:lnRef idx="3">
            <a:schemeClr val="accent4"/>
          </a:lnRef>
          <a:fillRef idx="0">
            <a:schemeClr val="accent4"/>
          </a:fillRef>
          <a:effectRef idx="2">
            <a:schemeClr val="accent4"/>
          </a:effectRef>
          <a:fontRef idx="minor">
            <a:schemeClr val="tx1"/>
          </a:fontRef>
        </p:style>
      </p:cxnSp>
      <p:cxnSp>
        <p:nvCxnSpPr>
          <p:cNvPr id="71" name="Curved Connector 70"/>
          <p:cNvCxnSpPr>
            <a:stCxn id="4" idx="0"/>
            <a:endCxn id="29" idx="1"/>
          </p:cNvCxnSpPr>
          <p:nvPr/>
        </p:nvCxnSpPr>
        <p:spPr>
          <a:xfrm rot="5400000" flipH="1" flipV="1">
            <a:off x="3977968" y="2885769"/>
            <a:ext cx="4946650" cy="635613"/>
          </a:xfrm>
          <a:prstGeom prst="curvedConnector2">
            <a:avLst/>
          </a:prstGeom>
          <a:ln w="76200">
            <a:headEnd type="oval" w="med" len="med"/>
            <a:tailEnd type="triangle" w="med" len="med"/>
          </a:ln>
        </p:spPr>
        <p:style>
          <a:lnRef idx="3">
            <a:schemeClr val="accent4"/>
          </a:lnRef>
          <a:fillRef idx="0">
            <a:schemeClr val="accent4"/>
          </a:fillRef>
          <a:effectRef idx="2">
            <a:schemeClr val="accent4"/>
          </a:effectRef>
          <a:fontRef idx="minor">
            <a:schemeClr val="tx1"/>
          </a:fontRef>
        </p:style>
      </p:cxnSp>
      <p:sp>
        <p:nvSpPr>
          <p:cNvPr id="80" name="TextBox 79"/>
          <p:cNvSpPr txBox="1"/>
          <p:nvPr/>
        </p:nvSpPr>
        <p:spPr>
          <a:xfrm>
            <a:off x="5151739" y="5799832"/>
            <a:ext cx="1965418" cy="1077218"/>
          </a:xfrm>
          <a:prstGeom prst="rect">
            <a:avLst/>
          </a:prstGeom>
          <a:noFill/>
        </p:spPr>
        <p:txBody>
          <a:bodyPr wrap="square" rtlCol="0">
            <a:spAutoFit/>
          </a:bodyPr>
          <a:lstStyle/>
          <a:p>
            <a:pPr algn="ctr"/>
            <a:r>
              <a:rPr lang="en-US" sz="1600" dirty="0">
                <a:ln w="22225">
                  <a:solidFill>
                    <a:schemeClr val="accent2"/>
                  </a:solidFill>
                  <a:prstDash val="solid"/>
                </a:ln>
                <a:solidFill>
                  <a:schemeClr val="accent1">
                    <a:lumMod val="75000"/>
                  </a:schemeClr>
                </a:solidFill>
              </a:rPr>
              <a:t>Cooling System based on AI and Cloud with use of IOT</a:t>
            </a:r>
            <a:endParaRPr lang="en-IN" sz="1600" dirty="0">
              <a:solidFill>
                <a:schemeClr val="accent1">
                  <a:lumMod val="75000"/>
                </a:schemeClr>
              </a:solidFill>
            </a:endParaRPr>
          </a:p>
        </p:txBody>
      </p:sp>
    </p:spTree>
    <p:extLst>
      <p:ext uri="{BB962C8B-B14F-4D97-AF65-F5344CB8AC3E}">
        <p14:creationId xmlns:p14="http://schemas.microsoft.com/office/powerpoint/2010/main" val="92905849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50815" y="933983"/>
            <a:ext cx="2775836" cy="498227"/>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1100" dirty="0" smtClean="0"/>
              <a:t>Cooling System</a:t>
            </a:r>
            <a:endParaRPr lang="en-IN" sz="1100" dirty="0"/>
          </a:p>
        </p:txBody>
      </p:sp>
      <p:sp>
        <p:nvSpPr>
          <p:cNvPr id="16" name="Rectangle 15"/>
          <p:cNvSpPr/>
          <p:nvPr/>
        </p:nvSpPr>
        <p:spPr>
          <a:xfrm>
            <a:off x="2592464" y="2597507"/>
            <a:ext cx="1613309" cy="40332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100" dirty="0" smtClean="0"/>
              <a:t>Hardware</a:t>
            </a:r>
            <a:endParaRPr lang="en-IN" sz="1100" dirty="0"/>
          </a:p>
        </p:txBody>
      </p:sp>
      <p:sp>
        <p:nvSpPr>
          <p:cNvPr id="17" name="Rectangle 16"/>
          <p:cNvSpPr/>
          <p:nvPr/>
        </p:nvSpPr>
        <p:spPr>
          <a:xfrm>
            <a:off x="7536345" y="2597507"/>
            <a:ext cx="1613309" cy="40332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100" dirty="0"/>
              <a:t>S</a:t>
            </a:r>
            <a:r>
              <a:rPr lang="en-US" sz="1100" dirty="0" smtClean="0"/>
              <a:t>oftware</a:t>
            </a:r>
            <a:endParaRPr lang="en-IN" sz="1100" dirty="0"/>
          </a:p>
        </p:txBody>
      </p:sp>
      <p:sp>
        <p:nvSpPr>
          <p:cNvPr id="24" name="Rectangle 23"/>
          <p:cNvSpPr/>
          <p:nvPr/>
        </p:nvSpPr>
        <p:spPr>
          <a:xfrm>
            <a:off x="1785809" y="4109945"/>
            <a:ext cx="1613309" cy="403327"/>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sz="1100" dirty="0" smtClean="0"/>
              <a:t>Raspberry Pi</a:t>
            </a:r>
            <a:endParaRPr lang="en-IN" sz="1100" dirty="0"/>
          </a:p>
        </p:txBody>
      </p:sp>
      <p:sp>
        <p:nvSpPr>
          <p:cNvPr id="29" name="Rectangle 28"/>
          <p:cNvSpPr/>
          <p:nvPr/>
        </p:nvSpPr>
        <p:spPr>
          <a:xfrm>
            <a:off x="8174838" y="4109945"/>
            <a:ext cx="1613309" cy="403327"/>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sz="1100" dirty="0" smtClean="0"/>
              <a:t>Cloud</a:t>
            </a:r>
            <a:endParaRPr lang="en-IN" sz="1100" dirty="0"/>
          </a:p>
        </p:txBody>
      </p:sp>
      <p:sp>
        <p:nvSpPr>
          <p:cNvPr id="33" name="Rounded Rectangle 32"/>
          <p:cNvSpPr/>
          <p:nvPr/>
        </p:nvSpPr>
        <p:spPr>
          <a:xfrm>
            <a:off x="6837816" y="5342312"/>
            <a:ext cx="751295" cy="51536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100" dirty="0" smtClean="0"/>
              <a:t>ML Script</a:t>
            </a:r>
            <a:endParaRPr lang="en-IN" sz="1100" dirty="0"/>
          </a:p>
        </p:txBody>
      </p:sp>
      <p:sp>
        <p:nvSpPr>
          <p:cNvPr id="34" name="Rounded Rectangle 33"/>
          <p:cNvSpPr/>
          <p:nvPr/>
        </p:nvSpPr>
        <p:spPr>
          <a:xfrm>
            <a:off x="8342998" y="5327024"/>
            <a:ext cx="1276991" cy="51536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100" dirty="0" smtClean="0"/>
              <a:t>Firebase</a:t>
            </a:r>
          </a:p>
          <a:p>
            <a:pPr algn="ctr"/>
            <a:r>
              <a:rPr lang="en-US" sz="1100" dirty="0" smtClean="0"/>
              <a:t>Database</a:t>
            </a:r>
            <a:endParaRPr lang="en-IN" sz="1100" dirty="0"/>
          </a:p>
        </p:txBody>
      </p:sp>
      <p:sp>
        <p:nvSpPr>
          <p:cNvPr id="35" name="Rounded Rectangle 34"/>
          <p:cNvSpPr/>
          <p:nvPr/>
        </p:nvSpPr>
        <p:spPr>
          <a:xfrm>
            <a:off x="10258483" y="5327023"/>
            <a:ext cx="1070689" cy="51536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100" dirty="0" smtClean="0"/>
              <a:t>Web Application</a:t>
            </a:r>
            <a:endParaRPr lang="en-IN" sz="1100" dirty="0"/>
          </a:p>
        </p:txBody>
      </p:sp>
      <p:sp>
        <p:nvSpPr>
          <p:cNvPr id="36" name="Rounded Rectangle 35"/>
          <p:cNvSpPr/>
          <p:nvPr/>
        </p:nvSpPr>
        <p:spPr>
          <a:xfrm>
            <a:off x="986578" y="5454197"/>
            <a:ext cx="751295" cy="51536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100" dirty="0" smtClean="0"/>
              <a:t>Sensors</a:t>
            </a:r>
            <a:endParaRPr lang="en-IN" sz="1100" dirty="0"/>
          </a:p>
        </p:txBody>
      </p:sp>
      <p:sp>
        <p:nvSpPr>
          <p:cNvPr id="37" name="Rounded Rectangle 36"/>
          <p:cNvSpPr/>
          <p:nvPr/>
        </p:nvSpPr>
        <p:spPr>
          <a:xfrm>
            <a:off x="2163625" y="5434518"/>
            <a:ext cx="854589" cy="51536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100" dirty="0" smtClean="0"/>
              <a:t>Cooling</a:t>
            </a:r>
          </a:p>
          <a:p>
            <a:pPr algn="ctr"/>
            <a:r>
              <a:rPr lang="en-US" sz="1100" dirty="0" smtClean="0"/>
              <a:t>(fan)</a:t>
            </a:r>
          </a:p>
        </p:txBody>
      </p:sp>
      <p:sp>
        <p:nvSpPr>
          <p:cNvPr id="38" name="Rounded Rectangle 37"/>
          <p:cNvSpPr/>
          <p:nvPr/>
        </p:nvSpPr>
        <p:spPr>
          <a:xfrm>
            <a:off x="3666006" y="5454196"/>
            <a:ext cx="1288605" cy="60734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r>
              <a:rPr lang="en-US" sz="1100" dirty="0" smtClean="0"/>
              <a:t>   Connection</a:t>
            </a:r>
          </a:p>
          <a:p>
            <a:pPr algn="ctr"/>
            <a:r>
              <a:rPr lang="en-US" sz="1100" dirty="0" smtClean="0"/>
              <a:t>Wire</a:t>
            </a:r>
            <a:endParaRPr lang="en-IN" sz="1100" dirty="0"/>
          </a:p>
        </p:txBody>
      </p:sp>
      <p:cxnSp>
        <p:nvCxnSpPr>
          <p:cNvPr id="67" name="Elbow Connector 66"/>
          <p:cNvCxnSpPr>
            <a:stCxn id="4" idx="2"/>
            <a:endCxn id="16" idx="0"/>
          </p:cNvCxnSpPr>
          <p:nvPr/>
        </p:nvCxnSpPr>
        <p:spPr>
          <a:xfrm rot="5400000">
            <a:off x="3786278" y="1045051"/>
            <a:ext cx="1165297" cy="1939614"/>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69" name="Elbow Connector 68"/>
          <p:cNvCxnSpPr>
            <a:stCxn id="4" idx="2"/>
            <a:endCxn id="17" idx="0"/>
          </p:cNvCxnSpPr>
          <p:nvPr/>
        </p:nvCxnSpPr>
        <p:spPr>
          <a:xfrm rot="16200000" flipH="1">
            <a:off x="6258218" y="512724"/>
            <a:ext cx="1165297" cy="3004267"/>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71" name="Elbow Connector 70"/>
          <p:cNvCxnSpPr>
            <a:stCxn id="16" idx="2"/>
            <a:endCxn id="24" idx="0"/>
          </p:cNvCxnSpPr>
          <p:nvPr/>
        </p:nvCxnSpPr>
        <p:spPr>
          <a:xfrm rot="5400000">
            <a:off x="2441237" y="3152062"/>
            <a:ext cx="1109111" cy="806655"/>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72" name="Elbow Connector 71"/>
          <p:cNvCxnSpPr>
            <a:stCxn id="17" idx="2"/>
            <a:endCxn id="29" idx="0"/>
          </p:cNvCxnSpPr>
          <p:nvPr/>
        </p:nvCxnSpPr>
        <p:spPr>
          <a:xfrm rot="16200000" flipH="1">
            <a:off x="8107691" y="3236142"/>
            <a:ext cx="1109111" cy="638493"/>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75" name="Elbow Connector 74"/>
          <p:cNvCxnSpPr>
            <a:stCxn id="24" idx="2"/>
            <a:endCxn id="36" idx="0"/>
          </p:cNvCxnSpPr>
          <p:nvPr/>
        </p:nvCxnSpPr>
        <p:spPr>
          <a:xfrm rot="5400000">
            <a:off x="1506883" y="4368615"/>
            <a:ext cx="940925" cy="1230238"/>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cxnSp>
        <p:nvCxnSpPr>
          <p:cNvPr id="78" name="Elbow Connector 77"/>
          <p:cNvCxnSpPr>
            <a:stCxn id="24" idx="2"/>
            <a:endCxn id="37" idx="0"/>
          </p:cNvCxnSpPr>
          <p:nvPr/>
        </p:nvCxnSpPr>
        <p:spPr>
          <a:xfrm rot="5400000">
            <a:off x="2131069" y="4973123"/>
            <a:ext cx="921246" cy="1544"/>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cxnSp>
        <p:nvCxnSpPr>
          <p:cNvPr id="81" name="Elbow Connector 80"/>
          <p:cNvCxnSpPr>
            <a:stCxn id="24" idx="2"/>
            <a:endCxn id="38" idx="0"/>
          </p:cNvCxnSpPr>
          <p:nvPr/>
        </p:nvCxnSpPr>
        <p:spPr>
          <a:xfrm rot="16200000" flipH="1">
            <a:off x="2980924" y="4124811"/>
            <a:ext cx="940924" cy="1717845"/>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cxnSp>
        <p:nvCxnSpPr>
          <p:cNvPr id="84" name="Elbow Connector 83"/>
          <p:cNvCxnSpPr>
            <a:stCxn id="29" idx="2"/>
            <a:endCxn id="33" idx="0"/>
          </p:cNvCxnSpPr>
          <p:nvPr/>
        </p:nvCxnSpPr>
        <p:spPr>
          <a:xfrm rot="5400000">
            <a:off x="7682959" y="4043778"/>
            <a:ext cx="829040" cy="1768029"/>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cxnSp>
        <p:nvCxnSpPr>
          <p:cNvPr id="87" name="Elbow Connector 86"/>
          <p:cNvCxnSpPr>
            <a:stCxn id="29" idx="2"/>
            <a:endCxn id="34" idx="0"/>
          </p:cNvCxnSpPr>
          <p:nvPr/>
        </p:nvCxnSpPr>
        <p:spPr>
          <a:xfrm rot="16200000" flipH="1">
            <a:off x="8574617" y="4920147"/>
            <a:ext cx="813752" cy="1"/>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cxnSp>
        <p:nvCxnSpPr>
          <p:cNvPr id="88" name="Elbow Connector 87"/>
          <p:cNvCxnSpPr>
            <a:stCxn id="29" idx="2"/>
            <a:endCxn id="35" idx="0"/>
          </p:cNvCxnSpPr>
          <p:nvPr/>
        </p:nvCxnSpPr>
        <p:spPr>
          <a:xfrm rot="16200000" flipH="1">
            <a:off x="9480785" y="4013979"/>
            <a:ext cx="813751" cy="1812335"/>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sp>
        <p:nvSpPr>
          <p:cNvPr id="99" name="Rectangle 98"/>
          <p:cNvSpPr/>
          <p:nvPr/>
        </p:nvSpPr>
        <p:spPr>
          <a:xfrm>
            <a:off x="4073208" y="3131794"/>
            <a:ext cx="3427541" cy="923330"/>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none" lIns="91440" tIns="45720" rIns="91440" bIns="45720">
            <a:spAutoFit/>
          </a:bodyPr>
          <a:lstStyle/>
          <a:p>
            <a:pPr algn="ctr"/>
            <a:r>
              <a:rPr lang="en-US" sz="5400" b="1" cap="none" spc="0"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Algorithm</a:t>
            </a:r>
            <a:endParaRPr lang="en-US" sz="54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Tree>
    <p:extLst>
      <p:ext uri="{BB962C8B-B14F-4D97-AF65-F5344CB8AC3E}">
        <p14:creationId xmlns:p14="http://schemas.microsoft.com/office/powerpoint/2010/main" val="12838116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Our Solution :</a:t>
            </a:r>
            <a:endParaRPr lang="en-IN" dirty="0"/>
          </a:p>
        </p:txBody>
      </p:sp>
      <p:sp>
        <p:nvSpPr>
          <p:cNvPr id="3" name="Content Placeholder 2"/>
          <p:cNvSpPr>
            <a:spLocks noGrp="1"/>
          </p:cNvSpPr>
          <p:nvPr>
            <p:ph idx="1"/>
          </p:nvPr>
        </p:nvSpPr>
        <p:spPr/>
        <p:txBody>
          <a:bodyPr>
            <a:normAutofit fontScale="92500"/>
          </a:bodyPr>
          <a:lstStyle/>
          <a:p>
            <a:pPr>
              <a:lnSpc>
                <a:spcPct val="150000"/>
              </a:lnSpc>
            </a:pPr>
            <a:r>
              <a:rPr lang="en-US" dirty="0"/>
              <a:t>Design and Build Cloud-Enabled &amp; AI-Powered </a:t>
            </a:r>
            <a:r>
              <a:rPr lang="en-US" dirty="0" smtClean="0"/>
              <a:t>Cooling </a:t>
            </a:r>
            <a:r>
              <a:rPr lang="en-US" dirty="0"/>
              <a:t>System for </a:t>
            </a:r>
            <a:r>
              <a:rPr lang="en-US" dirty="0" smtClean="0"/>
              <a:t>Industry.</a:t>
            </a:r>
            <a:endParaRPr lang="en-US" dirty="0"/>
          </a:p>
          <a:p>
            <a:pPr>
              <a:lnSpc>
                <a:spcPct val="150000"/>
              </a:lnSpc>
            </a:pPr>
            <a:r>
              <a:rPr lang="en-US" dirty="0" smtClean="0"/>
              <a:t>We build a device that can automatically turn on the cooling system for the machine whose temperature becomes very high using machine learning and artificial intelligence.</a:t>
            </a:r>
          </a:p>
          <a:p>
            <a:pPr>
              <a:lnSpc>
                <a:spcPct val="150000"/>
              </a:lnSpc>
            </a:pPr>
            <a:r>
              <a:rPr lang="en-US" dirty="0" smtClean="0"/>
              <a:t>Even in this device, the authenticated person from anywhere can see the machine's temperature and if he /she feels to turn ON/OFF the cooling system, he/she can from anywhere.</a:t>
            </a:r>
            <a:endParaRPr lang="en-IN" dirty="0"/>
          </a:p>
        </p:txBody>
      </p:sp>
    </p:spTree>
    <p:extLst>
      <p:ext uri="{BB962C8B-B14F-4D97-AF65-F5344CB8AC3E}">
        <p14:creationId xmlns:p14="http://schemas.microsoft.com/office/powerpoint/2010/main" val="397339513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 Solution :</a:t>
            </a:r>
            <a:endParaRPr lang="en-IN" dirty="0"/>
          </a:p>
        </p:txBody>
      </p:sp>
      <p:sp>
        <p:nvSpPr>
          <p:cNvPr id="5" name="TextBox 4"/>
          <p:cNvSpPr txBox="1"/>
          <p:nvPr/>
        </p:nvSpPr>
        <p:spPr>
          <a:xfrm>
            <a:off x="751498" y="3931038"/>
            <a:ext cx="1625495" cy="923330"/>
          </a:xfrm>
          <a:prstGeom prst="rect">
            <a:avLst/>
          </a:prstGeom>
          <a:noFill/>
        </p:spPr>
        <p:txBody>
          <a:bodyPr wrap="square" rtlCol="0">
            <a:spAutoFit/>
          </a:bodyPr>
          <a:lstStyle/>
          <a:p>
            <a:r>
              <a:rPr lang="en-US" b="1" dirty="0" smtClean="0">
                <a:solidFill>
                  <a:schemeClr val="tx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Sensors :</a:t>
            </a:r>
          </a:p>
          <a:p>
            <a:r>
              <a:rPr lang="en-US" sz="1200" b="1" dirty="0" smtClean="0">
                <a:solidFill>
                  <a:schemeClr val="tx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-&gt; Temperature sensor</a:t>
            </a:r>
          </a:p>
          <a:p>
            <a:r>
              <a:rPr lang="en-US" sz="1200" b="1" dirty="0" smtClean="0">
                <a:solidFill>
                  <a:schemeClr val="tx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-&gt; Pressure sensor</a:t>
            </a:r>
          </a:p>
          <a:p>
            <a:r>
              <a:rPr lang="en-US" sz="1200" b="1" dirty="0" smtClean="0">
                <a:solidFill>
                  <a:schemeClr val="tx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-&gt; Gas sensor</a:t>
            </a:r>
            <a:endParaRPr lang="en-IN" sz="1200" b="1" dirty="0">
              <a:solidFill>
                <a:schemeClr val="tx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cxnSp>
        <p:nvCxnSpPr>
          <p:cNvPr id="6" name="Straight Arrow Connector 5"/>
          <p:cNvCxnSpPr/>
          <p:nvPr/>
        </p:nvCxnSpPr>
        <p:spPr>
          <a:xfrm flipV="1">
            <a:off x="2255957" y="3083460"/>
            <a:ext cx="2806391" cy="491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 name="TextBox 6"/>
          <p:cNvSpPr txBox="1"/>
          <p:nvPr/>
        </p:nvSpPr>
        <p:spPr>
          <a:xfrm>
            <a:off x="3045637" y="2664639"/>
            <a:ext cx="1087984" cy="276999"/>
          </a:xfrm>
          <a:prstGeom prst="rect">
            <a:avLst/>
          </a:prstGeom>
          <a:noFill/>
        </p:spPr>
        <p:txBody>
          <a:bodyPr wrap="square" rtlCol="0">
            <a:spAutoFit/>
          </a:bodyPr>
          <a:lstStyle/>
          <a:p>
            <a:r>
              <a:rPr lang="en-US" sz="1200" b="1" dirty="0">
                <a:solidFill>
                  <a:schemeClr val="tx2"/>
                </a:solidFill>
                <a:effectLst>
                  <a:outerShdw blurRad="38100" dist="38100" dir="2700000" algn="tl">
                    <a:srgbClr val="000000">
                      <a:alpha val="43137"/>
                    </a:srgbClr>
                  </a:outerShdw>
                </a:effectLst>
                <a:cs typeface="Calibri" panose="020F0502020204030204" pitchFamily="34" charset="0"/>
              </a:rPr>
              <a:t>Sensor data </a:t>
            </a:r>
            <a:endParaRPr lang="en-IN" sz="1200" b="1" dirty="0">
              <a:solidFill>
                <a:schemeClr val="tx2"/>
              </a:solidFill>
              <a:effectLst>
                <a:outerShdw blurRad="38100" dist="38100" dir="2700000" algn="tl">
                  <a:srgbClr val="000000">
                    <a:alpha val="43137"/>
                  </a:srgbClr>
                </a:outerShdw>
              </a:effectLst>
              <a:cs typeface="Calibri" panose="020F0502020204030204" pitchFamily="34" charset="0"/>
            </a:endParaRPr>
          </a:p>
        </p:txBody>
      </p:sp>
      <p:sp>
        <p:nvSpPr>
          <p:cNvPr id="8" name="TextBox 7"/>
          <p:cNvSpPr txBox="1"/>
          <p:nvPr/>
        </p:nvSpPr>
        <p:spPr>
          <a:xfrm>
            <a:off x="5541527" y="7415987"/>
            <a:ext cx="1898432" cy="310398"/>
          </a:xfrm>
          <a:prstGeom prst="rect">
            <a:avLst/>
          </a:prstGeom>
          <a:noFill/>
        </p:spPr>
        <p:txBody>
          <a:bodyPr wrap="square" rtlCol="0">
            <a:spAutoFit/>
          </a:bodyPr>
          <a:lstStyle/>
          <a:p>
            <a:endParaRPr lang="en-IN" sz="1200" dirty="0"/>
          </a:p>
        </p:txBody>
      </p:sp>
      <p:sp>
        <p:nvSpPr>
          <p:cNvPr id="9" name="TextBox 8"/>
          <p:cNvSpPr txBox="1"/>
          <p:nvPr/>
        </p:nvSpPr>
        <p:spPr>
          <a:xfrm>
            <a:off x="5443617" y="3797255"/>
            <a:ext cx="1594599" cy="276999"/>
          </a:xfrm>
          <a:prstGeom prst="rect">
            <a:avLst/>
          </a:prstGeom>
          <a:noFill/>
        </p:spPr>
        <p:txBody>
          <a:bodyPr wrap="square" rtlCol="0">
            <a:spAutoFit/>
          </a:bodyPr>
          <a:lstStyle/>
          <a:p>
            <a:r>
              <a:rPr lang="en-US" sz="1200" dirty="0"/>
              <a:t>         </a:t>
            </a:r>
            <a:r>
              <a:rPr lang="en-US" sz="1200" b="1" dirty="0">
                <a:solidFill>
                  <a:schemeClr val="tx2"/>
                </a:solidFill>
                <a:effectLst>
                  <a:outerShdw blurRad="38100" dist="38100" dir="2700000" algn="tl">
                    <a:srgbClr val="000000">
                      <a:alpha val="43137"/>
                    </a:srgbClr>
                  </a:outerShdw>
                </a:effectLst>
              </a:rPr>
              <a:t>Raspberry Pi</a:t>
            </a:r>
            <a:endParaRPr lang="en-IN" sz="1200" b="1" dirty="0">
              <a:solidFill>
                <a:schemeClr val="tx2"/>
              </a:solidFill>
              <a:effectLst>
                <a:outerShdw blurRad="38100" dist="38100" dir="2700000" algn="tl">
                  <a:srgbClr val="000000">
                    <a:alpha val="43137"/>
                  </a:srgbClr>
                </a:outerShdw>
              </a:effectLst>
            </a:endParaRPr>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31013" y="2529652"/>
            <a:ext cx="1915736" cy="927501"/>
          </a:xfrm>
          <a:prstGeom prst="rect">
            <a:avLst/>
          </a:prstGeom>
        </p:spPr>
      </p:pic>
      <p:cxnSp>
        <p:nvCxnSpPr>
          <p:cNvPr id="11" name="Straight Arrow Connector 10"/>
          <p:cNvCxnSpPr/>
          <p:nvPr/>
        </p:nvCxnSpPr>
        <p:spPr>
          <a:xfrm flipV="1">
            <a:off x="7658899" y="3132188"/>
            <a:ext cx="1613496" cy="584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2" name="TextBox 11"/>
          <p:cNvSpPr txBox="1"/>
          <p:nvPr/>
        </p:nvSpPr>
        <p:spPr>
          <a:xfrm>
            <a:off x="7817517" y="2489730"/>
            <a:ext cx="1012630" cy="646331"/>
          </a:xfrm>
          <a:prstGeom prst="rect">
            <a:avLst/>
          </a:prstGeom>
          <a:noFill/>
        </p:spPr>
        <p:txBody>
          <a:bodyPr wrap="square" rtlCol="0">
            <a:spAutoFit/>
          </a:bodyPr>
          <a:lstStyle/>
          <a:p>
            <a:pPr algn="ctr"/>
            <a:r>
              <a:rPr lang="en-US" sz="1200" b="1" dirty="0" smtClean="0">
                <a:solidFill>
                  <a:schemeClr val="tx2"/>
                </a:solidFill>
                <a:effectLst>
                  <a:outerShdw blurRad="38100" dist="38100" dir="2700000" algn="tl">
                    <a:srgbClr val="000000">
                      <a:alpha val="43137"/>
                    </a:srgbClr>
                  </a:outerShdw>
                </a:effectLst>
              </a:rPr>
              <a:t>Sending Data to Database     </a:t>
            </a:r>
            <a:endParaRPr lang="en-IN" sz="1200" b="1" dirty="0">
              <a:solidFill>
                <a:schemeClr val="tx2"/>
              </a:solidFill>
              <a:effectLst>
                <a:outerShdw blurRad="38100" dist="38100" dir="2700000" algn="tl">
                  <a:srgbClr val="000000">
                    <a:alpha val="43137"/>
                  </a:srgbClr>
                </a:outerShdw>
              </a:effectLst>
            </a:endParaRPr>
          </a:p>
        </p:txBody>
      </p:sp>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33986" y="4161518"/>
            <a:ext cx="1692272" cy="837499"/>
          </a:xfrm>
          <a:prstGeom prst="rect">
            <a:avLst/>
          </a:prstGeom>
        </p:spPr>
      </p:pic>
      <p:cxnSp>
        <p:nvCxnSpPr>
          <p:cNvPr id="14" name="Straight Arrow Connector 13"/>
          <p:cNvCxnSpPr/>
          <p:nvPr/>
        </p:nvCxnSpPr>
        <p:spPr>
          <a:xfrm>
            <a:off x="10678052" y="3281810"/>
            <a:ext cx="6289" cy="8216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5" name="TextBox 14"/>
          <p:cNvSpPr txBox="1"/>
          <p:nvPr/>
        </p:nvSpPr>
        <p:spPr>
          <a:xfrm>
            <a:off x="10773688" y="3414811"/>
            <a:ext cx="1304012" cy="461665"/>
          </a:xfrm>
          <a:prstGeom prst="rect">
            <a:avLst/>
          </a:prstGeom>
          <a:noFill/>
        </p:spPr>
        <p:txBody>
          <a:bodyPr wrap="square" rtlCol="0">
            <a:spAutoFit/>
          </a:bodyPr>
          <a:lstStyle/>
          <a:p>
            <a:r>
              <a:rPr lang="en-US" sz="1200" b="1" dirty="0">
                <a:solidFill>
                  <a:schemeClr val="tx2"/>
                </a:solidFill>
                <a:effectLst>
                  <a:outerShdw blurRad="38100" dist="38100" dir="2700000" algn="tl">
                    <a:srgbClr val="000000">
                      <a:alpha val="43137"/>
                    </a:srgbClr>
                  </a:outerShdw>
                </a:effectLst>
              </a:rPr>
              <a:t>ML</a:t>
            </a:r>
          </a:p>
          <a:p>
            <a:r>
              <a:rPr lang="en-US" sz="1200" b="1" dirty="0">
                <a:solidFill>
                  <a:schemeClr val="tx2"/>
                </a:solidFill>
                <a:effectLst>
                  <a:outerShdw blurRad="38100" dist="38100" dir="2700000" algn="tl">
                    <a:srgbClr val="000000">
                      <a:alpha val="43137"/>
                    </a:srgbClr>
                  </a:outerShdw>
                </a:effectLst>
              </a:rPr>
              <a:t>Script</a:t>
            </a:r>
            <a:endParaRPr lang="en-IN" sz="1200" b="1" dirty="0">
              <a:solidFill>
                <a:schemeClr val="tx2"/>
              </a:solidFill>
              <a:effectLst>
                <a:outerShdw blurRad="38100" dist="38100" dir="2700000" algn="tl">
                  <a:srgbClr val="000000">
                    <a:alpha val="43137"/>
                  </a:srgbClr>
                </a:outerShdw>
              </a:effectLst>
            </a:endParaRPr>
          </a:p>
        </p:txBody>
      </p:sp>
      <p:pic>
        <p:nvPicPr>
          <p:cNvPr id="16" name="Picture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266944" y="5703382"/>
            <a:ext cx="822216" cy="822216"/>
          </a:xfrm>
          <a:prstGeom prst="rect">
            <a:avLst/>
          </a:prstGeom>
        </p:spPr>
      </p:pic>
      <p:cxnSp>
        <p:nvCxnSpPr>
          <p:cNvPr id="17" name="Straight Arrow Connector 16"/>
          <p:cNvCxnSpPr/>
          <p:nvPr/>
        </p:nvCxnSpPr>
        <p:spPr>
          <a:xfrm>
            <a:off x="10678052" y="5197182"/>
            <a:ext cx="0" cy="5062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8" name="TextBox 17"/>
          <p:cNvSpPr txBox="1"/>
          <p:nvPr/>
        </p:nvSpPr>
        <p:spPr>
          <a:xfrm>
            <a:off x="10126410" y="6581001"/>
            <a:ext cx="1198026" cy="276999"/>
          </a:xfrm>
          <a:prstGeom prst="rect">
            <a:avLst/>
          </a:prstGeom>
          <a:noFill/>
        </p:spPr>
        <p:txBody>
          <a:bodyPr wrap="square" rtlCol="0">
            <a:spAutoFit/>
          </a:bodyPr>
          <a:lstStyle/>
          <a:p>
            <a:r>
              <a:rPr lang="en-US" sz="1200" b="1" dirty="0">
                <a:solidFill>
                  <a:schemeClr val="tx2"/>
                </a:solidFill>
                <a:effectLst>
                  <a:outerShdw blurRad="38100" dist="38100" dir="2700000" algn="tl">
                    <a:srgbClr val="000000">
                      <a:alpha val="43137"/>
                    </a:srgbClr>
                  </a:outerShdw>
                </a:effectLst>
              </a:rPr>
              <a:t>Fan Control</a:t>
            </a:r>
            <a:endParaRPr lang="en-IN" sz="1200" b="1" dirty="0">
              <a:solidFill>
                <a:schemeClr val="tx2"/>
              </a:solidFill>
              <a:effectLst>
                <a:outerShdw blurRad="38100" dist="38100" dir="2700000" algn="tl">
                  <a:srgbClr val="000000">
                    <a:alpha val="43137"/>
                  </a:srgbClr>
                </a:outerShdw>
              </a:effectLst>
            </a:endParaRPr>
          </a:p>
        </p:txBody>
      </p:sp>
      <p:cxnSp>
        <p:nvCxnSpPr>
          <p:cNvPr id="19" name="Straight Arrow Connector 18"/>
          <p:cNvCxnSpPr/>
          <p:nvPr/>
        </p:nvCxnSpPr>
        <p:spPr>
          <a:xfrm flipH="1">
            <a:off x="7913929" y="3414811"/>
            <a:ext cx="1796128" cy="116545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20" name="Picture 1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814550" y="4622544"/>
            <a:ext cx="2010032" cy="1056492"/>
          </a:xfrm>
          <a:prstGeom prst="rect">
            <a:avLst/>
          </a:prstGeom>
        </p:spPr>
      </p:pic>
      <p:sp>
        <p:nvSpPr>
          <p:cNvPr id="21" name="TextBox 20"/>
          <p:cNvSpPr txBox="1"/>
          <p:nvPr/>
        </p:nvSpPr>
        <p:spPr>
          <a:xfrm>
            <a:off x="5909032" y="5960044"/>
            <a:ext cx="1530927" cy="461665"/>
          </a:xfrm>
          <a:prstGeom prst="rect">
            <a:avLst/>
          </a:prstGeom>
          <a:noFill/>
        </p:spPr>
        <p:txBody>
          <a:bodyPr wrap="square" rtlCol="0">
            <a:spAutoFit/>
          </a:bodyPr>
          <a:lstStyle/>
          <a:p>
            <a:pPr algn="ctr"/>
            <a:r>
              <a:rPr lang="en-US" sz="1200" b="1" dirty="0" smtClean="0">
                <a:solidFill>
                  <a:schemeClr val="tx2"/>
                </a:solidFill>
                <a:effectLst>
                  <a:outerShdw blurRad="38100" dist="38100" dir="2700000" algn="tl">
                    <a:srgbClr val="000000">
                      <a:alpha val="43137"/>
                    </a:srgbClr>
                  </a:outerShdw>
                </a:effectLst>
              </a:rPr>
              <a:t>Web </a:t>
            </a:r>
            <a:r>
              <a:rPr lang="en-US" sz="1200" b="1" dirty="0">
                <a:solidFill>
                  <a:schemeClr val="tx2"/>
                </a:solidFill>
                <a:effectLst>
                  <a:outerShdw blurRad="38100" dist="38100" dir="2700000" algn="tl">
                    <a:srgbClr val="000000">
                      <a:alpha val="43137"/>
                    </a:srgbClr>
                  </a:outerShdw>
                </a:effectLst>
              </a:rPr>
              <a:t>application</a:t>
            </a:r>
            <a:endParaRPr lang="en-IN" sz="1200" b="1" dirty="0">
              <a:solidFill>
                <a:schemeClr val="tx2"/>
              </a:solidFill>
              <a:effectLst>
                <a:outerShdw blurRad="38100" dist="38100" dir="2700000" algn="tl">
                  <a:srgbClr val="000000">
                    <a:alpha val="43137"/>
                  </a:srgbClr>
                </a:outerShdw>
              </a:effectLst>
            </a:endParaRPr>
          </a:p>
          <a:p>
            <a:pPr algn="ctr"/>
            <a:r>
              <a:rPr lang="en-US" sz="1200" dirty="0" smtClean="0"/>
              <a:t> </a:t>
            </a:r>
            <a:endParaRPr lang="en-IN" sz="1200" dirty="0"/>
          </a:p>
        </p:txBody>
      </p:sp>
      <p:pic>
        <p:nvPicPr>
          <p:cNvPr id="22" name="Picture 21"/>
          <p:cNvPicPr>
            <a:picLocks noChangeAspect="1"/>
          </p:cNvPicPr>
          <p:nvPr/>
        </p:nvPicPr>
        <p:blipFill>
          <a:blip r:embed="rId6"/>
          <a:stretch>
            <a:fillRect/>
          </a:stretch>
        </p:blipFill>
        <p:spPr>
          <a:xfrm>
            <a:off x="5484303" y="2565142"/>
            <a:ext cx="1683254" cy="1134092"/>
          </a:xfrm>
          <a:prstGeom prst="rect">
            <a:avLst/>
          </a:prstGeom>
        </p:spPr>
      </p:pic>
      <p:pic>
        <p:nvPicPr>
          <p:cNvPr id="54" name="Picture 5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16808" y="1905068"/>
            <a:ext cx="2538925" cy="2356784"/>
          </a:xfrm>
          <a:prstGeom prst="rect">
            <a:avLst/>
          </a:prstGeom>
        </p:spPr>
      </p:pic>
      <p:pic>
        <p:nvPicPr>
          <p:cNvPr id="1026" name="Picture 2" descr="Hands Of A Man On The Laptop Keyboard. Vector Illustration Of ..."/>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26048" y="4326735"/>
            <a:ext cx="1820507" cy="1820507"/>
          </a:xfrm>
          <a:prstGeom prst="rect">
            <a:avLst/>
          </a:prstGeom>
          <a:noFill/>
          <a:extLst>
            <a:ext uri="{909E8E84-426E-40DD-AFC4-6F175D3DCCD1}">
              <a14:hiddenFill xmlns:a14="http://schemas.microsoft.com/office/drawing/2010/main">
                <a:solidFill>
                  <a:srgbClr val="FFFFFF"/>
                </a:solidFill>
              </a14:hiddenFill>
            </a:ext>
          </a:extLst>
        </p:spPr>
      </p:pic>
      <p:sp>
        <p:nvSpPr>
          <p:cNvPr id="56" name="TextBox 55"/>
          <p:cNvSpPr txBox="1"/>
          <p:nvPr/>
        </p:nvSpPr>
        <p:spPr>
          <a:xfrm>
            <a:off x="3170837" y="6350168"/>
            <a:ext cx="1530927" cy="276999"/>
          </a:xfrm>
          <a:prstGeom prst="rect">
            <a:avLst/>
          </a:prstGeom>
          <a:noFill/>
        </p:spPr>
        <p:txBody>
          <a:bodyPr wrap="square" rtlCol="0">
            <a:spAutoFit/>
          </a:bodyPr>
          <a:lstStyle/>
          <a:p>
            <a:pPr algn="ctr"/>
            <a:r>
              <a:rPr lang="en-US" sz="1200" b="1" dirty="0" smtClean="0">
                <a:solidFill>
                  <a:schemeClr val="tx2"/>
                </a:solidFill>
                <a:effectLst>
                  <a:outerShdw blurRad="38100" dist="38100" dir="2700000" algn="tl">
                    <a:srgbClr val="000000">
                      <a:alpha val="43137"/>
                    </a:srgbClr>
                  </a:outerShdw>
                </a:effectLst>
              </a:rPr>
              <a:t>Manual Override</a:t>
            </a:r>
            <a:endParaRPr lang="en-IN" sz="1200" dirty="0"/>
          </a:p>
        </p:txBody>
      </p:sp>
      <p:cxnSp>
        <p:nvCxnSpPr>
          <p:cNvPr id="57" name="Straight Arrow Connector 56"/>
          <p:cNvCxnSpPr/>
          <p:nvPr/>
        </p:nvCxnSpPr>
        <p:spPr>
          <a:xfrm flipH="1">
            <a:off x="5062349" y="5236988"/>
            <a:ext cx="47331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04503738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Electrical Stair Climbing Hand truck"/>
          <p:cNvPicPr>
            <a:picLocks noChangeAspect="1" noChangeArrowheads="1"/>
          </p:cNvPicPr>
          <p:nvPr/>
        </p:nvPicPr>
        <p:blipFill rotWithShape="1">
          <a:blip r:embed="rId2">
            <a:extLst>
              <a:ext uri="{28A0092B-C50C-407E-A947-70E740481C1C}">
                <a14:useLocalDpi xmlns:a14="http://schemas.microsoft.com/office/drawing/2010/main" val="0"/>
              </a:ext>
            </a:extLst>
          </a:blip>
          <a:srcRect t="15762" b="14509"/>
          <a:stretch/>
        </p:blipFill>
        <p:spPr bwMode="auto">
          <a:xfrm>
            <a:off x="-949325" y="2567285"/>
            <a:ext cx="8114730" cy="424815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231776" y="0"/>
            <a:ext cx="11445874" cy="1862048"/>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11500" b="1" cap="none" spc="0" dirty="0" smtClean="0">
                <a:ln/>
                <a:solidFill>
                  <a:schemeClr val="accent4"/>
                </a:solidFill>
                <a:effectLst/>
              </a:rPr>
              <a:t>Thank You</a:t>
            </a:r>
            <a:endParaRPr lang="en-US" sz="11500" b="1" cap="none" spc="0" dirty="0">
              <a:ln/>
              <a:solidFill>
                <a:schemeClr val="accent4"/>
              </a:solidFill>
              <a:effectLst/>
            </a:endParaRPr>
          </a:p>
        </p:txBody>
      </p:sp>
      <p:sp>
        <p:nvSpPr>
          <p:cNvPr id="3" name="Rectangle 2"/>
          <p:cNvSpPr/>
          <p:nvPr/>
        </p:nvSpPr>
        <p:spPr>
          <a:xfrm>
            <a:off x="4101104" y="2567285"/>
            <a:ext cx="6128601" cy="1754326"/>
          </a:xfrm>
          <a:prstGeom prst="rect">
            <a:avLst/>
          </a:prstGeom>
          <a:noFill/>
          <a:ln>
            <a:noFill/>
          </a:ln>
          <a:effectLst>
            <a:glow rad="228600">
              <a:schemeClr val="accent5">
                <a:satMod val="175000"/>
                <a:alpha val="40000"/>
              </a:schemeClr>
            </a:glow>
            <a:outerShdw blurRad="184150" dist="241300" dir="11520000" sx="110000" sy="110000" algn="ctr">
              <a:srgbClr val="000000">
                <a:alpha val="18000"/>
              </a:srgbClr>
            </a:outerShdw>
          </a:effectLst>
          <a:scene3d>
            <a:camera prst="perspectiveFront" fov="5100000">
              <a:rot lat="0" lon="2100000" rev="0"/>
            </a:camera>
            <a:lightRig rig="flood" dir="t">
              <a:rot lat="0" lon="0" rev="13800000"/>
            </a:lightRig>
          </a:scene3d>
          <a:sp3d extrusionH="107950" prstMaterial="plastic">
            <a:bevelT w="82550" h="63500" prst="divot"/>
            <a:bevelB/>
          </a:sp3d>
        </p:spPr>
        <p:txBody>
          <a:bodyPr wrap="none" lIns="91440" tIns="45720" rIns="91440" bIns="45720">
            <a:spAutoFit/>
          </a:bodyPr>
          <a:lstStyle/>
          <a:p>
            <a:pPr algn="ctr"/>
            <a:r>
              <a:rPr lang="en-US" sz="5400" b="1" cap="none" spc="0"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rPr>
              <a:t>Do you have any </a:t>
            </a:r>
          </a:p>
          <a:p>
            <a:pPr algn="ctr"/>
            <a:r>
              <a:rPr lang="en-US" sz="5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Q</a:t>
            </a:r>
            <a:r>
              <a:rPr lang="en-US" sz="5400" b="1" cap="none" spc="0"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rPr>
              <a:t>uestions?</a:t>
            </a:r>
            <a:endParaRPr lang="en-U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Tree>
    <p:extLst>
      <p:ext uri="{BB962C8B-B14F-4D97-AF65-F5344CB8AC3E}">
        <p14:creationId xmlns:p14="http://schemas.microsoft.com/office/powerpoint/2010/main" val="235995056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A3AB87EF-B655-4FFF-8D05-F333AD7F2789}"/>
    </a:ext>
  </a:extLst>
</a:theme>
</file>

<file path=docProps/app.xml><?xml version="1.0" encoding="utf-8"?>
<Properties xmlns="http://schemas.openxmlformats.org/officeDocument/2006/extended-properties" xmlns:vt="http://schemas.openxmlformats.org/officeDocument/2006/docPropsVTypes">
  <Template>Ion Boardroom</Template>
  <TotalTime>108</TotalTime>
  <Words>335</Words>
  <Application>Microsoft Office PowerPoint</Application>
  <PresentationFormat>Widescreen</PresentationFormat>
  <Paragraphs>63</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Century Gothic</vt:lpstr>
      <vt:lpstr>Wingdings 3</vt:lpstr>
      <vt:lpstr>Ion Boardroom</vt:lpstr>
      <vt:lpstr>Team Name : DevTitans</vt:lpstr>
      <vt:lpstr>Brief :</vt:lpstr>
      <vt:lpstr>PowerPoint Presentation</vt:lpstr>
      <vt:lpstr>PowerPoint Presentation</vt:lpstr>
      <vt:lpstr>Our Solution :</vt:lpstr>
      <vt:lpstr>Sample Solution :</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Name : DevTitans</dc:title>
  <dc:creator>Microsoft account</dc:creator>
  <cp:lastModifiedBy>Microsoft account</cp:lastModifiedBy>
  <cp:revision>28</cp:revision>
  <dcterms:created xsi:type="dcterms:W3CDTF">2020-06-19T09:16:59Z</dcterms:created>
  <dcterms:modified xsi:type="dcterms:W3CDTF">2020-06-19T11:08:02Z</dcterms:modified>
</cp:coreProperties>
</file>