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86" r:id="rId7"/>
    <p:sldId id="278" r:id="rId8"/>
    <p:sldId id="287" r:id="rId9"/>
    <p:sldId id="288" r:id="rId10"/>
    <p:sldId id="258" r:id="rId11"/>
    <p:sldId id="280" r:id="rId12"/>
    <p:sldId id="281" r:id="rId13"/>
    <p:sldId id="289" r:id="rId14"/>
    <p:sldId id="290" r:id="rId15"/>
    <p:sldId id="29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16-Nov-24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16-Nov-24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1A6F8-5E96-7794-07D2-609D9ED5C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D33A0-DCD5-6BDC-7311-C864BEDAA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3D95B-60C6-EFBA-95C1-A5902E034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69CEA-4D99-7505-B7FC-696288B76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94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70F7B-8D28-88BC-6807-FD79E5923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4C6F72-62A2-94F2-95FD-F7CCDA04FA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F7B83-6B98-A702-BD5C-83A80CB4E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80672-E89B-D3C2-2612-8FEBC0FDF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60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4C4B3-355A-1E6B-8086-0CDF11234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746CC-EB8E-7061-08CC-83C27F635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3AD8CF-5D42-8EB7-A83D-3EA002866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99DF1-9A37-6FEA-FBDE-990FF631F4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79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10FC-6674-45AF-8D67-B7FF5480B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605B23-4ECF-C531-1A28-22D623C6A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2E0F3-4A1A-1CDA-3DEA-CEDD5CC24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219E6-B673-4635-C802-8334ABAD6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8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4C0F0-7858-830C-F359-2F63F7495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D900A1-2F8C-652D-12B9-033B3E08B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45A51F-62FE-0A18-631E-35AC2A695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BB61D-CD8F-F807-0A58-7B6A29A37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831" y="810228"/>
            <a:ext cx="6576271" cy="1040148"/>
          </a:xfrm>
        </p:spPr>
        <p:txBody>
          <a:bodyPr anchor="b">
            <a:normAutofit/>
          </a:bodyPr>
          <a:lstStyle/>
          <a:p>
            <a:r>
              <a:rPr lang="en-US" sz="1600" b="1" dirty="0"/>
              <a:t>Ovarian Cancer Detection Using Machine Learning</a:t>
            </a:r>
            <a:br>
              <a:rPr lang="en-US" sz="1600" b="1" dirty="0"/>
            </a:br>
            <a:br>
              <a:rPr lang="en-US" sz="1600" b="1" dirty="0"/>
            </a:br>
            <a:endParaRPr lang="en-US" sz="1600" b="1" dirty="0"/>
          </a:p>
        </p:txBody>
      </p:sp>
      <p:pic>
        <p:nvPicPr>
          <p:cNvPr id="3" name="Picture 2" descr="Machine Learning: What is it and why does it change the world?">
            <a:extLst>
              <a:ext uri="{FF2B5EF4-FFF2-40B4-BE49-F238E27FC236}">
                <a16:creationId xmlns:a16="http://schemas.microsoft.com/office/drawing/2014/main" id="{555C589E-D55E-12E7-8C04-038B1E905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6" r="17766" b="-1"/>
          <a:stretch/>
        </p:blipFill>
        <p:spPr bwMode="auto">
          <a:xfrm>
            <a:off x="20" y="-5080"/>
            <a:ext cx="657627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9BDBDB-68AD-5E83-DCAC-A6E92AC91C17}"/>
              </a:ext>
            </a:extLst>
          </p:cNvPr>
          <p:cNvSpPr txBox="1"/>
          <p:nvPr/>
        </p:nvSpPr>
        <p:spPr>
          <a:xfrm>
            <a:off x="8738887" y="5678440"/>
            <a:ext cx="354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By~ Aditi, Deep, Nischay Rawat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8D9A8-A903-BF7D-6E94-39D0277BD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B988-5129-90F7-688F-E1671FED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414" y="640079"/>
            <a:ext cx="8500110" cy="663261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Cross-Validation and Hyperparameter Tuning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65B437-55F1-0894-D958-7BE3E224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2C1B6D-9941-756A-F62C-22C11B0BFBFB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>
            <a:off x="2206989" y="2551837"/>
            <a:ext cx="941821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Random Forest and Decision 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 Use GridSearchCV for hyperparameter tuning</a:t>
            </a:r>
            <a:endParaRPr lang="en-US" altLang="en-US" dirty="0"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KNN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 Cross-validation to select the optimal 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Visual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 Results of hyperparameter tuning (Best Parameters, GridSearchCV results).</a:t>
            </a:r>
          </a:p>
        </p:txBody>
      </p:sp>
    </p:spTree>
    <p:extLst>
      <p:ext uri="{BB962C8B-B14F-4D97-AF65-F5344CB8AC3E}">
        <p14:creationId xmlns:p14="http://schemas.microsoft.com/office/powerpoint/2010/main" val="344716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2A0C5-8D99-78C9-E409-38E682A00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74CC-71A9-E92D-1C37-A2E24BD9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874455"/>
            <a:ext cx="6208917" cy="760259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F67DB14-9757-C08B-C8B0-4787EBD6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59AA515-0C8B-55DE-EF9E-1F136B77C9C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01955" y="2406919"/>
            <a:ext cx="1013194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Models like Random Forest and Decision Tree can detect ovarian cancer with good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Overfitting and underfitting were managed using parameter tuning.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KNN performed well once the optimal k was chosen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 This machine learning-based approach can be used to aid doctors in early detection. </a:t>
            </a:r>
          </a:p>
        </p:txBody>
      </p:sp>
    </p:spTree>
    <p:extLst>
      <p:ext uri="{BB962C8B-B14F-4D97-AF65-F5344CB8AC3E}">
        <p14:creationId xmlns:p14="http://schemas.microsoft.com/office/powerpoint/2010/main" val="102297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2A6E0-0B2A-8A6C-F43E-C1D409928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A91F-9783-5BDD-C52A-2758EE31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547" y="426719"/>
            <a:ext cx="2970906" cy="663261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0DEFF5-0EEE-A65A-B834-E575DF8C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4E932E-7993-DFFB-E16C-F53C051D31C1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>
            <a:off x="1662042" y="2656543"/>
            <a:ext cx="920508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Improvements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Include more data (e.g., genetic factors, additional clinical tests).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Try advanced models like Support Vector Machines (SVM) or Neural Networks for better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 Integrate the model into a diagnostic tool for healthcare providers. </a:t>
            </a:r>
          </a:p>
        </p:txBody>
      </p:sp>
    </p:spTree>
    <p:extLst>
      <p:ext uri="{BB962C8B-B14F-4D97-AF65-F5344CB8AC3E}">
        <p14:creationId xmlns:p14="http://schemas.microsoft.com/office/powerpoint/2010/main" val="213991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8240" y="2357120"/>
            <a:ext cx="3220720" cy="95607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50720" y="1899998"/>
            <a:ext cx="10139680" cy="463891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Prevalence and Statistics: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Ovarian cancer is the fifth leading cause of cancer-related deaths among women.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 is often diagnosed at an advanced stage due to non-specific symptoms, contributing to a lower survival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Importance of Early Detection: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Early-stage detection (Stage I or II) significantly increases the 5-year survival rate (approximately 90%).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Late-stage detection (Stage III or IV) has a much lower survival rate (around 30%).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Current Screening 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Lack of reliable early screening tests.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Symptoms can be vague and similar to less serious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0CF139-3E41-0922-1648-961D0A489560}"/>
              </a:ext>
            </a:extLst>
          </p:cNvPr>
          <p:cNvSpPr txBox="1">
            <a:spLocks/>
          </p:cNvSpPr>
          <p:nvPr/>
        </p:nvSpPr>
        <p:spPr>
          <a:xfrm>
            <a:off x="4648200" y="538480"/>
            <a:ext cx="2895600" cy="623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4542" y="282046"/>
            <a:ext cx="5312228" cy="975340"/>
          </a:xfrm>
        </p:spPr>
        <p:txBody>
          <a:bodyPr anchor="b">
            <a:normAutofit/>
          </a:bodyPr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56AA43F-B596-5388-E304-5EA62B375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4308" y="1828144"/>
            <a:ext cx="8226973" cy="368978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Challenges in Early Diagnosis: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Most women show no clear signs until the disease progresses, making early diagnosis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Existing diagnostic methods like ultrasound and CA-125 blood tests are limited in specificity and sensitivity.</a:t>
            </a:r>
          </a:p>
          <a:p>
            <a:r>
              <a:rPr lang="en-US"/>
              <a:t>Need for Innovation: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There's a significant gap in non-invasive, reliable, and accurate early detection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Machine learning offers a potential solution by analyzing large data sets for patterns not easily visible to human experts.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671101"/>
            <a:ext cx="3019097" cy="6849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" baseline="0" dirty="0"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D96F7-74C1-0799-57AF-FD763C2FF319}"/>
              </a:ext>
            </a:extLst>
          </p:cNvPr>
          <p:cNvSpPr txBox="1"/>
          <p:nvPr/>
        </p:nvSpPr>
        <p:spPr>
          <a:xfrm>
            <a:off x="218087" y="2266481"/>
            <a:ext cx="7296809" cy="39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u="sng" spc="50" dirty="0"/>
              <a:t>Goal of the Project: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0" spc="50" dirty="0"/>
              <a:t>Develop a machine learning model capable of accurately predicting the presence of ovarian cancer based on multiple clinical markers and blood tests.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u="sng" spc="50" dirty="0"/>
              <a:t>Impact: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0" spc="50" dirty="0"/>
              <a:t>Enhance early detection capabilities, leading to better treatment outcomes and increased survival rates.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u="sng" spc="50" dirty="0"/>
              <a:t>Scope: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0" spc="50" dirty="0"/>
              <a:t>Integrate various data sources (markers, blood routine, general chemical tests) into a comprehensive model.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0" spc="50" dirty="0"/>
              <a:t>Test and compare the effectiveness of different algorithms (e.g., KNN, Random Forest, Decision Tree).</a:t>
            </a:r>
          </a:p>
        </p:txBody>
      </p:sp>
      <p:pic>
        <p:nvPicPr>
          <p:cNvPr id="2052" name="Picture 4" descr="Objectives Photos, Images &amp; Pictures | Shutterstock">
            <a:extLst>
              <a:ext uri="{FF2B5EF4-FFF2-40B4-BE49-F238E27FC236}">
                <a16:creationId xmlns:a16="http://schemas.microsoft.com/office/drawing/2014/main" id="{8EF5A82D-89D0-FEBE-C25D-399CF2A33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" r="-1" b="-1"/>
          <a:stretch/>
        </p:blipFill>
        <p:spPr bwMode="auto">
          <a:xfrm>
            <a:off x="7887107" y="3164867"/>
            <a:ext cx="3943627" cy="303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Slide Number Placeholder 3">
            <a:extLst>
              <a:ext uri="{FF2B5EF4-FFF2-40B4-BE49-F238E27FC236}">
                <a16:creationId xmlns:a16="http://schemas.microsoft.com/office/drawing/2014/main" id="{03DC4607-15EC-42F3-4729-C8B87B96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7B6C5-FB45-88F6-6584-88E118576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6A5E-F504-EF4D-1C65-5EE5F4AA4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4542" y="282046"/>
            <a:ext cx="5312228" cy="975340"/>
          </a:xfrm>
        </p:spPr>
        <p:txBody>
          <a:bodyPr anchor="b">
            <a:normAutofit/>
          </a:bodyPr>
          <a:lstStyle/>
          <a:p>
            <a:r>
              <a:rPr lang="en-US" b="1" dirty="0"/>
              <a:t>Data Overview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D3897C-3449-AC1F-F6F0-C754A342E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9028" y="1706224"/>
            <a:ext cx="8226973" cy="4450736"/>
          </a:xfrm>
        </p:spPr>
        <p:txBody>
          <a:bodyPr>
            <a:norm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Datasets Used: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OC_Marker.csv</a:t>
            </a:r>
            <a:r>
              <a:rPr lang="en-US" sz="1600" dirty="0">
                <a:solidFill>
                  <a:schemeClr val="bg1"/>
                </a:solidFill>
              </a:rPr>
              <a:t>: Contains </a:t>
            </a:r>
            <a:r>
              <a:rPr lang="en-US" sz="1600" u="sng" dirty="0">
                <a:solidFill>
                  <a:schemeClr val="bg1"/>
                </a:solidFill>
              </a:rPr>
              <a:t>patient age and cancer markers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OC_General_Chem.csv</a:t>
            </a:r>
            <a:r>
              <a:rPr lang="en-US" sz="1600" dirty="0">
                <a:solidFill>
                  <a:schemeClr val="bg1"/>
                </a:solidFill>
              </a:rPr>
              <a:t>: Contains </a:t>
            </a:r>
            <a:r>
              <a:rPr lang="en-US" sz="1600" u="sng" dirty="0">
                <a:solidFill>
                  <a:schemeClr val="bg1"/>
                </a:solidFill>
              </a:rPr>
              <a:t>general chemical </a:t>
            </a:r>
            <a:r>
              <a:rPr lang="en-US" sz="1600" dirty="0">
                <a:solidFill>
                  <a:schemeClr val="bg1"/>
                </a:solidFill>
              </a:rPr>
              <a:t>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OC_Blood_Routine.csv</a:t>
            </a:r>
            <a:r>
              <a:rPr lang="en-US" sz="1600" dirty="0">
                <a:solidFill>
                  <a:schemeClr val="bg1"/>
                </a:solidFill>
              </a:rPr>
              <a:t>: Contains routine </a:t>
            </a:r>
            <a:r>
              <a:rPr lang="en-US" sz="1600" u="sng" dirty="0">
                <a:solidFill>
                  <a:schemeClr val="bg1"/>
                </a:solidFill>
              </a:rPr>
              <a:t>blood test </a:t>
            </a:r>
            <a:r>
              <a:rPr lang="en-US" sz="1600" dirty="0">
                <a:solidFill>
                  <a:schemeClr val="bg1"/>
                </a:solidFill>
              </a:rPr>
              <a:t>data.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u="sng" dirty="0">
                <a:solidFill>
                  <a:schemeClr val="bg1"/>
                </a:solidFill>
              </a:rPr>
              <a:t>Feature Engineering: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1"/>
                </a:solidFill>
              </a:rPr>
              <a:t>Merging datasets </a:t>
            </a:r>
            <a:r>
              <a:rPr lang="en-US" sz="1600" dirty="0">
                <a:solidFill>
                  <a:schemeClr val="bg1"/>
                </a:solidFill>
              </a:rPr>
              <a:t>on the Age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Dropping unnecessary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Scaling the features using </a:t>
            </a:r>
            <a:r>
              <a:rPr lang="en-US" sz="1600" u="sng" dirty="0" err="1">
                <a:solidFill>
                  <a:schemeClr val="bg1"/>
                </a:solidFill>
              </a:rPr>
              <a:t>MinMaxScaler</a:t>
            </a:r>
            <a:r>
              <a:rPr lang="en-US" sz="1600" u="sng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C6449-571E-EA58-ADBE-2930DDAD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8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7E40C-EBE6-818C-BEC8-AC24B4D0A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6655-3B43-E67A-F453-5B35B686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53" y="670560"/>
            <a:ext cx="5702387" cy="6849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Machine Learning Models Used</a:t>
            </a:r>
            <a:endParaRPr lang="en-US" b="1" kern="1200" cap="all" spc="1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F9401-8368-913B-919F-7F8D294295B3}"/>
              </a:ext>
            </a:extLst>
          </p:cNvPr>
          <p:cNvSpPr txBox="1"/>
          <p:nvPr/>
        </p:nvSpPr>
        <p:spPr>
          <a:xfrm>
            <a:off x="573687" y="2439201"/>
            <a:ext cx="9423753" cy="2772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u="sng" spc="50" dirty="0"/>
              <a:t>Models: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spc="50" dirty="0"/>
              <a:t>K-Nearest Neighbors (KNN)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spc="50" dirty="0"/>
              <a:t>Random Forest Classifier (RFC)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spc="50" dirty="0"/>
              <a:t>Decision Tree Classifier (DT)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u="sng" spc="50" dirty="0"/>
              <a:t>Goal: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spc="50" dirty="0"/>
              <a:t>Compare the performance of each model in detecting ovarian cancer</a:t>
            </a:r>
          </a:p>
        </p:txBody>
      </p:sp>
      <p:sp>
        <p:nvSpPr>
          <p:cNvPr id="2057" name="Slide Number Placeholder 3">
            <a:extLst>
              <a:ext uri="{FF2B5EF4-FFF2-40B4-BE49-F238E27FC236}">
                <a16:creationId xmlns:a16="http://schemas.microsoft.com/office/drawing/2014/main" id="{3962C399-F45B-DAEB-4228-FD0610A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528320"/>
            <a:ext cx="6553200" cy="953299"/>
          </a:xfrm>
        </p:spPr>
        <p:txBody>
          <a:bodyPr anchor="b">
            <a:normAutofit/>
          </a:bodyPr>
          <a:lstStyle/>
          <a:p>
            <a:r>
              <a:rPr lang="en-US" dirty="0"/>
              <a:t>Overfitting and Underfitting in RFC and DT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2A0E4A-5462-5EE8-E137-51C01B6F6F3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26719" y="2939435"/>
            <a:ext cx="10774681" cy="303273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Definition of Overfitting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High training accuracy but poor test accuracy (model is too complex).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Deep decision trees or too many random forests with high depth can overfit.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Definition of Underfitting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Both training and test accuracy are low (model is too simple).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Shallow trees or small k in KNN might underfit.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874455"/>
            <a:ext cx="6208917" cy="760259"/>
          </a:xfrm>
        </p:spPr>
        <p:txBody>
          <a:bodyPr anchor="b">
            <a:normAutofit/>
          </a:bodyPr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EF5B4CF-CE4F-7AE1-392F-ECF5E282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25" y="2480682"/>
            <a:ext cx="4088815" cy="448990"/>
          </a:xfrm>
        </p:spPr>
        <p:txBody>
          <a:bodyPr/>
          <a:lstStyle/>
          <a:p>
            <a:r>
              <a:rPr lang="en-US" dirty="0"/>
              <a:t>What is PCA?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520A40-BBBA-E736-810F-AE15DC1E9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25" y="3189905"/>
            <a:ext cx="5460415" cy="33023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Principal Component Analysis (PCA)</a:t>
            </a:r>
            <a:r>
              <a:rPr lang="en-US" dirty="0"/>
              <a:t> is a dimensionality reduction technique that transforms a dataset into a set of linearly uncorrelated components called principal components, ranked by the variance they capture.</a:t>
            </a:r>
          </a:p>
          <a:p>
            <a:r>
              <a:rPr lang="en-US" dirty="0"/>
              <a:t>PCA reduces the dataset’s dimensions to 2 principal components while retaining most of its variance. This helps focus on the most significant features or combinations of features, using the transformed dataset (</a:t>
            </a:r>
            <a:r>
              <a:rPr lang="en-US" dirty="0" err="1"/>
              <a:t>X_pca</a:t>
            </a:r>
            <a:r>
              <a:rPr lang="en-US" dirty="0"/>
              <a:t>) instead of the original features.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5EE1734-14CD-F27D-DAE3-A7732FA9C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8240" y="2480682"/>
            <a:ext cx="5115560" cy="448989"/>
          </a:xfrm>
        </p:spPr>
        <p:txBody>
          <a:bodyPr/>
          <a:lstStyle/>
          <a:p>
            <a:r>
              <a:rPr lang="en-US" dirty="0"/>
              <a:t>Benefits of Using PCA for Feature Selection: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E680D74-2AD1-D394-DCF0-368C2A9F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F65794C-C7CB-49FC-8257-3A46320A6557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6360162" y="3189905"/>
            <a:ext cx="546041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Redundancy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Combines correlated features into principal components, eliminating redundancy.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Informative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Retains components with the most variance.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Model Performance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Reduces feature space for better computational efficiency and less risk of overfitting. 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629919"/>
            <a:ext cx="5580380" cy="663261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659898" y="2723276"/>
            <a:ext cx="8963142" cy="3234264"/>
          </a:xfrm>
        </p:spPr>
        <p:txBody>
          <a:bodyPr>
            <a:normAutofit/>
          </a:bodyPr>
          <a:lstStyle/>
          <a:p>
            <a:r>
              <a:rPr lang="en-US" b="1" dirty="0"/>
              <a:t>Metrics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Accuracy, Precision, Recall, F1-Score, ROC-AUC for each model.</a:t>
            </a:r>
          </a:p>
          <a:p>
            <a:r>
              <a:rPr lang="en-US" b="1" dirty="0"/>
              <a:t>Visuals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Confusion Matrices</a:t>
            </a:r>
            <a:r>
              <a:rPr lang="en-US" dirty="0"/>
              <a:t> for each model (RFC, DT, KNN).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Classification Reports</a:t>
            </a:r>
            <a:r>
              <a:rPr lang="en-US" dirty="0"/>
              <a:t>: For each model, displaying precision, recall, and F1-score.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{A2FFB18A-7FF3-43F4-A0D3-5C59F3F3F09C}tf67328976_win32</Template>
  <TotalTime>85</TotalTime>
  <Words>797</Words>
  <Application>Microsoft Office PowerPoint</Application>
  <PresentationFormat>Widescreen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</vt:lpstr>
      <vt:lpstr>Tenorite (Body)</vt:lpstr>
      <vt:lpstr>Custom</vt:lpstr>
      <vt:lpstr>Ovarian Cancer Detection Using Machine Learning  </vt:lpstr>
      <vt:lpstr>PowerPoint Presentation</vt:lpstr>
      <vt:lpstr>Problem Statement</vt:lpstr>
      <vt:lpstr>Objective</vt:lpstr>
      <vt:lpstr>Data Overview</vt:lpstr>
      <vt:lpstr>Machine Learning Models Used</vt:lpstr>
      <vt:lpstr>Overfitting and Underfitting in RFC and DT</vt:lpstr>
      <vt:lpstr>Principal component analysis</vt:lpstr>
      <vt:lpstr>Model Performance</vt:lpstr>
      <vt:lpstr>Cross-Validation and Hyperparameter Tuning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Nischay  Rawat</dc:creator>
  <cp:lastModifiedBy>Nischay  Rawat</cp:lastModifiedBy>
  <cp:revision>1</cp:revision>
  <dcterms:created xsi:type="dcterms:W3CDTF">2024-11-16T13:08:28Z</dcterms:created>
  <dcterms:modified xsi:type="dcterms:W3CDTF">2024-11-16T14:33:57Z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