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626BA38-2FE0-47CA-BDE9-AA30DEF0AB7C}">
          <p14:sldIdLst>
            <p14:sldId id="256"/>
          </p14:sldIdLst>
        </p14:section>
        <p14:section name="EC2" id="{EB26B8C5-C692-437D-A0A2-5A930B9B1710}">
          <p14:sldIdLst>
            <p14:sldId id="257"/>
            <p14:sldId id="258"/>
            <p14:sldId id="259"/>
            <p14:sldId id="260"/>
            <p14:sldId id="261"/>
          </p14:sldIdLst>
        </p14:section>
        <p14:section name="VPC" id="{44B03A4C-80D7-4E64-BEC8-093E0E56002F}">
          <p14:sldIdLst>
            <p14:sldId id="262"/>
            <p14:sldId id="263"/>
            <p14:sldId id="264"/>
            <p14:sldId id="265"/>
            <p14:sldId id="266"/>
            <p14:sldId id="267"/>
            <p14:sldId id="268"/>
            <p14:sldId id="269"/>
            <p14:sldId id="270"/>
            <p14:sldId id="271"/>
          </p14:sldIdLst>
        </p14:section>
        <p14:section name="S3" id="{5E0E5712-4402-4535-A6BB-96B7F203AD34}">
          <p14:sldIdLst>
            <p14:sldId id="272"/>
            <p14:sldId id="273"/>
            <p14:sldId id="274"/>
            <p14:sldId id="275"/>
            <p14:sldId id="276"/>
            <p14:sldId id="277"/>
            <p14:sldId id="278"/>
          </p14:sldIdLst>
        </p14:section>
        <p14:section name="RDS" id="{5C9AADEE-8554-4E9B-AA70-5D240172E05C}">
          <p14:sldIdLst>
            <p14:sldId id="279"/>
            <p14:sldId id="280"/>
            <p14:sldId id="281"/>
          </p14:sldIdLst>
        </p14:section>
        <p14:section name="Well-Architected" id="{679F1678-3F97-4A22-A596-51B9A16E5A01}">
          <p14:sldIdLst>
            <p14:sldId id="282"/>
            <p14:sldId id="283"/>
            <p14:sldId id="284"/>
            <p14:sldId id="285"/>
            <p14:sldId id="28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62" autoAdjust="0"/>
  </p:normalViewPr>
  <p:slideViewPr>
    <p:cSldViewPr>
      <p:cViewPr varScale="1">
        <p:scale>
          <a:sx n="70" d="100"/>
          <a:sy n="70" d="100"/>
        </p:scale>
        <p:origin x="-1374" y="-90"/>
      </p:cViewPr>
      <p:guideLst>
        <p:guide orient="horz" pos="2160"/>
        <p:guide pos="2880"/>
      </p:guideLst>
    </p:cSldViewPr>
  </p:slideViewPr>
  <p:outlineViewPr>
    <p:cViewPr>
      <p:scale>
        <a:sx n="33" d="100"/>
        <a:sy n="33" d="100"/>
      </p:scale>
      <p:origin x="48" y="4567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857DC3-B212-45C7-895C-DBB7866B424F}" type="datetimeFigureOut">
              <a:rPr lang="en-US" smtClean="0"/>
              <a:t>7/15/2018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EA22A4-07C1-4C69-B0FF-B62D588AB12A}" type="slidenum">
              <a:rPr lang="en-US" smtClean="0"/>
              <a:t>‹#›</a:t>
            </a:fld>
            <a:endParaRPr lang="en-US"/>
          </a:p>
        </p:txBody>
      </p:sp>
    </p:spTree>
    <p:extLst>
      <p:ext uri="{BB962C8B-B14F-4D97-AF65-F5344CB8AC3E}">
        <p14:creationId xmlns:p14="http://schemas.microsoft.com/office/powerpoint/2010/main" val="2304806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EA22A4-07C1-4C69-B0FF-B62D588AB12A}" type="slidenum">
              <a:rPr lang="en-US" smtClean="0"/>
              <a:t>5</a:t>
            </a:fld>
            <a:endParaRPr lang="en-US"/>
          </a:p>
        </p:txBody>
      </p:sp>
    </p:spTree>
    <p:extLst>
      <p:ext uri="{BB962C8B-B14F-4D97-AF65-F5344CB8AC3E}">
        <p14:creationId xmlns:p14="http://schemas.microsoft.com/office/powerpoint/2010/main" val="2092066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2C8AE10-81E8-4AD9-957F-40DF1782BC94}" type="datetimeFigureOut">
              <a:rPr lang="en-US" smtClean="0"/>
              <a:t>7/15/2018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6A7D6-33DE-4F86-A004-62ABBF15195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C8AE10-81E8-4AD9-957F-40DF1782BC94}" type="datetimeFigureOut">
              <a:rPr lang="en-US" smtClean="0"/>
              <a:t>7/15/2018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6A7D6-33DE-4F86-A004-62ABBF15195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C8AE10-81E8-4AD9-957F-40DF1782BC94}" type="datetimeFigureOut">
              <a:rPr lang="en-US" smtClean="0"/>
              <a:t>7/15/2018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6A7D6-33DE-4F86-A004-62ABBF15195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C8AE10-81E8-4AD9-957F-40DF1782BC94}" type="datetimeFigureOut">
              <a:rPr lang="en-US" smtClean="0"/>
              <a:t>7/15/2018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6A7D6-33DE-4F86-A004-62ABBF151951}"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C8AE10-81E8-4AD9-957F-40DF1782BC94}" type="datetimeFigureOut">
              <a:rPr lang="en-US" smtClean="0"/>
              <a:t>7/15/2018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6A7D6-33DE-4F86-A004-62ABBF15195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C8AE10-81E8-4AD9-957F-40DF1782BC94}" type="datetimeFigureOut">
              <a:rPr lang="en-US" smtClean="0"/>
              <a:t>7/15/2018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26A7D6-33DE-4F86-A004-62ABBF15195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C8AE10-81E8-4AD9-957F-40DF1782BC94}" type="datetimeFigureOut">
              <a:rPr lang="en-US" smtClean="0"/>
              <a:t>7/15/2018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26A7D6-33DE-4F86-A004-62ABBF15195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C8AE10-81E8-4AD9-957F-40DF1782BC94}" type="datetimeFigureOut">
              <a:rPr lang="en-US" smtClean="0"/>
              <a:t>7/15/2018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26A7D6-33DE-4F86-A004-62ABBF15195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C8AE10-81E8-4AD9-957F-40DF1782BC94}" type="datetimeFigureOut">
              <a:rPr lang="en-US" smtClean="0"/>
              <a:t>7/15/2018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26A7D6-33DE-4F86-A004-62ABBF15195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C8AE10-81E8-4AD9-957F-40DF1782BC94}" type="datetimeFigureOut">
              <a:rPr lang="en-US" smtClean="0"/>
              <a:t>7/15/2018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26A7D6-33DE-4F86-A004-62ABBF151951}"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2C8AE10-81E8-4AD9-957F-40DF1782BC94}" type="datetimeFigureOut">
              <a:rPr lang="en-US" smtClean="0"/>
              <a:t>7/15/2018</a:t>
            </a:fld>
            <a:endParaRPr lang="en-US"/>
          </a:p>
        </p:txBody>
      </p:sp>
      <p:sp>
        <p:nvSpPr>
          <p:cNvPr id="9" name="Slide Number Placeholder 8"/>
          <p:cNvSpPr>
            <a:spLocks noGrp="1"/>
          </p:cNvSpPr>
          <p:nvPr>
            <p:ph type="sldNum" sz="quarter" idx="11"/>
          </p:nvPr>
        </p:nvSpPr>
        <p:spPr/>
        <p:txBody>
          <a:bodyPr/>
          <a:lstStyle/>
          <a:p>
            <a:fld id="{D026A7D6-33DE-4F86-A004-62ABBF151951}"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D026A7D6-33DE-4F86-A004-62ABBF151951}"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52C8AE10-81E8-4AD9-957F-40DF1782BC94}" type="datetimeFigureOut">
              <a:rPr lang="en-US" smtClean="0"/>
              <a:t>7/15/2018</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aws.amazon.com/fre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johnsmith-images.s3.amazonaws.co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AWS Training</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63473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a:t>
            </a:r>
            <a:endParaRPr lang="en-US" dirty="0"/>
          </a:p>
        </p:txBody>
      </p:sp>
      <p:sp>
        <p:nvSpPr>
          <p:cNvPr id="3" name="Content Placeholder 2"/>
          <p:cNvSpPr>
            <a:spLocks noGrp="1"/>
          </p:cNvSpPr>
          <p:nvPr>
            <p:ph idx="1"/>
          </p:nvPr>
        </p:nvSpPr>
        <p:spPr/>
        <p:txBody>
          <a:bodyPr>
            <a:normAutofit fontScale="77500" lnSpcReduction="20000"/>
          </a:bodyPr>
          <a:lstStyle/>
          <a:p>
            <a:r>
              <a:rPr lang="en-US" dirty="0"/>
              <a:t>Accessing a Corporate or Home </a:t>
            </a:r>
            <a:r>
              <a:rPr lang="en-US" dirty="0" smtClean="0"/>
              <a:t>Network</a:t>
            </a:r>
          </a:p>
          <a:p>
            <a:pPr lvl="1"/>
            <a:r>
              <a:rPr lang="en-US" dirty="0"/>
              <a:t>You can optionally connect your VPC to your own corporate data center using an IPsec AWS managed VPN connection, making the AWS Cloud an extension of your data center.</a:t>
            </a:r>
          </a:p>
          <a:p>
            <a:pPr lvl="1"/>
            <a:r>
              <a:rPr lang="en-US" dirty="0"/>
              <a:t>A VPN connection consists of a virtual private gateway attached to your VPC and a customer gateway located in your data center. A virtual private gateway is the VPN concentrator on the Amazon side of the VPN connection. A customer gateway is a physical device or software appliance on your side of the VPN </a:t>
            </a:r>
            <a:r>
              <a:rPr lang="en-US" dirty="0" smtClean="0"/>
              <a:t>connection</a:t>
            </a:r>
          </a:p>
          <a:p>
            <a:r>
              <a:rPr lang="en-US" dirty="0"/>
              <a:t>Accessing Services Through AWS </a:t>
            </a:r>
            <a:r>
              <a:rPr lang="en-US" dirty="0" err="1" smtClean="0"/>
              <a:t>PrivateLink</a:t>
            </a:r>
            <a:endParaRPr lang="en-US" dirty="0" smtClean="0"/>
          </a:p>
          <a:p>
            <a:pPr lvl="1"/>
            <a:r>
              <a:rPr lang="en-US" dirty="0"/>
              <a:t>AWS </a:t>
            </a:r>
            <a:r>
              <a:rPr lang="en-US" dirty="0" err="1"/>
              <a:t>PrivateLink</a:t>
            </a:r>
            <a:r>
              <a:rPr lang="en-US" dirty="0"/>
              <a:t> is a highly available, scalable technology that enables you to privately connect your VPC to supported AWS services, services hosted by other AWS accounts (VPC endpoint services), and supported AWS Marketplace partner services. You do not require an internet gateway, NAT device, public IP address, AWS Direct Connect connection, or VPN connection to communicate with the service. Traﬃc between your VPC and the service does not leave the Amazon network.</a:t>
            </a:r>
          </a:p>
          <a:p>
            <a:pPr lvl="1"/>
            <a:r>
              <a:rPr lang="en-US" dirty="0"/>
              <a:t>To use AWS </a:t>
            </a:r>
            <a:r>
              <a:rPr lang="en-US" dirty="0" err="1"/>
              <a:t>PrivateLink</a:t>
            </a:r>
            <a:r>
              <a:rPr lang="en-US" dirty="0"/>
              <a:t>, create an interface VPC endpoint for a service in your VPC. This creates an elastic network interface in your subnet with a private IP address that serves as an entry point for traﬃc destined to the </a:t>
            </a:r>
            <a:r>
              <a:rPr lang="en-US" dirty="0" smtClean="0"/>
              <a:t>service</a:t>
            </a:r>
          </a:p>
          <a:p>
            <a:pPr lvl="1"/>
            <a:r>
              <a:rPr lang="en-US" dirty="0"/>
              <a:t>You can create your own AWS </a:t>
            </a:r>
            <a:r>
              <a:rPr lang="en-US" dirty="0" err="1"/>
              <a:t>PrivateLink</a:t>
            </a:r>
            <a:r>
              <a:rPr lang="en-US" dirty="0"/>
              <a:t>-powered service (endpoint service) and enable other AWS customers to access your service</a:t>
            </a:r>
          </a:p>
          <a:p>
            <a:endParaRPr lang="en-US" dirty="0" smtClean="0"/>
          </a:p>
          <a:p>
            <a:pPr lvl="1"/>
            <a:endParaRPr lang="en-US" dirty="0"/>
          </a:p>
        </p:txBody>
      </p:sp>
    </p:spTree>
    <p:extLst>
      <p:ext uri="{BB962C8B-B14F-4D97-AF65-F5344CB8AC3E}">
        <p14:creationId xmlns:p14="http://schemas.microsoft.com/office/powerpoint/2010/main" val="3980030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IPv4 for Amazon VPC</a:t>
            </a:r>
          </a:p>
        </p:txBody>
      </p:sp>
      <p:sp>
        <p:nvSpPr>
          <p:cNvPr id="3" name="Content Placeholder 2"/>
          <p:cNvSpPr>
            <a:spLocks noGrp="1"/>
          </p:cNvSpPr>
          <p:nvPr>
            <p:ph idx="1"/>
          </p:nvPr>
        </p:nvSpPr>
        <p:spPr/>
        <p:txBody>
          <a:bodyPr>
            <a:normAutofit fontScale="62500" lnSpcReduction="20000"/>
          </a:bodyPr>
          <a:lstStyle/>
          <a:p>
            <a:r>
              <a:rPr lang="en-US" dirty="0" smtClean="0"/>
              <a:t>Step </a:t>
            </a:r>
            <a:r>
              <a:rPr lang="en-US" dirty="0"/>
              <a:t>1: Create the VPC </a:t>
            </a:r>
            <a:endParaRPr lang="en-US" dirty="0" smtClean="0"/>
          </a:p>
          <a:p>
            <a:pPr lvl="1"/>
            <a:r>
              <a:rPr lang="en-US" dirty="0"/>
              <a:t>Creates a VPC with a /16 IPv4 CIDR block (a network with 65,536 private IP addresses). For more information about CIDR notation and the sizing of a </a:t>
            </a:r>
            <a:r>
              <a:rPr lang="en-US" dirty="0" smtClean="0"/>
              <a:t>VPC</a:t>
            </a:r>
          </a:p>
          <a:p>
            <a:pPr lvl="1"/>
            <a:r>
              <a:rPr lang="en-US" dirty="0" smtClean="0"/>
              <a:t>Attaches </a:t>
            </a:r>
            <a:r>
              <a:rPr lang="en-US" dirty="0"/>
              <a:t>an Internet gateway to the VPC. For more information about Internet gateways, see Internet Gateways</a:t>
            </a:r>
            <a:r>
              <a:rPr lang="en-US" dirty="0" smtClean="0"/>
              <a:t>.</a:t>
            </a:r>
          </a:p>
          <a:p>
            <a:pPr lvl="1"/>
            <a:r>
              <a:rPr lang="en-US" dirty="0" smtClean="0"/>
              <a:t>Creates </a:t>
            </a:r>
            <a:r>
              <a:rPr lang="en-US" dirty="0"/>
              <a:t>a size /24 IPv4 subnet (a range of 256 private IP addresses) in the VPC</a:t>
            </a:r>
            <a:r>
              <a:rPr lang="en-US" dirty="0" smtClean="0"/>
              <a:t>.</a:t>
            </a:r>
          </a:p>
          <a:p>
            <a:pPr lvl="1"/>
            <a:r>
              <a:rPr lang="en-US" dirty="0" smtClean="0"/>
              <a:t>Creates </a:t>
            </a:r>
            <a:r>
              <a:rPr lang="en-US" dirty="0"/>
              <a:t>a custom route table, and associates it with your subnet, so that traﬃc can ﬂow between the subnet and the Internet gateway. </a:t>
            </a:r>
            <a:endParaRPr lang="en-US" dirty="0" smtClean="0"/>
          </a:p>
          <a:p>
            <a:r>
              <a:rPr lang="en-US" dirty="0" smtClean="0"/>
              <a:t>Step </a:t>
            </a:r>
            <a:r>
              <a:rPr lang="en-US" dirty="0"/>
              <a:t>2: Create a Security Group </a:t>
            </a:r>
            <a:endParaRPr lang="en-US" dirty="0" smtClean="0"/>
          </a:p>
          <a:p>
            <a:pPr lvl="1"/>
            <a:r>
              <a:rPr lang="en-US" dirty="0"/>
              <a:t>A security group acts as a virtual ﬁrewall to control the traﬃc for its associated instances. To use a security group, you add the inbound rules to control incoming traﬃc to the instance, and outbound rules to control the outgoing traﬃc from your instance. To associate a security group with an instance, you specify the security group when you launch the instance</a:t>
            </a:r>
            <a:r>
              <a:rPr lang="en-US" dirty="0" smtClean="0"/>
              <a:t>.</a:t>
            </a:r>
          </a:p>
          <a:p>
            <a:pPr lvl="1"/>
            <a:r>
              <a:rPr lang="en-US" dirty="0"/>
              <a:t>Your VPC comes with a default security group. Any instance not associated with another security group during launch is associated with the default security group</a:t>
            </a:r>
            <a:r>
              <a:rPr lang="en-US" dirty="0" smtClean="0"/>
              <a:t>.</a:t>
            </a:r>
          </a:p>
          <a:p>
            <a:pPr lvl="2"/>
            <a:r>
              <a:rPr lang="en-US" dirty="0" smtClean="0"/>
              <a:t>Rules </a:t>
            </a:r>
            <a:r>
              <a:rPr lang="en-US" dirty="0"/>
              <a:t>for the </a:t>
            </a:r>
            <a:r>
              <a:rPr lang="en-US" dirty="0" err="1"/>
              <a:t>WebServerSG</a:t>
            </a:r>
            <a:r>
              <a:rPr lang="en-US" dirty="0"/>
              <a:t> Security Group (p. 13) </a:t>
            </a:r>
            <a:endParaRPr lang="en-US" dirty="0" smtClean="0"/>
          </a:p>
          <a:p>
            <a:pPr lvl="2"/>
            <a:r>
              <a:rPr lang="en-US" dirty="0" smtClean="0"/>
              <a:t>Creating </a:t>
            </a:r>
            <a:r>
              <a:rPr lang="en-US" dirty="0"/>
              <a:t>Your </a:t>
            </a:r>
            <a:r>
              <a:rPr lang="en-US" dirty="0" err="1"/>
              <a:t>WebServerSG</a:t>
            </a:r>
            <a:r>
              <a:rPr lang="en-US" dirty="0"/>
              <a:t> Security Group (p. 13)</a:t>
            </a:r>
          </a:p>
          <a:p>
            <a:pPr lvl="1"/>
            <a:endParaRPr lang="en-US" dirty="0" smtClean="0"/>
          </a:p>
          <a:p>
            <a:r>
              <a:rPr lang="en-US" dirty="0" smtClean="0"/>
              <a:t>Step </a:t>
            </a:r>
            <a:r>
              <a:rPr lang="en-US" dirty="0"/>
              <a:t>3: Launch an Instance into Your </a:t>
            </a:r>
            <a:r>
              <a:rPr lang="en-US" dirty="0" smtClean="0"/>
              <a:t>VPC</a:t>
            </a:r>
          </a:p>
          <a:p>
            <a:r>
              <a:rPr lang="en-US" dirty="0" smtClean="0"/>
              <a:t>Step </a:t>
            </a:r>
            <a:r>
              <a:rPr lang="en-US" dirty="0"/>
              <a:t>4: Assign an Elastic IP Address to Your Instance </a:t>
            </a:r>
            <a:endParaRPr lang="en-US" dirty="0" smtClean="0"/>
          </a:p>
          <a:p>
            <a:r>
              <a:rPr lang="en-US" dirty="0" smtClean="0"/>
              <a:t>Step </a:t>
            </a:r>
            <a:r>
              <a:rPr lang="en-US" dirty="0"/>
              <a:t>5: Clean </a:t>
            </a:r>
            <a:r>
              <a:rPr lang="en-US" dirty="0" smtClean="0"/>
              <a:t>Up</a:t>
            </a:r>
          </a:p>
          <a:p>
            <a:pPr lvl="1"/>
            <a:r>
              <a:rPr lang="en-US" dirty="0"/>
              <a:t>Before you can delete a VPC, you must terminate any instances that are running in the VPC. If you delete a VPC using the VPC console, it also deletes resources that are associated with the VPC, such as subnets, security groups, network ACLs, DHCP options sets, route tables, and Internet gateways</a:t>
            </a:r>
            <a:r>
              <a:rPr lang="en-US" dirty="0" smtClean="0"/>
              <a:t>.</a:t>
            </a:r>
            <a:endParaRPr lang="en-US" dirty="0"/>
          </a:p>
        </p:txBody>
      </p:sp>
    </p:spTree>
    <p:extLst>
      <p:ext uri="{BB962C8B-B14F-4D97-AF65-F5344CB8AC3E}">
        <p14:creationId xmlns:p14="http://schemas.microsoft.com/office/powerpoint/2010/main" val="3845756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 and </a:t>
            </a:r>
            <a:r>
              <a:rPr lang="en-US" dirty="0" smtClean="0"/>
              <a:t>Examples</a:t>
            </a:r>
            <a:endParaRPr lang="en-US" dirty="0"/>
          </a:p>
        </p:txBody>
      </p:sp>
      <p:sp>
        <p:nvSpPr>
          <p:cNvPr id="3" name="Content Placeholder 2"/>
          <p:cNvSpPr>
            <a:spLocks noGrp="1"/>
          </p:cNvSpPr>
          <p:nvPr>
            <p:ph idx="1"/>
          </p:nvPr>
        </p:nvSpPr>
        <p:spPr/>
        <p:txBody>
          <a:bodyPr/>
          <a:lstStyle/>
          <a:p>
            <a:r>
              <a:rPr lang="en-US" dirty="0"/>
              <a:t>This section has examples for creating and conﬁguring a VPC, including scenarios for how to use the VPC wizard in the Amazon VPC console.</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7450036"/>
              </p:ext>
            </p:extLst>
          </p:nvPr>
        </p:nvGraphicFramePr>
        <p:xfrm>
          <a:off x="609600" y="2760980"/>
          <a:ext cx="7543800" cy="3479800"/>
        </p:xfrm>
        <a:graphic>
          <a:graphicData uri="http://schemas.openxmlformats.org/drawingml/2006/table">
            <a:tbl>
              <a:tblPr firstRow="1" bandRow="1">
                <a:tableStyleId>{5C22544A-7EE6-4342-B048-85BDC9FD1C3A}</a:tableStyleId>
              </a:tblPr>
              <a:tblGrid>
                <a:gridCol w="2206206"/>
                <a:gridCol w="5337594"/>
              </a:tblGrid>
              <a:tr h="370840">
                <a:tc>
                  <a:txBody>
                    <a:bodyPr/>
                    <a:lstStyle/>
                    <a:p>
                      <a:r>
                        <a:rPr lang="en-US" sz="1800" dirty="0" smtClean="0"/>
                        <a:t>Scenario </a:t>
                      </a:r>
                      <a:endParaRPr lang="en-US" sz="1800" dirty="0"/>
                    </a:p>
                  </a:txBody>
                  <a:tcPr/>
                </a:tc>
                <a:tc>
                  <a:txBody>
                    <a:bodyPr/>
                    <a:lstStyle/>
                    <a:p>
                      <a:r>
                        <a:rPr lang="en-US" sz="1800" dirty="0" smtClean="0"/>
                        <a:t>Usage </a:t>
                      </a:r>
                      <a:endParaRPr lang="en-US" sz="1800" dirty="0"/>
                    </a:p>
                  </a:txBody>
                  <a:tcPr/>
                </a:tc>
              </a:tr>
              <a:tr h="370840">
                <a:tc>
                  <a:txBody>
                    <a:bodyPr/>
                    <a:lstStyle/>
                    <a:p>
                      <a:r>
                        <a:rPr lang="en-US" sz="1050" dirty="0" smtClean="0"/>
                        <a:t>Scenario 1: VPC with a Single Public Subnet </a:t>
                      </a:r>
                      <a:endParaRPr lang="en-US" sz="1050" dirty="0"/>
                    </a:p>
                  </a:txBody>
                  <a:tcPr/>
                </a:tc>
                <a:tc>
                  <a:txBody>
                    <a:bodyPr/>
                    <a:lstStyle/>
                    <a:p>
                      <a:r>
                        <a:rPr lang="en-US" sz="1050" dirty="0" smtClean="0"/>
                        <a:t>Use the VPC wizard to create a VPC for running a single-tier, public- facing web application such as a blog or simple web site.</a:t>
                      </a:r>
                    </a:p>
                    <a:p>
                      <a:endParaRPr lang="en-US" sz="1050" dirty="0"/>
                    </a:p>
                  </a:txBody>
                  <a:tcPr/>
                </a:tc>
              </a:tr>
              <a:tr h="370840">
                <a:tc>
                  <a:txBody>
                    <a:bodyPr/>
                    <a:lstStyle/>
                    <a:p>
                      <a:r>
                        <a:rPr lang="en-US" sz="1050" dirty="0" smtClean="0"/>
                        <a:t>Scenario 2: VPC with Public and Private Subnets (NAT) </a:t>
                      </a:r>
                      <a:endParaRPr lang="en-US" sz="1050" dirty="0"/>
                    </a:p>
                  </a:txBody>
                  <a:tcPr/>
                </a:tc>
                <a:tc>
                  <a:txBody>
                    <a:bodyPr/>
                    <a:lstStyle/>
                    <a:p>
                      <a:r>
                        <a:rPr lang="en-US" sz="1050" dirty="0" smtClean="0"/>
                        <a:t>Use the VPC wizard to create a VPC for running a public-facing web application, while still maintaining non-publicly accessible back-end servers in a second subnet.</a:t>
                      </a:r>
                    </a:p>
                    <a:p>
                      <a:endParaRPr lang="en-US" sz="1050" dirty="0"/>
                    </a:p>
                  </a:txBody>
                  <a:tcPr/>
                </a:tc>
              </a:tr>
              <a:tr h="370840">
                <a:tc>
                  <a:txBody>
                    <a:bodyPr/>
                    <a:lstStyle/>
                    <a:p>
                      <a:r>
                        <a:rPr lang="en-US" sz="1050" dirty="0" smtClean="0"/>
                        <a:t>Scenario 3: VPC with Public and Private Subnets and AWS Managed VPN Access </a:t>
                      </a:r>
                      <a:endParaRPr lang="en-US" sz="1050" dirty="0"/>
                    </a:p>
                  </a:txBody>
                  <a:tcPr/>
                </a:tc>
                <a:tc>
                  <a:txBody>
                    <a:bodyPr/>
                    <a:lstStyle/>
                    <a:p>
                      <a:r>
                        <a:rPr lang="en-US" sz="1050" dirty="0" smtClean="0"/>
                        <a:t>Use the VPC wizard to create a VPC for extending your data center into the cloud, and also directly access the Internet from your VPC.</a:t>
                      </a:r>
                      <a:endParaRPr lang="en-US" sz="1050" dirty="0"/>
                    </a:p>
                  </a:txBody>
                  <a:tcPr/>
                </a:tc>
              </a:tr>
              <a:tr h="370840">
                <a:tc>
                  <a:txBody>
                    <a:bodyPr/>
                    <a:lstStyle/>
                    <a:p>
                      <a:r>
                        <a:rPr lang="en-US" sz="1050" dirty="0" smtClean="0"/>
                        <a:t>Scenario 4: VPC with a Private Subnet Only and AWS Managed VPN Access </a:t>
                      </a:r>
                      <a:endParaRPr lang="en-US" sz="1050" dirty="0"/>
                    </a:p>
                  </a:txBody>
                  <a:tcPr/>
                </a:tc>
                <a:tc>
                  <a:txBody>
                    <a:bodyPr/>
                    <a:lstStyle/>
                    <a:p>
                      <a:r>
                        <a:rPr lang="en-US" sz="1050" dirty="0" smtClean="0"/>
                        <a:t>Use the VPC wizard to create a VPC for extending your data center into the cloud, and leverage Amazon's infrastructure without exposing your network to the Internet.</a:t>
                      </a:r>
                      <a:endParaRPr lang="en-US" sz="1050" dirty="0"/>
                    </a:p>
                  </a:txBody>
                  <a:tcPr/>
                </a:tc>
              </a:tr>
              <a:tr h="370840">
                <a:tc>
                  <a:txBody>
                    <a:bodyPr/>
                    <a:lstStyle/>
                    <a:p>
                      <a:r>
                        <a:rPr lang="en-US" sz="1050" dirty="0" smtClean="0"/>
                        <a:t>Example: Create an IPv4 VPC and Subnets Using the AWS CLI </a:t>
                      </a:r>
                      <a:endParaRPr lang="en-US" sz="1050" dirty="0"/>
                    </a:p>
                  </a:txBody>
                  <a:tcPr/>
                </a:tc>
                <a:tc>
                  <a:txBody>
                    <a:bodyPr/>
                    <a:lstStyle/>
                    <a:p>
                      <a:r>
                        <a:rPr lang="en-US" sz="1050" dirty="0" smtClean="0"/>
                        <a:t>Use the AWS CLI to create a VPC with a public subnet and a private subnet</a:t>
                      </a:r>
                      <a:endParaRPr lang="en-US" sz="1050" dirty="0"/>
                    </a:p>
                  </a:txBody>
                  <a:tcPr/>
                </a:tc>
              </a:tr>
              <a:tr h="370840">
                <a:tc>
                  <a:txBody>
                    <a:bodyPr/>
                    <a:lstStyle/>
                    <a:p>
                      <a:r>
                        <a:rPr lang="en-US" sz="1050" dirty="0" smtClean="0"/>
                        <a:t>Example: Create an IPv6 VPC and Subnets Using the AWS CLI </a:t>
                      </a:r>
                      <a:endParaRPr lang="en-US" sz="1050" dirty="0"/>
                    </a:p>
                  </a:txBody>
                  <a:tcPr/>
                </a:tc>
                <a:tc>
                  <a:txBody>
                    <a:bodyPr/>
                    <a:lstStyle/>
                    <a:p>
                      <a:r>
                        <a:rPr lang="en-US" sz="1050" dirty="0" smtClean="0"/>
                        <a:t>Use the AWS CLI to create a VPC with an associated IPv6 CIDR block and a public subnet and a private subnet, each with an associated IPv6 CIDR block.</a:t>
                      </a:r>
                      <a:endParaRPr lang="en-US" sz="1050" dirty="0"/>
                    </a:p>
                  </a:txBody>
                  <a:tcPr/>
                </a:tc>
              </a:tr>
            </a:tbl>
          </a:graphicData>
        </a:graphic>
      </p:graphicFrame>
    </p:spTree>
    <p:extLst>
      <p:ext uri="{BB962C8B-B14F-4D97-AF65-F5344CB8AC3E}">
        <p14:creationId xmlns:p14="http://schemas.microsoft.com/office/powerpoint/2010/main" val="1461112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VPC </a:t>
            </a:r>
            <a:r>
              <a:rPr lang="en-US" dirty="0" smtClean="0"/>
              <a:t>Peering</a:t>
            </a:r>
            <a:endParaRPr lang="en-US" dirty="0"/>
          </a:p>
        </p:txBody>
      </p:sp>
      <p:sp>
        <p:nvSpPr>
          <p:cNvPr id="3" name="Content Placeholder 2"/>
          <p:cNvSpPr>
            <a:spLocks noGrp="1"/>
          </p:cNvSpPr>
          <p:nvPr>
            <p:ph idx="1"/>
          </p:nvPr>
        </p:nvSpPr>
        <p:spPr/>
        <p:txBody>
          <a:bodyPr>
            <a:normAutofit lnSpcReduction="10000"/>
          </a:bodyPr>
          <a:lstStyle/>
          <a:p>
            <a:pPr algn="just"/>
            <a:r>
              <a:rPr lang="en-US" dirty="0"/>
              <a:t>A VPC peering connection is a networking connection between two VPCs that enables you to route traﬃc between them using private IPv4 addresses or IPv6 addresses. Instances in either VPC can communicate with each other as if they are within the same network. </a:t>
            </a:r>
            <a:endParaRPr lang="en-US" dirty="0" smtClean="0"/>
          </a:p>
          <a:p>
            <a:pPr algn="just"/>
            <a:r>
              <a:rPr lang="en-US" dirty="0" smtClean="0"/>
              <a:t>You </a:t>
            </a:r>
            <a:r>
              <a:rPr lang="en-US" dirty="0"/>
              <a:t>can create a VPC peering connection between your own VPCs, or with a VPC in another AWS account. </a:t>
            </a:r>
            <a:endParaRPr lang="en-US" dirty="0" smtClean="0"/>
          </a:p>
          <a:p>
            <a:pPr algn="just"/>
            <a:r>
              <a:rPr lang="en-US" dirty="0" smtClean="0"/>
              <a:t>The </a:t>
            </a:r>
            <a:r>
              <a:rPr lang="en-US" dirty="0"/>
              <a:t>VPCs can be in diﬀerent regions (also known as an inter-region VPC peering connection</a:t>
            </a:r>
            <a:r>
              <a:rPr lang="en-US" dirty="0" smtClean="0"/>
              <a:t>).</a:t>
            </a:r>
          </a:p>
          <a:p>
            <a:pPr algn="just"/>
            <a:r>
              <a:rPr lang="en-US" dirty="0"/>
              <a:t>A VPC peering connection helps you to facilitate the transfer of data. </a:t>
            </a:r>
            <a:endParaRPr lang="en-US" dirty="0" smtClean="0"/>
          </a:p>
          <a:p>
            <a:pPr lvl="1" algn="just"/>
            <a:r>
              <a:rPr lang="en-US" dirty="0"/>
              <a:t>For example, if you have more than one AWS account, you can peer the VPCs across those accounts to create a ﬁle sharing network. You can also use a VPC peering connection to allow other VPCs to access resources you have in one of your VPCs</a:t>
            </a:r>
            <a:r>
              <a:rPr lang="en-US" dirty="0" smtClean="0"/>
              <a:t>.</a:t>
            </a:r>
            <a:endParaRPr lang="en-US" dirty="0"/>
          </a:p>
          <a:p>
            <a:pPr lvl="1" algn="just"/>
            <a:endParaRPr lang="en-US" dirty="0"/>
          </a:p>
          <a:p>
            <a:endParaRPr lang="en-US" dirty="0"/>
          </a:p>
        </p:txBody>
      </p:sp>
    </p:spTree>
    <p:extLst>
      <p:ext uri="{BB962C8B-B14F-4D97-AF65-F5344CB8AC3E}">
        <p14:creationId xmlns:p14="http://schemas.microsoft.com/office/powerpoint/2010/main" val="1277871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VPC Peering Connections</a:t>
            </a:r>
          </a:p>
        </p:txBody>
      </p:sp>
      <p:sp>
        <p:nvSpPr>
          <p:cNvPr id="3" name="Content Placeholder 2"/>
          <p:cNvSpPr>
            <a:spLocks noGrp="1"/>
          </p:cNvSpPr>
          <p:nvPr>
            <p:ph idx="1"/>
          </p:nvPr>
        </p:nvSpPr>
        <p:spPr/>
        <p:txBody>
          <a:bodyPr/>
          <a:lstStyle/>
          <a:p>
            <a:pPr algn="just"/>
            <a:r>
              <a:rPr lang="en-US" sz="1800" dirty="0"/>
              <a:t>A VPC peering connection is a one to one relationship between two VPCs. You can create multiple VPC peering connections for each VPC that you own, but transitive peering relationships are not supported. You do not have any peering relationship with VPCs that your VPC is not directly peered with</a:t>
            </a:r>
            <a:r>
              <a:rPr lang="en-US" sz="1800" dirty="0" smtClean="0"/>
              <a:t>.</a:t>
            </a:r>
          </a:p>
          <a:p>
            <a:pPr algn="just"/>
            <a:r>
              <a:rPr lang="en-US" sz="1800" dirty="0"/>
              <a:t>The following diagram is an example of one VPC peered to two diﬀerent VPCs. There are two VPC peering connections: VPC A is peered with both VPC B and VPC C. VPC B and VPC C are not peered, and you cannot use VPC A as a transit point for peering between VPC B and VPC C. If you want to enable routing of traﬃc between VPC B and VPC C, you must create a unique VPC peering connection between them.</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1286" y="4800600"/>
            <a:ext cx="4134427" cy="1571940"/>
          </a:xfrm>
          <a:prstGeom prst="rect">
            <a:avLst/>
          </a:prstGeom>
        </p:spPr>
      </p:pic>
    </p:spTree>
    <p:extLst>
      <p:ext uri="{BB962C8B-B14F-4D97-AF65-F5344CB8AC3E}">
        <p14:creationId xmlns:p14="http://schemas.microsoft.com/office/powerpoint/2010/main" val="31985098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VPC Peering </a:t>
            </a:r>
            <a:r>
              <a:rPr lang="en-US" dirty="0" smtClean="0"/>
              <a:t>Limitations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You </a:t>
            </a:r>
            <a:r>
              <a:rPr lang="en-US" dirty="0"/>
              <a:t>cannot create a VPC peering connection between VPCs that have matching or overlapping IPv4 or IPv6 CIDR blocks. Amazon always assigns your VPC a unique IPv6 CIDR block. If your IPv6 CIDR blocks are unique but your IPv4 blocks are not, you cannot create the peering connection. </a:t>
            </a:r>
            <a:endParaRPr lang="en-US" dirty="0" smtClean="0"/>
          </a:p>
          <a:p>
            <a:r>
              <a:rPr lang="en-US" dirty="0" smtClean="0"/>
              <a:t>You </a:t>
            </a:r>
            <a:r>
              <a:rPr lang="en-US" dirty="0"/>
              <a:t>have a limit on the number active and pending VPC peering connections that you can have per VPC. For more information, see Amazon VPC Limits in the Amazon VPC User Guide. </a:t>
            </a:r>
            <a:endParaRPr lang="en-US" dirty="0" smtClean="0"/>
          </a:p>
          <a:p>
            <a:r>
              <a:rPr lang="en-US" dirty="0" smtClean="0"/>
              <a:t>VPC </a:t>
            </a:r>
            <a:r>
              <a:rPr lang="en-US" dirty="0"/>
              <a:t>peering does not support transitive peering relationships. In a VPC peering connection, your VPC does not have access to any other VPCs with which the peer VPC may be peered. This includes VPC peering connections that are established entirely within your own AWS account. For more information about unsupported peering relationships, see Invalid VPC Peering Connection Conﬁgurations (p. 59). For examples of supported peering relationships, see VPC Peering Scenarios (p. 17). </a:t>
            </a:r>
            <a:endParaRPr lang="en-US" dirty="0" smtClean="0"/>
          </a:p>
          <a:p>
            <a:r>
              <a:rPr lang="en-US" dirty="0" smtClean="0"/>
              <a:t>You </a:t>
            </a:r>
            <a:r>
              <a:rPr lang="en-US" dirty="0"/>
              <a:t>cannot have more than one VPC peering connection between the same two VPCs at the same time. </a:t>
            </a:r>
            <a:endParaRPr lang="en-US" dirty="0" smtClean="0"/>
          </a:p>
          <a:p>
            <a:r>
              <a:rPr lang="en-US" dirty="0" smtClean="0"/>
              <a:t>A </a:t>
            </a:r>
            <a:r>
              <a:rPr lang="en-US" dirty="0"/>
              <a:t>placement group can span peered VPCs that are in the same region; however, you do not get full- bisection bandwidth between instances in peered VPCs. For more information about placement groups, see Placement Groups in the Amazon EC2 User Guide for Linux Instances. </a:t>
            </a:r>
            <a:endParaRPr lang="en-US" dirty="0" smtClean="0"/>
          </a:p>
          <a:p>
            <a:r>
              <a:rPr lang="en-US" dirty="0" smtClean="0"/>
              <a:t>Unicast </a:t>
            </a:r>
            <a:r>
              <a:rPr lang="en-US" dirty="0"/>
              <a:t>reverse path forwarding in VPC peering connections is not supported. For more information, see Routing for Response Traﬃc (p. 45). </a:t>
            </a:r>
            <a:endParaRPr lang="en-US" dirty="0" smtClean="0"/>
          </a:p>
          <a:p>
            <a:r>
              <a:rPr lang="en-US" dirty="0" smtClean="0"/>
              <a:t>If </a:t>
            </a:r>
            <a:r>
              <a:rPr lang="en-US" dirty="0"/>
              <a:t>the VPCs are in the same region, you can enable the resources on either side of a VPC peering connection to communicate with each other over IPv6. IPv6 communication is not automatic. You must associate an IPv6 CIDR block with each VPC, enable the instances in the VPCs for IPv6 communication, and add routes to your route tables that route IPv6 traﬃc intended for the peer VPC to the VPC peering connection. For more information, see Your VPC and Subnets in the Amazon VPC User Guide. </a:t>
            </a:r>
            <a:endParaRPr lang="en-US" dirty="0" smtClean="0"/>
          </a:p>
          <a:p>
            <a:r>
              <a:rPr lang="en-US" dirty="0" smtClean="0"/>
              <a:t>Any </a:t>
            </a:r>
            <a:r>
              <a:rPr lang="en-US" dirty="0"/>
              <a:t>tags that you create for your VPC peering connection are only applied in the account or region in which you create them</a:t>
            </a:r>
            <a:r>
              <a:rPr lang="en-US" dirty="0" smtClean="0"/>
              <a:t>.</a:t>
            </a:r>
          </a:p>
          <a:p>
            <a:r>
              <a:rPr lang="en-US" dirty="0" smtClean="0"/>
              <a:t>If </a:t>
            </a:r>
            <a:r>
              <a:rPr lang="en-US" dirty="0"/>
              <a:t>the IPv4 CIDR block of a VPC in a VPC peering connection falls outside of the private IPv4 address ranges speciﬁed by RFC 1918, private DNS hostnames for that VPC cannot be resolved to private IP addresses. To resolve private DNS hostnames to private IP addresses, you can enable DNS resolution support for the VPC peering connection. </a:t>
            </a:r>
          </a:p>
        </p:txBody>
      </p:sp>
    </p:spTree>
    <p:extLst>
      <p:ext uri="{BB962C8B-B14F-4D97-AF65-F5344CB8AC3E}">
        <p14:creationId xmlns:p14="http://schemas.microsoft.com/office/powerpoint/2010/main" val="29976119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Inter-Region </a:t>
            </a:r>
            <a:r>
              <a:rPr lang="en-US" dirty="0"/>
              <a:t>VPC P</a:t>
            </a:r>
            <a:r>
              <a:rPr lang="en-US" dirty="0" smtClean="0"/>
              <a:t>eering </a:t>
            </a:r>
            <a:r>
              <a:rPr lang="en-US" dirty="0"/>
              <a:t>L</a:t>
            </a:r>
            <a:r>
              <a:rPr lang="en-US" dirty="0" smtClean="0"/>
              <a:t>imitations</a:t>
            </a:r>
            <a:endParaRPr lang="en-US" dirty="0"/>
          </a:p>
        </p:txBody>
      </p:sp>
      <p:sp>
        <p:nvSpPr>
          <p:cNvPr id="3" name="Content Placeholder 2"/>
          <p:cNvSpPr>
            <a:spLocks noGrp="1"/>
          </p:cNvSpPr>
          <p:nvPr>
            <p:ph idx="1"/>
          </p:nvPr>
        </p:nvSpPr>
        <p:spPr/>
        <p:txBody>
          <a:bodyPr>
            <a:normAutofit fontScale="92500"/>
          </a:bodyPr>
          <a:lstStyle/>
          <a:p>
            <a:pPr marL="114300" indent="0">
              <a:buNone/>
            </a:pPr>
            <a:r>
              <a:rPr lang="en-US" dirty="0"/>
              <a:t>An inter-region VPC peering connection has additional limitations:</a:t>
            </a:r>
          </a:p>
          <a:p>
            <a:r>
              <a:rPr lang="en-US" dirty="0" smtClean="0"/>
              <a:t>You </a:t>
            </a:r>
            <a:r>
              <a:rPr lang="en-US" dirty="0"/>
              <a:t>cannot create a security group rule that references a peer VPC security group. </a:t>
            </a:r>
            <a:endParaRPr lang="en-US" dirty="0" smtClean="0"/>
          </a:p>
          <a:p>
            <a:r>
              <a:rPr lang="en-US" dirty="0" smtClean="0"/>
              <a:t>You </a:t>
            </a:r>
            <a:r>
              <a:rPr lang="en-US" dirty="0"/>
              <a:t>cannot enable support for an EC2-Classic instance that's linked to a VPC via </a:t>
            </a:r>
            <a:r>
              <a:rPr lang="en-US" dirty="0" err="1"/>
              <a:t>ClassicLink</a:t>
            </a:r>
            <a:r>
              <a:rPr lang="en-US" dirty="0"/>
              <a:t> to communicate with the peer VPC. </a:t>
            </a:r>
          </a:p>
          <a:p>
            <a:r>
              <a:rPr lang="en-US" dirty="0" smtClean="0"/>
              <a:t>You </a:t>
            </a:r>
            <a:r>
              <a:rPr lang="en-US" dirty="0"/>
              <a:t>cannot enable DNS resolution support (a VPC cannot resolve public IPv4 DNS hostnames to private IPv4 addresses when queried from instances in the peer VPC). </a:t>
            </a:r>
            <a:endParaRPr lang="en-US" dirty="0" smtClean="0"/>
          </a:p>
          <a:p>
            <a:r>
              <a:rPr lang="en-US" dirty="0" smtClean="0"/>
              <a:t>Communication </a:t>
            </a:r>
            <a:r>
              <a:rPr lang="en-US" dirty="0"/>
              <a:t>over IPv6 is not supported. </a:t>
            </a:r>
            <a:endParaRPr lang="en-US" dirty="0" smtClean="0"/>
          </a:p>
          <a:p>
            <a:r>
              <a:rPr lang="en-US" dirty="0" smtClean="0"/>
              <a:t>The </a:t>
            </a:r>
            <a:r>
              <a:rPr lang="en-US" dirty="0"/>
              <a:t>Maximum Transmission Unit (MTU) across the VPC peering connection is 1500 bytes (jumbo frames are not supported</a:t>
            </a:r>
            <a:r>
              <a:rPr lang="en-US" dirty="0" smtClean="0"/>
              <a:t>).</a:t>
            </a:r>
          </a:p>
          <a:p>
            <a:r>
              <a:rPr lang="en-US" dirty="0" smtClean="0"/>
              <a:t>Inter-region </a:t>
            </a:r>
            <a:r>
              <a:rPr lang="en-US" dirty="0"/>
              <a:t>VPC peering connections are supported in all public regions except Asia Paciﬁc (Seoul).</a:t>
            </a:r>
          </a:p>
          <a:p>
            <a:endParaRPr lang="en-US" dirty="0"/>
          </a:p>
        </p:txBody>
      </p:sp>
    </p:spTree>
    <p:extLst>
      <p:ext uri="{BB962C8B-B14F-4D97-AF65-F5344CB8AC3E}">
        <p14:creationId xmlns:p14="http://schemas.microsoft.com/office/powerpoint/2010/main" val="4270246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a:t>
            </a:r>
            <a:r>
              <a:rPr lang="en-US" dirty="0"/>
              <a:t>S3</a:t>
            </a:r>
          </a:p>
        </p:txBody>
      </p:sp>
      <p:sp>
        <p:nvSpPr>
          <p:cNvPr id="3" name="Content Placeholder 2"/>
          <p:cNvSpPr>
            <a:spLocks noGrp="1"/>
          </p:cNvSpPr>
          <p:nvPr>
            <p:ph idx="1"/>
          </p:nvPr>
        </p:nvSpPr>
        <p:spPr/>
        <p:txBody>
          <a:bodyPr/>
          <a:lstStyle/>
          <a:p>
            <a:pPr algn="just"/>
            <a:r>
              <a:rPr lang="en-US" dirty="0"/>
              <a:t>Amazon Simple Storage Service is storage for the Internet. It is designed to make web-scale computing easier for developers.</a:t>
            </a:r>
          </a:p>
          <a:p>
            <a:pPr algn="just"/>
            <a:r>
              <a:rPr lang="en-US" dirty="0"/>
              <a:t>Amazon S3 has a simple web services interface that you can use to store and retrieve any amount of data, at any time, from anywhere on the web. </a:t>
            </a:r>
            <a:endParaRPr lang="en-US" dirty="0" smtClean="0"/>
          </a:p>
          <a:p>
            <a:pPr algn="just"/>
            <a:r>
              <a:rPr lang="en-US" dirty="0" smtClean="0"/>
              <a:t>It </a:t>
            </a:r>
            <a:r>
              <a:rPr lang="en-US" dirty="0"/>
              <a:t>gives any developer access to the same highly scalable, reliable, fast, inexpensive data storage infrastructure that Amazon uses to run its own global network of web sites. </a:t>
            </a:r>
            <a:endParaRPr lang="en-US" dirty="0" smtClean="0"/>
          </a:p>
          <a:p>
            <a:pPr algn="just"/>
            <a:r>
              <a:rPr lang="en-US" dirty="0" smtClean="0"/>
              <a:t>The </a:t>
            </a:r>
            <a:r>
              <a:rPr lang="en-US" dirty="0"/>
              <a:t>service aims to maximize beneﬁts of scale and to pass those beneﬁts on to developers.</a:t>
            </a:r>
          </a:p>
          <a:p>
            <a:endParaRPr lang="en-US" dirty="0"/>
          </a:p>
        </p:txBody>
      </p:sp>
    </p:spTree>
    <p:extLst>
      <p:ext uri="{BB962C8B-B14F-4D97-AF65-F5344CB8AC3E}">
        <p14:creationId xmlns:p14="http://schemas.microsoft.com/office/powerpoint/2010/main" val="21365235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t>
            </a:r>
            <a:r>
              <a:rPr lang="en-US" dirty="0" smtClean="0"/>
              <a:t>S3</a:t>
            </a:r>
            <a:endParaRPr lang="en-US" dirty="0"/>
          </a:p>
        </p:txBody>
      </p:sp>
      <p:sp>
        <p:nvSpPr>
          <p:cNvPr id="3" name="Content Placeholder 2"/>
          <p:cNvSpPr>
            <a:spLocks noGrp="1"/>
          </p:cNvSpPr>
          <p:nvPr>
            <p:ph idx="1"/>
          </p:nvPr>
        </p:nvSpPr>
        <p:spPr/>
        <p:txBody>
          <a:bodyPr>
            <a:normAutofit fontScale="77500" lnSpcReduction="20000"/>
          </a:bodyPr>
          <a:lstStyle/>
          <a:p>
            <a:pPr marL="114300" indent="0">
              <a:buNone/>
            </a:pPr>
            <a:r>
              <a:rPr lang="en-US" dirty="0"/>
              <a:t>Amazon S3 is intentionally built with a minimal feature set that focuses on simplicity and robustness. Following are some of advantages of the Amazon S3 service:</a:t>
            </a:r>
          </a:p>
          <a:p>
            <a:r>
              <a:rPr lang="en-US" b="1" dirty="0" smtClean="0"/>
              <a:t>Create </a:t>
            </a:r>
            <a:r>
              <a:rPr lang="en-US" b="1" dirty="0"/>
              <a:t>Buckets </a:t>
            </a:r>
            <a:r>
              <a:rPr lang="en-US" dirty="0"/>
              <a:t>– Create and name a bucket that stores data. Buckets are the fundamental container in Amazon S3 for data storage. </a:t>
            </a:r>
            <a:endParaRPr lang="en-US" dirty="0" smtClean="0"/>
          </a:p>
          <a:p>
            <a:r>
              <a:rPr lang="en-US" b="1" dirty="0" smtClean="0"/>
              <a:t>Store </a:t>
            </a:r>
            <a:r>
              <a:rPr lang="en-US" b="1" dirty="0"/>
              <a:t>data in Buckets </a:t>
            </a:r>
            <a:r>
              <a:rPr lang="en-US" dirty="0"/>
              <a:t>– Store an inﬁnite amount of data in a bucket. Upload as many objects as you like into an Amazon S3 bucket. Each object can contain up to 5 TB of data. Each object is stored and retrieved using a unique developer-assigned key. </a:t>
            </a:r>
            <a:endParaRPr lang="en-US" dirty="0" smtClean="0"/>
          </a:p>
          <a:p>
            <a:r>
              <a:rPr lang="en-US" b="1" dirty="0" smtClean="0"/>
              <a:t>Download </a:t>
            </a:r>
            <a:r>
              <a:rPr lang="en-US" b="1" dirty="0"/>
              <a:t>data </a:t>
            </a:r>
            <a:r>
              <a:rPr lang="en-US" dirty="0"/>
              <a:t>– Download your data or enable others to do so. Download your data any time you like or allow others to do the same. </a:t>
            </a:r>
            <a:endParaRPr lang="en-US" dirty="0" smtClean="0"/>
          </a:p>
          <a:p>
            <a:r>
              <a:rPr lang="en-US" b="1" dirty="0" smtClean="0"/>
              <a:t>Permissions</a:t>
            </a:r>
            <a:r>
              <a:rPr lang="en-US" dirty="0" smtClean="0"/>
              <a:t> </a:t>
            </a:r>
            <a:r>
              <a:rPr lang="en-US" dirty="0"/>
              <a:t>– Grant or deny access to others who want to upload or download data into your Amazon S3 bucket. Grant upload and download permissions to three types of users. Authentication mechanisms can help keep data secure from unauthorized access. </a:t>
            </a:r>
            <a:endParaRPr lang="en-US" dirty="0" smtClean="0"/>
          </a:p>
          <a:p>
            <a:r>
              <a:rPr lang="en-US" b="1" dirty="0" smtClean="0"/>
              <a:t>Standard </a:t>
            </a:r>
            <a:r>
              <a:rPr lang="en-US" b="1" dirty="0"/>
              <a:t>interfaces </a:t>
            </a:r>
            <a:r>
              <a:rPr lang="en-US" dirty="0"/>
              <a:t>– Use standards-based REST and SOAP interfaces designed to work with any Internet-development toolkit</a:t>
            </a:r>
            <a:r>
              <a:rPr lang="en-US" dirty="0" smtClean="0"/>
              <a:t>.</a:t>
            </a:r>
          </a:p>
          <a:p>
            <a:r>
              <a:rPr lang="en-US" b="1" dirty="0"/>
              <a:t>Note</a:t>
            </a:r>
            <a:r>
              <a:rPr lang="en-US" dirty="0"/>
              <a:t> SOAP support over HTTP is deprecated, but it is still available over HTTPS. New Amazon S3 features will not be supported for SOAP. We recommend that you use either the REST API or the AWS SDKs</a:t>
            </a:r>
            <a:r>
              <a:rPr lang="en-US" dirty="0" smtClean="0"/>
              <a:t>.</a:t>
            </a:r>
            <a:endParaRPr lang="en-US" dirty="0"/>
          </a:p>
          <a:p>
            <a:endParaRPr lang="en-US" dirty="0"/>
          </a:p>
        </p:txBody>
      </p:sp>
    </p:spTree>
    <p:extLst>
      <p:ext uri="{BB962C8B-B14F-4D97-AF65-F5344CB8AC3E}">
        <p14:creationId xmlns:p14="http://schemas.microsoft.com/office/powerpoint/2010/main" val="3849347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Concepts</a:t>
            </a:r>
            <a:endParaRPr lang="en-US" dirty="0"/>
          </a:p>
        </p:txBody>
      </p:sp>
      <p:sp>
        <p:nvSpPr>
          <p:cNvPr id="3" name="Content Placeholder 2"/>
          <p:cNvSpPr>
            <a:spLocks noGrp="1"/>
          </p:cNvSpPr>
          <p:nvPr>
            <p:ph idx="1"/>
          </p:nvPr>
        </p:nvSpPr>
        <p:spPr>
          <a:xfrm>
            <a:off x="457200" y="1524000"/>
            <a:ext cx="7620000" cy="5181600"/>
          </a:xfrm>
        </p:spPr>
        <p:txBody>
          <a:bodyPr>
            <a:normAutofit fontScale="47500" lnSpcReduction="20000"/>
          </a:bodyPr>
          <a:lstStyle/>
          <a:p>
            <a:pPr algn="just"/>
            <a:r>
              <a:rPr lang="en-US" sz="2500" dirty="0" smtClean="0"/>
              <a:t>Buckets</a:t>
            </a:r>
            <a:endParaRPr lang="en-US" dirty="0" smtClean="0"/>
          </a:p>
          <a:p>
            <a:pPr lvl="1" algn="just"/>
            <a:r>
              <a:rPr lang="en-US" sz="2300" dirty="0"/>
              <a:t>A bucket is a container for objects stored in Amazon S3. Every object is contained in a bucket. For example, if the object named photos/puppy.jpg is stored in the </a:t>
            </a:r>
            <a:r>
              <a:rPr lang="en-US" sz="2300" dirty="0" err="1"/>
              <a:t>johnsmith</a:t>
            </a:r>
            <a:r>
              <a:rPr lang="en-US" sz="2300" dirty="0"/>
              <a:t> bucket, then it is addressable using the URL http://johnsmith.s3.amazonaws.com/photos/puppy.jpg</a:t>
            </a:r>
          </a:p>
          <a:p>
            <a:pPr lvl="1" algn="just"/>
            <a:r>
              <a:rPr lang="en-US" sz="2300" dirty="0"/>
              <a:t>Buckets serve several purposes: they organize the Amazon S3 namespace at the highest level, they identify the account responsible for storage and data transfer charges, they play a role in access control, and they serve as the unit of aggregation for usage reporting</a:t>
            </a:r>
            <a:r>
              <a:rPr lang="en-US" sz="2300" dirty="0" smtClean="0"/>
              <a:t>.</a:t>
            </a:r>
          </a:p>
          <a:p>
            <a:pPr algn="just"/>
            <a:r>
              <a:rPr lang="en-US" sz="2500" dirty="0"/>
              <a:t>Objects</a:t>
            </a:r>
            <a:r>
              <a:rPr lang="en-US" dirty="0" smtClean="0"/>
              <a:t> </a:t>
            </a:r>
          </a:p>
          <a:p>
            <a:pPr lvl="1" algn="just"/>
            <a:r>
              <a:rPr lang="en-US" sz="2300" dirty="0"/>
              <a:t>Objects are the fundamental entities stored in Amazon S3. Objects consist of object data and metadata. The data portion is opaque to Amazon S3. The metadata is a set of name-value pairs that describe the object. These include some default metadata, such as the date last modiﬁed, and standard HTTP metadata, such as Content-Type. You can also specify custom metadata at the time the object is stored.</a:t>
            </a:r>
          </a:p>
          <a:p>
            <a:pPr algn="just"/>
            <a:r>
              <a:rPr lang="en-US" sz="2500" dirty="0"/>
              <a:t>Keys</a:t>
            </a:r>
          </a:p>
          <a:p>
            <a:pPr lvl="1" algn="just"/>
            <a:r>
              <a:rPr lang="en-US" sz="2300" dirty="0"/>
              <a:t>A key is the unique identiﬁer for an object within a bucket. Every object in a bucket has exactly one key. Because the combination of a bucket, key, and version ID uniquely identify each object, Amazon S3 can be thought of as a basic data map between "bucket + key + version" and the object itself. Every object in Amazon S3 can be uniquely addressed through the combination of the web service endpoint, bucket name, key, and optionally, a version. For example, in the URL http:// doc.s3.amazonaws.com/2006-03-01/AmazonS3.wsdl, "doc" is the name of the bucket and "2006-03-01/ AmazonS3.wsdl" is the key</a:t>
            </a:r>
            <a:r>
              <a:rPr lang="en-US" sz="2300" dirty="0" smtClean="0"/>
              <a:t>.</a:t>
            </a:r>
            <a:endParaRPr lang="en-US" dirty="0" smtClean="0"/>
          </a:p>
          <a:p>
            <a:pPr algn="just"/>
            <a:r>
              <a:rPr lang="en-US" sz="2500" dirty="0"/>
              <a:t>Regions</a:t>
            </a:r>
          </a:p>
          <a:p>
            <a:pPr lvl="1" algn="just"/>
            <a:r>
              <a:rPr lang="en-US" sz="2300" dirty="0"/>
              <a:t>You can choose the geographical region where Amazon S3 will store the buckets you create. You might choose a region to optimize latency, minimize costs, or address regulatory requirements. Objects stored in a region never leave the region unless you explicitly transfer them to another region. </a:t>
            </a:r>
            <a:endParaRPr lang="en-US" dirty="0"/>
          </a:p>
          <a:p>
            <a:pPr algn="just"/>
            <a:r>
              <a:rPr lang="en-US" sz="2500" dirty="0"/>
              <a:t>Amazon S3 Data Consistency Model </a:t>
            </a:r>
          </a:p>
          <a:p>
            <a:pPr lvl="1" algn="just"/>
            <a:r>
              <a:rPr lang="en-US" sz="2300" dirty="0"/>
              <a:t>Amazon S3 provides read-after-write consistency for PUTS of new objects in your S3 bucket in all regions with one caveat. The caveat is that if you make a HEAD or GET request to the key name (to ﬁnd if the object exists) before creating the object, Amazon S3 provides eventual consistency for read-after-write.</a:t>
            </a:r>
          </a:p>
          <a:p>
            <a:pPr lvl="1" algn="just"/>
            <a:r>
              <a:rPr lang="en-US" sz="2300" dirty="0"/>
              <a:t>Amazon S3 oﬀers eventual consistency for overwrite PUTS and DELETES in all regions.</a:t>
            </a:r>
          </a:p>
          <a:p>
            <a:pPr lvl="1" algn="just"/>
            <a:r>
              <a:rPr lang="en-US" sz="2300" dirty="0"/>
              <a:t>Updates to a single key are atomic. For example, if you PUT to an existing key, a subsequent read might return the old data or the updated data, but it will never return corrupted or partial data.</a:t>
            </a:r>
          </a:p>
          <a:p>
            <a:pPr lvl="1" algn="just"/>
            <a:r>
              <a:rPr lang="en-US" sz="2300" b="1" dirty="0"/>
              <a:t>Note</a:t>
            </a:r>
            <a:r>
              <a:rPr lang="en-US" sz="2300" dirty="0"/>
              <a:t> Amazon S3 does not currently support object locking. If two PUT requests are simultaneously made to the same key, the request with the latest time stamp wins.</a:t>
            </a:r>
          </a:p>
          <a:p>
            <a:pPr algn="just"/>
            <a:endParaRPr lang="en-US" dirty="0"/>
          </a:p>
        </p:txBody>
      </p:sp>
    </p:spTree>
    <p:extLst>
      <p:ext uri="{BB962C8B-B14F-4D97-AF65-F5344CB8AC3E}">
        <p14:creationId xmlns:p14="http://schemas.microsoft.com/office/powerpoint/2010/main" val="1451544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dirty="0"/>
              <a:t>EC2</a:t>
            </a:r>
            <a:br>
              <a:rPr lang="en-US" dirty="0"/>
            </a:br>
            <a:r>
              <a:rPr lang="en-US" sz="1200" dirty="0"/>
              <a:t>Amazon Elastic Compute Cloud (Amazon EC2) provides scalable computing capacity in the Amazon Web Services (AWS) cloud. Using Amazon EC2 eliminates your need to invest in hardware up front, so you can develop and deploy applications faster.</a:t>
            </a:r>
          </a:p>
        </p:txBody>
      </p:sp>
      <p:sp>
        <p:nvSpPr>
          <p:cNvPr id="3" name="Content Placeholder 2"/>
          <p:cNvSpPr>
            <a:spLocks noGrp="1"/>
          </p:cNvSpPr>
          <p:nvPr>
            <p:ph idx="1"/>
          </p:nvPr>
        </p:nvSpPr>
        <p:spPr>
          <a:xfrm>
            <a:off x="457200" y="1600200"/>
            <a:ext cx="8229600" cy="4495800"/>
          </a:xfrm>
        </p:spPr>
        <p:txBody>
          <a:bodyPr>
            <a:normAutofit fontScale="55000" lnSpcReduction="20000"/>
          </a:bodyPr>
          <a:lstStyle/>
          <a:p>
            <a:pPr marL="0" indent="0">
              <a:buNone/>
            </a:pPr>
            <a:r>
              <a:rPr lang="en-US" dirty="0"/>
              <a:t>Amazon EC2 provides the following features:</a:t>
            </a:r>
          </a:p>
          <a:p>
            <a:r>
              <a:rPr lang="en-US" dirty="0"/>
              <a:t>• Virtual computing environments, known as </a:t>
            </a:r>
            <a:r>
              <a:rPr lang="en-US" b="1" dirty="0"/>
              <a:t>instances </a:t>
            </a:r>
            <a:endParaRPr lang="en-US" b="1" dirty="0" smtClean="0"/>
          </a:p>
          <a:p>
            <a:r>
              <a:rPr lang="en-US" dirty="0" smtClean="0"/>
              <a:t>• </a:t>
            </a:r>
            <a:r>
              <a:rPr lang="en-US" dirty="0"/>
              <a:t>Preconﬁgured templates for your instances, known as </a:t>
            </a:r>
            <a:r>
              <a:rPr lang="en-US" b="1" dirty="0"/>
              <a:t>Amazon Machine Images (AMIs)</a:t>
            </a:r>
            <a:r>
              <a:rPr lang="en-US" dirty="0"/>
              <a:t>, that package the bits you need for your server (including the operating system and additional software) </a:t>
            </a:r>
            <a:endParaRPr lang="en-US" dirty="0" smtClean="0"/>
          </a:p>
          <a:p>
            <a:r>
              <a:rPr lang="en-US" dirty="0" smtClean="0"/>
              <a:t>• </a:t>
            </a:r>
            <a:r>
              <a:rPr lang="en-US" dirty="0"/>
              <a:t>Various conﬁgurations of CPU, memory, storage, and networking capacity for your instances, known as</a:t>
            </a:r>
            <a:r>
              <a:rPr lang="en-US" b="1" dirty="0"/>
              <a:t> instance types </a:t>
            </a:r>
            <a:endParaRPr lang="en-US" b="1" dirty="0" smtClean="0"/>
          </a:p>
          <a:p>
            <a:r>
              <a:rPr lang="en-US" dirty="0" smtClean="0"/>
              <a:t>• Secure </a:t>
            </a:r>
            <a:r>
              <a:rPr lang="en-US" dirty="0"/>
              <a:t>login information for your instances using </a:t>
            </a:r>
            <a:r>
              <a:rPr lang="en-US" b="1" dirty="0"/>
              <a:t>key pairs </a:t>
            </a:r>
            <a:r>
              <a:rPr lang="en-US" dirty="0"/>
              <a:t>(</a:t>
            </a:r>
            <a:r>
              <a:rPr lang="en-US" b="1" dirty="0"/>
              <a:t>AWS stores the public key, and you store the private key in a secure place</a:t>
            </a:r>
            <a:r>
              <a:rPr lang="en-US" dirty="0"/>
              <a:t>) </a:t>
            </a:r>
            <a:endParaRPr lang="en-US" dirty="0" smtClean="0"/>
          </a:p>
          <a:p>
            <a:r>
              <a:rPr lang="en-US" dirty="0" smtClean="0"/>
              <a:t>• </a:t>
            </a:r>
            <a:r>
              <a:rPr lang="en-US" dirty="0"/>
              <a:t>Storage volumes for temporary data that's deleted when you stop or terminate your instance, known as </a:t>
            </a:r>
            <a:r>
              <a:rPr lang="en-US" b="1" dirty="0"/>
              <a:t>instance store volumes </a:t>
            </a:r>
            <a:endParaRPr lang="en-US" b="1" dirty="0" smtClean="0"/>
          </a:p>
          <a:p>
            <a:r>
              <a:rPr lang="en-US" dirty="0" smtClean="0"/>
              <a:t>• </a:t>
            </a:r>
            <a:r>
              <a:rPr lang="en-US" dirty="0"/>
              <a:t>Persistent storage volumes for your data using Amazon Elastic Block Store (Amazon EBS), known as </a:t>
            </a:r>
            <a:r>
              <a:rPr lang="en-US" b="1" dirty="0"/>
              <a:t>Amazon EBS volumes </a:t>
            </a:r>
            <a:endParaRPr lang="en-US" b="1" dirty="0" smtClean="0"/>
          </a:p>
          <a:p>
            <a:r>
              <a:rPr lang="en-US" dirty="0" smtClean="0"/>
              <a:t>• </a:t>
            </a:r>
            <a:r>
              <a:rPr lang="en-US" dirty="0"/>
              <a:t>Multiple physical locations for your resources, such as instances and Amazon EBS volumes, known </a:t>
            </a:r>
            <a:r>
              <a:rPr lang="en-US" b="1" dirty="0"/>
              <a:t>as regions and Availability Zones </a:t>
            </a:r>
            <a:endParaRPr lang="en-US" b="1" dirty="0" smtClean="0"/>
          </a:p>
          <a:p>
            <a:r>
              <a:rPr lang="en-US" dirty="0" smtClean="0"/>
              <a:t>• </a:t>
            </a:r>
            <a:r>
              <a:rPr lang="en-US" dirty="0"/>
              <a:t>A ﬁrewall that enables you to specify the protocols, ports, and source IP ranges that can reach your </a:t>
            </a:r>
            <a:r>
              <a:rPr lang="en-US" b="1" dirty="0"/>
              <a:t>instances using security groups </a:t>
            </a:r>
            <a:endParaRPr lang="en-US" b="1" dirty="0" smtClean="0"/>
          </a:p>
          <a:p>
            <a:r>
              <a:rPr lang="en-US" dirty="0" smtClean="0"/>
              <a:t>• </a:t>
            </a:r>
            <a:r>
              <a:rPr lang="en-US" dirty="0"/>
              <a:t>Static IPv4 addresses for dynamic cloud computing, known </a:t>
            </a:r>
            <a:r>
              <a:rPr lang="en-US" b="1" dirty="0"/>
              <a:t>as Elastic IP addresses </a:t>
            </a:r>
            <a:endParaRPr lang="en-US" b="1" dirty="0" smtClean="0"/>
          </a:p>
          <a:p>
            <a:r>
              <a:rPr lang="en-US" dirty="0" smtClean="0"/>
              <a:t>• </a:t>
            </a:r>
            <a:r>
              <a:rPr lang="en-US" dirty="0"/>
              <a:t>Metadata, </a:t>
            </a:r>
            <a:r>
              <a:rPr lang="en-US" b="1" dirty="0"/>
              <a:t>known as tags</a:t>
            </a:r>
            <a:r>
              <a:rPr lang="en-US" dirty="0"/>
              <a:t>, that you can create and assign to your Amazon EC2 resources </a:t>
            </a:r>
            <a:endParaRPr lang="en-US" dirty="0" smtClean="0"/>
          </a:p>
          <a:p>
            <a:r>
              <a:rPr lang="en-US" dirty="0" smtClean="0"/>
              <a:t>• </a:t>
            </a:r>
            <a:r>
              <a:rPr lang="en-US" dirty="0"/>
              <a:t>Virtual networks you can create that are logically isolated from the rest of the AWS cloud, and that you can optionally connect to your own network, known as </a:t>
            </a:r>
            <a:r>
              <a:rPr lang="en-US" b="1" dirty="0"/>
              <a:t>virtual private clouds (VPCs</a:t>
            </a:r>
            <a:r>
              <a:rPr lang="en-US" b="1" dirty="0" smtClean="0"/>
              <a:t>)</a:t>
            </a:r>
          </a:p>
          <a:p>
            <a:endParaRPr lang="en-US" b="1" dirty="0"/>
          </a:p>
          <a:p>
            <a:pPr lvl="1"/>
            <a:r>
              <a:rPr lang="en-US" dirty="0"/>
              <a:t>For more information about the features of Amazon EC2, see the Amazon EC2 product page.</a:t>
            </a:r>
          </a:p>
          <a:p>
            <a:pPr lvl="1"/>
            <a:r>
              <a:rPr lang="en-US" dirty="0"/>
              <a:t>For more information about running your website on AWS, see Web Hosting.</a:t>
            </a:r>
          </a:p>
          <a:p>
            <a:endParaRPr lang="en-US" dirty="0"/>
          </a:p>
        </p:txBody>
      </p:sp>
    </p:spTree>
    <p:extLst>
      <p:ext uri="{BB962C8B-B14F-4D97-AF65-F5344CB8AC3E}">
        <p14:creationId xmlns:p14="http://schemas.microsoft.com/office/powerpoint/2010/main" val="10805504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S3 </a:t>
            </a:r>
            <a:r>
              <a:rPr lang="en-US" dirty="0" smtClean="0"/>
              <a:t>Features</a:t>
            </a:r>
            <a:endParaRPr lang="en-US" dirty="0"/>
          </a:p>
        </p:txBody>
      </p:sp>
      <p:sp>
        <p:nvSpPr>
          <p:cNvPr id="3" name="Content Placeholder 2"/>
          <p:cNvSpPr>
            <a:spLocks noGrp="1"/>
          </p:cNvSpPr>
          <p:nvPr>
            <p:ph idx="1"/>
          </p:nvPr>
        </p:nvSpPr>
        <p:spPr>
          <a:xfrm>
            <a:off x="457200" y="1371600"/>
            <a:ext cx="7620000" cy="5334000"/>
          </a:xfrm>
        </p:spPr>
        <p:txBody>
          <a:bodyPr>
            <a:normAutofit fontScale="70000" lnSpcReduction="20000"/>
          </a:bodyPr>
          <a:lstStyle/>
          <a:p>
            <a:pPr algn="just"/>
            <a:r>
              <a:rPr lang="en-US" dirty="0" smtClean="0"/>
              <a:t>Storage </a:t>
            </a:r>
            <a:r>
              <a:rPr lang="en-US" dirty="0"/>
              <a:t>Classes </a:t>
            </a:r>
            <a:endParaRPr lang="en-US" dirty="0" smtClean="0"/>
          </a:p>
          <a:p>
            <a:pPr lvl="1" algn="just"/>
            <a:r>
              <a:rPr lang="en-US" dirty="0"/>
              <a:t>Amazon S3 oﬀers a range of storage classes designed for diﬀerent use cases. These include Amazon S3 STANDARD for general-purpose storage of frequently accessed data, Amazon S3 STANDARD_IA for long- lived, but less frequently accessed data, and GLACIER for long-term archive.</a:t>
            </a:r>
            <a:endParaRPr lang="en-US" dirty="0" smtClean="0"/>
          </a:p>
          <a:p>
            <a:pPr algn="just"/>
            <a:r>
              <a:rPr lang="en-US" dirty="0" smtClean="0"/>
              <a:t>Bucket </a:t>
            </a:r>
            <a:r>
              <a:rPr lang="en-US" dirty="0"/>
              <a:t>Policies </a:t>
            </a:r>
            <a:endParaRPr lang="en-US" dirty="0" smtClean="0"/>
          </a:p>
          <a:p>
            <a:pPr lvl="1" algn="just"/>
            <a:r>
              <a:rPr lang="en-US" dirty="0"/>
              <a:t>Bucket policies provide centralized access control to buckets and objects based on a variety of conditions, including Amazon S3 operations, requesters, resources, and aspects of the request (e.g., IP address). The policies are expressed in our access policy language and enable centralized management of permissions. The permissions attached to a bucket apply to all of the objects in that bucket</a:t>
            </a:r>
            <a:r>
              <a:rPr lang="en-US" dirty="0" smtClean="0"/>
              <a:t>.</a:t>
            </a:r>
          </a:p>
          <a:p>
            <a:pPr algn="just"/>
            <a:r>
              <a:rPr lang="en-US" dirty="0" smtClean="0"/>
              <a:t>AWS </a:t>
            </a:r>
            <a:r>
              <a:rPr lang="en-US" dirty="0"/>
              <a:t>Identity and Access Management </a:t>
            </a:r>
            <a:endParaRPr lang="en-US" dirty="0" smtClean="0"/>
          </a:p>
          <a:p>
            <a:pPr lvl="1" algn="just"/>
            <a:r>
              <a:rPr lang="en-US" dirty="0" smtClean="0"/>
              <a:t>You </a:t>
            </a:r>
            <a:r>
              <a:rPr lang="en-US" dirty="0"/>
              <a:t>can use IAM with Amazon S3 to control the type of access a user or group of users has to speciﬁc parts of an Amazon S3 bucket your AWS account owns</a:t>
            </a:r>
            <a:r>
              <a:rPr lang="en-US" dirty="0" smtClean="0"/>
              <a:t>.</a:t>
            </a:r>
          </a:p>
          <a:p>
            <a:pPr algn="just"/>
            <a:r>
              <a:rPr lang="en-US" dirty="0" smtClean="0"/>
              <a:t>Access </a:t>
            </a:r>
            <a:r>
              <a:rPr lang="en-US" dirty="0"/>
              <a:t>Control Lists </a:t>
            </a:r>
            <a:endParaRPr lang="en-US" dirty="0" smtClean="0"/>
          </a:p>
          <a:p>
            <a:pPr algn="just"/>
            <a:r>
              <a:rPr lang="en-US" dirty="0" smtClean="0"/>
              <a:t>Versioning </a:t>
            </a:r>
          </a:p>
          <a:p>
            <a:pPr algn="just"/>
            <a:r>
              <a:rPr lang="en-US" dirty="0" smtClean="0"/>
              <a:t>Operations</a:t>
            </a:r>
          </a:p>
          <a:p>
            <a:pPr lvl="1" algn="just"/>
            <a:r>
              <a:rPr lang="en-US" b="1" dirty="0" smtClean="0"/>
              <a:t>Create </a:t>
            </a:r>
            <a:r>
              <a:rPr lang="en-US" b="1" dirty="0"/>
              <a:t>a Bucket </a:t>
            </a:r>
            <a:r>
              <a:rPr lang="en-US" dirty="0"/>
              <a:t>– Create and name your own bucket in which to store your objects. </a:t>
            </a:r>
            <a:endParaRPr lang="en-US" dirty="0" smtClean="0"/>
          </a:p>
          <a:p>
            <a:pPr lvl="1" algn="just"/>
            <a:r>
              <a:rPr lang="en-US" b="1" dirty="0" smtClean="0"/>
              <a:t>Write </a:t>
            </a:r>
            <a:r>
              <a:rPr lang="en-US" b="1" dirty="0"/>
              <a:t>an Object </a:t>
            </a:r>
            <a:r>
              <a:rPr lang="en-US" dirty="0"/>
              <a:t>– Store data by creating or overwriting an object. When you write an object, you specify a unique key in the namespace of your bucket. This is also a good time to specify any access control you want on the object</a:t>
            </a:r>
            <a:r>
              <a:rPr lang="en-US" dirty="0" smtClean="0"/>
              <a:t>.</a:t>
            </a:r>
          </a:p>
          <a:p>
            <a:pPr lvl="1" algn="just"/>
            <a:r>
              <a:rPr lang="en-US" b="1" dirty="0" smtClean="0"/>
              <a:t>Read </a:t>
            </a:r>
            <a:r>
              <a:rPr lang="en-US" b="1" dirty="0"/>
              <a:t>an Object </a:t>
            </a:r>
            <a:r>
              <a:rPr lang="en-US" dirty="0"/>
              <a:t>– Read data back. You can download the data via HTTP or </a:t>
            </a:r>
            <a:r>
              <a:rPr lang="en-US" dirty="0" err="1"/>
              <a:t>BitTorrent</a:t>
            </a:r>
            <a:r>
              <a:rPr lang="en-US" dirty="0"/>
              <a:t>. </a:t>
            </a:r>
            <a:endParaRPr lang="en-US" dirty="0" smtClean="0"/>
          </a:p>
          <a:p>
            <a:pPr lvl="1" algn="just"/>
            <a:r>
              <a:rPr lang="en-US" b="1" dirty="0" smtClean="0"/>
              <a:t>Deleting </a:t>
            </a:r>
            <a:r>
              <a:rPr lang="en-US" b="1" dirty="0"/>
              <a:t>an Object </a:t>
            </a:r>
            <a:r>
              <a:rPr lang="en-US" dirty="0"/>
              <a:t>– Delete some of your data. </a:t>
            </a:r>
            <a:endParaRPr lang="en-US" dirty="0" smtClean="0"/>
          </a:p>
          <a:p>
            <a:pPr lvl="1" algn="just"/>
            <a:r>
              <a:rPr lang="en-US" b="1" dirty="0" smtClean="0"/>
              <a:t>Listing </a:t>
            </a:r>
            <a:r>
              <a:rPr lang="en-US" b="1" dirty="0"/>
              <a:t>Keys </a:t>
            </a:r>
            <a:r>
              <a:rPr lang="en-US" dirty="0"/>
              <a:t>– List the keys contained in one of your buckets. You can ﬁlter the key list based on a preﬁx.</a:t>
            </a:r>
          </a:p>
          <a:p>
            <a:pPr lvl="1" algn="just"/>
            <a:endParaRPr lang="en-US" dirty="0"/>
          </a:p>
          <a:p>
            <a:pPr algn="just"/>
            <a:endParaRPr lang="en-US" dirty="0"/>
          </a:p>
        </p:txBody>
      </p:sp>
    </p:spTree>
    <p:extLst>
      <p:ext uri="{BB962C8B-B14F-4D97-AF65-F5344CB8AC3E}">
        <p14:creationId xmlns:p14="http://schemas.microsoft.com/office/powerpoint/2010/main" val="2017438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API</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The REST </a:t>
            </a:r>
            <a:r>
              <a:rPr lang="en-US" dirty="0" smtClean="0"/>
              <a:t>Interface</a:t>
            </a:r>
          </a:p>
          <a:p>
            <a:pPr lvl="1" algn="just"/>
            <a:r>
              <a:rPr lang="en-US" dirty="0"/>
              <a:t>The REST API is an HTTP interface to Amazon S3. Using REST, you use standard HTTP requests to create, fetch, and delete buckets and objects.</a:t>
            </a:r>
          </a:p>
          <a:p>
            <a:pPr lvl="1" algn="just"/>
            <a:r>
              <a:rPr lang="en-US" dirty="0"/>
              <a:t>You can use any toolkit that supports HTTP to use the REST API. You can even use a browser to fetch objects, as long as they are anonymously readable.</a:t>
            </a:r>
          </a:p>
          <a:p>
            <a:pPr lvl="1" algn="just"/>
            <a:r>
              <a:rPr lang="en-US" dirty="0"/>
              <a:t>The REST API uses the standard HTTP headers and status codes, so that standard browsers and toolkits work as expected. In some areas, we have added functionality to HTTP </a:t>
            </a:r>
            <a:endParaRPr lang="en-US" dirty="0" smtClean="0"/>
          </a:p>
          <a:p>
            <a:pPr algn="just"/>
            <a:r>
              <a:rPr lang="en-US" dirty="0"/>
              <a:t>The SOAP </a:t>
            </a:r>
            <a:r>
              <a:rPr lang="en-US" dirty="0" smtClean="0"/>
              <a:t>Interface</a:t>
            </a:r>
          </a:p>
          <a:p>
            <a:pPr lvl="1" algn="just"/>
            <a:r>
              <a:rPr lang="en-US" b="1" dirty="0"/>
              <a:t>Note</a:t>
            </a:r>
            <a:r>
              <a:rPr lang="en-US" dirty="0"/>
              <a:t> SOAP support over HTTP is deprecated, but it is still available over HTTPS. New Amazon S3 features will not be supported for SOAP. We recommend that you use either the REST API or the AWS </a:t>
            </a:r>
            <a:r>
              <a:rPr lang="en-US" dirty="0" smtClean="0"/>
              <a:t>SDKs</a:t>
            </a:r>
          </a:p>
          <a:p>
            <a:pPr lvl="1" algn="just"/>
            <a:r>
              <a:rPr lang="en-US" dirty="0"/>
              <a:t>The SOAP API provides a SOAP 1.1 interface using document literal encoding. The most common way to use SOAP is to download the WSDL (go to http://doc.s3.amazonaws.com/2006-03-01/AmazonS3.wsdl), use a SOAP toolkit such as Apache Axis or Microsoft .NET to create bindings, and then write code that uses the bindings to call Amazon S3</a:t>
            </a:r>
            <a:r>
              <a:rPr lang="en-US" dirty="0" smtClean="0"/>
              <a:t>.</a:t>
            </a:r>
            <a:endParaRPr lang="en-US" dirty="0"/>
          </a:p>
        </p:txBody>
      </p:sp>
    </p:spTree>
    <p:extLst>
      <p:ext uri="{BB962C8B-B14F-4D97-AF65-F5344CB8AC3E}">
        <p14:creationId xmlns:p14="http://schemas.microsoft.com/office/powerpoint/2010/main" val="1251245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Paying for </a:t>
            </a:r>
            <a:r>
              <a:rPr lang="en-US" dirty="0" smtClean="0"/>
              <a:t>S3</a:t>
            </a:r>
            <a:endParaRPr lang="en-US" dirty="0"/>
          </a:p>
        </p:txBody>
      </p:sp>
      <p:sp>
        <p:nvSpPr>
          <p:cNvPr id="3" name="Content Placeholder 2"/>
          <p:cNvSpPr>
            <a:spLocks noGrp="1"/>
          </p:cNvSpPr>
          <p:nvPr>
            <p:ph idx="1"/>
          </p:nvPr>
        </p:nvSpPr>
        <p:spPr/>
        <p:txBody>
          <a:bodyPr/>
          <a:lstStyle/>
          <a:p>
            <a:r>
              <a:rPr lang="en-US" sz="2000" dirty="0"/>
              <a:t>As part of the </a:t>
            </a:r>
            <a:r>
              <a:rPr lang="en-US" sz="2000" dirty="0">
                <a:hlinkClick r:id="rId2"/>
              </a:rPr>
              <a:t>AWS Free Usage Tier</a:t>
            </a:r>
            <a:r>
              <a:rPr lang="en-US" sz="2000" dirty="0"/>
              <a:t>, you can get started with Amazon S3 for free. Upon sign-up, new AWS customers receive 5 GB of Amazon S3 storage in the Standard Storage class, 20,000 Get Requests, 2,000 Put Requests, and 15 GB of data transfer out each month for one year</a:t>
            </a:r>
            <a:r>
              <a:rPr lang="en-US" sz="2000" dirty="0" smtClean="0"/>
              <a:t>.</a:t>
            </a:r>
          </a:p>
          <a:p>
            <a:r>
              <a:rPr lang="en-US" sz="2000" dirty="0"/>
              <a:t>Storage Pricing (varies by region)</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02867238"/>
              </p:ext>
            </p:extLst>
          </p:nvPr>
        </p:nvGraphicFramePr>
        <p:xfrm>
          <a:off x="152400" y="3657600"/>
          <a:ext cx="3352800" cy="3005298"/>
        </p:xfrm>
        <a:graphic>
          <a:graphicData uri="http://schemas.openxmlformats.org/drawingml/2006/table">
            <a:tbl>
              <a:tblPr/>
              <a:tblGrid>
                <a:gridCol w="1676400"/>
                <a:gridCol w="1676400"/>
              </a:tblGrid>
              <a:tr h="520825">
                <a:tc>
                  <a:txBody>
                    <a:bodyPr/>
                    <a:lstStyle/>
                    <a:p>
                      <a:pPr algn="ctr"/>
                      <a:r>
                        <a:rPr lang="en-US" sz="1600" b="0" i="0" dirty="0">
                          <a:effectLst/>
                          <a:latin typeface="AmazonEmberBold"/>
                        </a:rPr>
                        <a:t/>
                      </a:r>
                      <a:br>
                        <a:rPr lang="en-US" sz="1600" b="0" i="0" dirty="0">
                          <a:effectLst/>
                          <a:latin typeface="AmazonEmberBold"/>
                        </a:rPr>
                      </a:br>
                      <a:endParaRPr lang="en-US" sz="1600" b="0" i="0" dirty="0">
                        <a:effectLst/>
                        <a:latin typeface="AmazonEmberBold"/>
                      </a:endParaRPr>
                    </a:p>
                  </a:txBody>
                  <a:tcPr marL="82799" marR="82799" marT="129373" marB="68999" anchor="ctr">
                    <a:lnL>
                      <a:noFill/>
                    </a:lnL>
                    <a:lnR>
                      <a:noFill/>
                    </a:lnR>
                    <a:lnT>
                      <a:noFill/>
                    </a:lnT>
                    <a:lnB w="9525" cap="flat" cmpd="sng" algn="ctr">
                      <a:solidFill>
                        <a:srgbClr val="DDDDDD"/>
                      </a:solidFill>
                      <a:prstDash val="solid"/>
                      <a:round/>
                      <a:headEnd type="none" w="med" len="med"/>
                      <a:tailEnd type="none" w="med" len="med"/>
                    </a:lnB>
                  </a:tcPr>
                </a:tc>
                <a:tc>
                  <a:txBody>
                    <a:bodyPr/>
                    <a:lstStyle/>
                    <a:p>
                      <a:pPr algn="ctr"/>
                      <a:r>
                        <a:rPr lang="en-US" sz="1600" b="0" i="0" dirty="0" smtClean="0">
                          <a:effectLst/>
                          <a:latin typeface="AmazonEmberBold"/>
                        </a:rPr>
                        <a:t>Pricing</a:t>
                      </a:r>
                      <a:endParaRPr lang="en-US" sz="1600" dirty="0"/>
                    </a:p>
                  </a:txBody>
                  <a:tcPr marL="82799" marR="82799" marT="41399" marB="41399" anchor="ctr">
                    <a:lnL>
                      <a:noFill/>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35711">
                <a:tc gridSpan="2">
                  <a:txBody>
                    <a:bodyPr/>
                    <a:lstStyle/>
                    <a:p>
                      <a:pPr algn="l"/>
                      <a:r>
                        <a:rPr lang="en-US" sz="1600" b="0" i="0" dirty="0">
                          <a:effectLst/>
                          <a:latin typeface="AmazonEmberBold"/>
                        </a:rPr>
                        <a:t>S3 Standard Storage</a:t>
                      </a:r>
                    </a:p>
                  </a:txBody>
                  <a:tcPr marL="82799" marR="82799" marT="129373" marB="68999"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hMerge="1">
                  <a:txBody>
                    <a:bodyPr/>
                    <a:lstStyle/>
                    <a:p>
                      <a:endParaRPr lang="en-US"/>
                    </a:p>
                  </a:txBody>
                  <a:tcPr/>
                </a:tc>
              </a:tr>
              <a:tr h="289877">
                <a:tc>
                  <a:txBody>
                    <a:bodyPr/>
                    <a:lstStyle/>
                    <a:p>
                      <a:pPr algn="l"/>
                      <a:r>
                        <a:rPr lang="en-US" sz="1600">
                          <a:effectLst/>
                        </a:rPr>
                        <a:t>First 50 TB / Month</a:t>
                      </a:r>
                    </a:p>
                  </a:txBody>
                  <a:tcPr marL="68999" marR="68999" marT="68999" marB="68999" anchor="ctr">
                    <a:lnL>
                      <a:noFill/>
                    </a:lnL>
                    <a:lnR>
                      <a:noFill/>
                    </a:lnR>
                    <a:lnT w="9525" cap="flat" cmpd="sng" algn="ctr">
                      <a:solidFill>
                        <a:srgbClr val="DDDDDD"/>
                      </a:solidFill>
                      <a:prstDash val="solid"/>
                      <a:round/>
                      <a:headEnd type="none" w="med" len="med"/>
                      <a:tailEnd type="none" w="med" len="med"/>
                    </a:lnT>
                    <a:lnB>
                      <a:noFill/>
                    </a:lnB>
                    <a:solidFill>
                      <a:srgbClr val="F7F7F7"/>
                    </a:solidFill>
                  </a:tcPr>
                </a:tc>
                <a:tc>
                  <a:txBody>
                    <a:bodyPr/>
                    <a:lstStyle/>
                    <a:p>
                      <a:pPr algn="ctr"/>
                      <a:r>
                        <a:rPr lang="en-US" sz="1600">
                          <a:effectLst/>
                        </a:rPr>
                        <a:t>$0.025 per GB</a:t>
                      </a:r>
                    </a:p>
                  </a:txBody>
                  <a:tcPr marL="68999" marR="68999" marT="68999" marB="68999" anchor="ctr">
                    <a:lnL>
                      <a:noFill/>
                    </a:lnL>
                    <a:lnR>
                      <a:noFill/>
                    </a:lnR>
                    <a:lnT w="9525" cap="flat" cmpd="sng" algn="ctr">
                      <a:solidFill>
                        <a:srgbClr val="DDDDDD"/>
                      </a:solidFill>
                      <a:prstDash val="solid"/>
                      <a:round/>
                      <a:headEnd type="none" w="med" len="med"/>
                      <a:tailEnd type="none" w="med" len="med"/>
                    </a:lnT>
                    <a:lnB>
                      <a:noFill/>
                    </a:lnB>
                    <a:solidFill>
                      <a:srgbClr val="F7F7F7"/>
                    </a:solidFill>
                  </a:tcPr>
                </a:tc>
              </a:tr>
              <a:tr h="289877">
                <a:tc>
                  <a:txBody>
                    <a:bodyPr/>
                    <a:lstStyle/>
                    <a:p>
                      <a:pPr algn="l"/>
                      <a:r>
                        <a:rPr lang="en-US" sz="1600" dirty="0">
                          <a:effectLst/>
                        </a:rPr>
                        <a:t>Next 450 TB / Month</a:t>
                      </a:r>
                    </a:p>
                  </a:txBody>
                  <a:tcPr marL="68999" marR="68999" marT="68999" marB="68999" anchor="ctr">
                    <a:lnL>
                      <a:noFill/>
                    </a:lnL>
                    <a:lnR>
                      <a:noFill/>
                    </a:lnR>
                    <a:lnT>
                      <a:noFill/>
                    </a:lnT>
                    <a:lnB>
                      <a:noFill/>
                    </a:lnB>
                  </a:tcPr>
                </a:tc>
                <a:tc>
                  <a:txBody>
                    <a:bodyPr/>
                    <a:lstStyle/>
                    <a:p>
                      <a:pPr algn="ctr"/>
                      <a:r>
                        <a:rPr lang="en-US" sz="1600">
                          <a:effectLst/>
                        </a:rPr>
                        <a:t>$0.024 per GB</a:t>
                      </a:r>
                    </a:p>
                  </a:txBody>
                  <a:tcPr marL="68999" marR="68999" marT="68999" marB="68999" anchor="ctr">
                    <a:lnL>
                      <a:noFill/>
                    </a:lnL>
                    <a:lnR>
                      <a:noFill/>
                    </a:lnR>
                    <a:lnT>
                      <a:noFill/>
                    </a:lnT>
                    <a:lnB>
                      <a:noFill/>
                    </a:lnB>
                  </a:tcPr>
                </a:tc>
              </a:tr>
              <a:tr h="289877">
                <a:tc>
                  <a:txBody>
                    <a:bodyPr/>
                    <a:lstStyle/>
                    <a:p>
                      <a:pPr algn="l"/>
                      <a:r>
                        <a:rPr lang="en-US" sz="1600">
                          <a:effectLst/>
                        </a:rPr>
                        <a:t>Over 500 TB / Month</a:t>
                      </a:r>
                    </a:p>
                  </a:txBody>
                  <a:tcPr marL="68999" marR="68999" marT="68999" marB="68999" anchor="ctr">
                    <a:lnL>
                      <a:noFill/>
                    </a:lnL>
                    <a:lnR>
                      <a:noFill/>
                    </a:lnR>
                    <a:lnT>
                      <a:noFill/>
                    </a:lnT>
                    <a:lnB>
                      <a:noFill/>
                    </a:lnB>
                    <a:solidFill>
                      <a:srgbClr val="F7F7F7"/>
                    </a:solidFill>
                  </a:tcPr>
                </a:tc>
                <a:tc>
                  <a:txBody>
                    <a:bodyPr/>
                    <a:lstStyle/>
                    <a:p>
                      <a:pPr algn="ctr"/>
                      <a:r>
                        <a:rPr lang="en-US" sz="1600" dirty="0">
                          <a:effectLst/>
                        </a:rPr>
                        <a:t>$0.023 per GB</a:t>
                      </a:r>
                    </a:p>
                  </a:txBody>
                  <a:tcPr marL="68999" marR="68999" marT="68999" marB="68999" anchor="ctr">
                    <a:lnL>
                      <a:noFill/>
                    </a:lnL>
                    <a:lnR>
                      <a:noFill/>
                    </a:lnR>
                    <a:lnT>
                      <a:noFill/>
                    </a:lnT>
                    <a:lnB>
                      <a:noFill/>
                    </a:lnB>
                    <a:solidFill>
                      <a:srgbClr val="F7F7F7"/>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79263184"/>
              </p:ext>
            </p:extLst>
          </p:nvPr>
        </p:nvGraphicFramePr>
        <p:xfrm>
          <a:off x="3886200" y="3657600"/>
          <a:ext cx="4419600" cy="2959830"/>
        </p:xfrm>
        <a:graphic>
          <a:graphicData uri="http://schemas.openxmlformats.org/drawingml/2006/table">
            <a:tbl>
              <a:tblPr/>
              <a:tblGrid>
                <a:gridCol w="2209800"/>
                <a:gridCol w="2209800"/>
              </a:tblGrid>
              <a:tr h="228852">
                <a:tc gridSpan="2">
                  <a:txBody>
                    <a:bodyPr/>
                    <a:lstStyle/>
                    <a:p>
                      <a:pPr algn="l"/>
                      <a:r>
                        <a:rPr lang="en-US" sz="1600" b="0" i="0" dirty="0">
                          <a:effectLst/>
                          <a:latin typeface="AmazonEmberBold"/>
                        </a:rPr>
                        <a:t>S3 Standard-Infrequent </a:t>
                      </a:r>
                      <a:endParaRPr lang="en-US" sz="1600" b="0" i="0" dirty="0" smtClean="0">
                        <a:effectLst/>
                        <a:latin typeface="AmazonEmberBold"/>
                      </a:endParaRPr>
                    </a:p>
                    <a:p>
                      <a:pPr algn="l"/>
                      <a:r>
                        <a:rPr lang="en-US" sz="1600" b="0" i="0" dirty="0" smtClean="0">
                          <a:effectLst/>
                          <a:latin typeface="AmazonEmberBold"/>
                        </a:rPr>
                        <a:t>Access </a:t>
                      </a:r>
                      <a:r>
                        <a:rPr lang="en-US" sz="1600" b="0" i="0" dirty="0">
                          <a:effectLst/>
                          <a:latin typeface="AmazonEmberBold"/>
                        </a:rPr>
                        <a:t>(S3 Standard-IA) Storage</a:t>
                      </a:r>
                    </a:p>
                  </a:txBody>
                  <a:tcPr marL="82799" marR="82799" marT="129373" marB="68999" anchor="ctr">
                    <a:lnL>
                      <a:noFill/>
                    </a:lnL>
                    <a:lnR>
                      <a:noFill/>
                    </a:lnR>
                    <a:lnT>
                      <a:noFill/>
                    </a:lnT>
                    <a:lnB w="9525" cap="flat" cmpd="sng" algn="ctr">
                      <a:solidFill>
                        <a:srgbClr val="DDDDDD"/>
                      </a:solidFill>
                      <a:prstDash val="solid"/>
                      <a:round/>
                      <a:headEnd type="none" w="med" len="med"/>
                      <a:tailEnd type="none" w="med" len="med"/>
                    </a:lnB>
                  </a:tcPr>
                </a:tc>
                <a:tc hMerge="1">
                  <a:txBody>
                    <a:bodyPr/>
                    <a:lstStyle/>
                    <a:p>
                      <a:endParaRPr lang="en-US"/>
                    </a:p>
                  </a:txBody>
                  <a:tcPr/>
                </a:tc>
              </a:tr>
              <a:tr h="289877">
                <a:tc>
                  <a:txBody>
                    <a:bodyPr/>
                    <a:lstStyle/>
                    <a:p>
                      <a:pPr algn="l"/>
                      <a:r>
                        <a:rPr lang="en-US" sz="1600" dirty="0">
                          <a:effectLst/>
                        </a:rPr>
                        <a:t>All storage</a:t>
                      </a:r>
                    </a:p>
                  </a:txBody>
                  <a:tcPr marL="68999" marR="68999" marT="68999" marB="68999" anchor="ctr">
                    <a:lnL>
                      <a:noFill/>
                    </a:lnL>
                    <a:lnR>
                      <a:noFill/>
                    </a:lnR>
                    <a:lnT w="9525" cap="flat" cmpd="sng" algn="ctr">
                      <a:solidFill>
                        <a:srgbClr val="DDDDDD"/>
                      </a:solidFill>
                      <a:prstDash val="solid"/>
                      <a:round/>
                      <a:headEnd type="none" w="med" len="med"/>
                      <a:tailEnd type="none" w="med" len="med"/>
                    </a:lnT>
                    <a:lnB>
                      <a:noFill/>
                    </a:lnB>
                    <a:solidFill>
                      <a:srgbClr val="F7F7F7"/>
                    </a:solidFill>
                  </a:tcPr>
                </a:tc>
                <a:tc>
                  <a:txBody>
                    <a:bodyPr/>
                    <a:lstStyle/>
                    <a:p>
                      <a:pPr algn="ctr"/>
                      <a:r>
                        <a:rPr lang="en-US" sz="1600">
                          <a:effectLst/>
                        </a:rPr>
                        <a:t>$0.019 per GB</a:t>
                      </a:r>
                    </a:p>
                  </a:txBody>
                  <a:tcPr marL="68999" marR="68999" marT="68999" marB="68999" anchor="ctr">
                    <a:lnL>
                      <a:noFill/>
                    </a:lnL>
                    <a:lnR>
                      <a:noFill/>
                    </a:lnR>
                    <a:lnT w="9525" cap="flat" cmpd="sng" algn="ctr">
                      <a:solidFill>
                        <a:srgbClr val="DDDDDD"/>
                      </a:solidFill>
                      <a:prstDash val="solid"/>
                      <a:round/>
                      <a:headEnd type="none" w="med" len="med"/>
                      <a:tailEnd type="none" w="med" len="med"/>
                    </a:lnT>
                    <a:lnB>
                      <a:noFill/>
                    </a:lnB>
                    <a:solidFill>
                      <a:srgbClr val="F7F7F7"/>
                    </a:solidFill>
                  </a:tcPr>
                </a:tc>
              </a:tr>
              <a:tr h="335711">
                <a:tc gridSpan="2">
                  <a:txBody>
                    <a:bodyPr/>
                    <a:lstStyle/>
                    <a:p>
                      <a:pPr algn="l"/>
                      <a:r>
                        <a:rPr lang="en-US" sz="1600" b="0" i="0" dirty="0">
                          <a:effectLst/>
                          <a:latin typeface="AmazonEmberBold"/>
                        </a:rPr>
                        <a:t>S3 One Zone-Infrequent </a:t>
                      </a:r>
                      <a:endParaRPr lang="en-US" sz="1600" b="0" i="0" dirty="0" smtClean="0">
                        <a:effectLst/>
                        <a:latin typeface="AmazonEmberBold"/>
                      </a:endParaRPr>
                    </a:p>
                    <a:p>
                      <a:pPr algn="l"/>
                      <a:r>
                        <a:rPr lang="en-US" sz="1600" b="0" i="0" dirty="0" smtClean="0">
                          <a:effectLst/>
                          <a:latin typeface="AmazonEmberBold"/>
                        </a:rPr>
                        <a:t>Access </a:t>
                      </a:r>
                      <a:r>
                        <a:rPr lang="en-US" sz="1600" b="0" i="0" dirty="0">
                          <a:effectLst/>
                          <a:latin typeface="AmazonEmberBold"/>
                        </a:rPr>
                        <a:t>(S3 One Zone-IA) Storage</a:t>
                      </a:r>
                    </a:p>
                  </a:txBody>
                  <a:tcPr marL="82799" marR="82799" marT="129373" marB="68999" anchor="ctr">
                    <a:lnL>
                      <a:noFill/>
                    </a:lnL>
                    <a:lnR>
                      <a:noFill/>
                    </a:lnR>
                    <a:lnT>
                      <a:noFill/>
                    </a:lnT>
                    <a:lnB w="9525" cap="flat" cmpd="sng" algn="ctr">
                      <a:solidFill>
                        <a:srgbClr val="DDDDDD"/>
                      </a:solidFill>
                      <a:prstDash val="solid"/>
                      <a:round/>
                      <a:headEnd type="none" w="med" len="med"/>
                      <a:tailEnd type="none" w="med" len="med"/>
                    </a:lnB>
                  </a:tcPr>
                </a:tc>
                <a:tc hMerge="1">
                  <a:txBody>
                    <a:bodyPr/>
                    <a:lstStyle/>
                    <a:p>
                      <a:endParaRPr lang="en-US"/>
                    </a:p>
                  </a:txBody>
                  <a:tcPr/>
                </a:tc>
              </a:tr>
              <a:tr h="289877">
                <a:tc>
                  <a:txBody>
                    <a:bodyPr/>
                    <a:lstStyle/>
                    <a:p>
                      <a:pPr algn="l"/>
                      <a:r>
                        <a:rPr lang="en-US" sz="1600" dirty="0">
                          <a:effectLst/>
                        </a:rPr>
                        <a:t>All storage</a:t>
                      </a:r>
                    </a:p>
                  </a:txBody>
                  <a:tcPr marL="68999" marR="68999" marT="68999" marB="68999" anchor="ctr">
                    <a:lnL>
                      <a:noFill/>
                    </a:lnL>
                    <a:lnR>
                      <a:noFill/>
                    </a:lnR>
                    <a:lnT w="9525" cap="flat" cmpd="sng" algn="ctr">
                      <a:solidFill>
                        <a:srgbClr val="DDDDDD"/>
                      </a:solidFill>
                      <a:prstDash val="solid"/>
                      <a:round/>
                      <a:headEnd type="none" w="med" len="med"/>
                      <a:tailEnd type="none" w="med" len="med"/>
                    </a:lnT>
                    <a:lnB>
                      <a:noFill/>
                    </a:lnB>
                    <a:solidFill>
                      <a:srgbClr val="F7F7F7"/>
                    </a:solidFill>
                  </a:tcPr>
                </a:tc>
                <a:tc>
                  <a:txBody>
                    <a:bodyPr/>
                    <a:lstStyle/>
                    <a:p>
                      <a:pPr algn="ctr"/>
                      <a:r>
                        <a:rPr lang="en-US" sz="1600">
                          <a:effectLst/>
                        </a:rPr>
                        <a:t>$0.0152 per GB</a:t>
                      </a:r>
                    </a:p>
                  </a:txBody>
                  <a:tcPr marL="68999" marR="68999" marT="68999" marB="68999" anchor="ctr">
                    <a:lnL>
                      <a:noFill/>
                    </a:lnL>
                    <a:lnR>
                      <a:noFill/>
                    </a:lnR>
                    <a:lnT w="9525" cap="flat" cmpd="sng" algn="ctr">
                      <a:solidFill>
                        <a:srgbClr val="DDDDDD"/>
                      </a:solidFill>
                      <a:prstDash val="solid"/>
                      <a:round/>
                      <a:headEnd type="none" w="med" len="med"/>
                      <a:tailEnd type="none" w="med" len="med"/>
                    </a:lnT>
                    <a:lnB>
                      <a:noFill/>
                    </a:lnB>
                    <a:solidFill>
                      <a:srgbClr val="F7F7F7"/>
                    </a:solidFill>
                  </a:tcPr>
                </a:tc>
              </a:tr>
              <a:tr h="335711">
                <a:tc gridSpan="2">
                  <a:txBody>
                    <a:bodyPr/>
                    <a:lstStyle/>
                    <a:p>
                      <a:pPr algn="l"/>
                      <a:r>
                        <a:rPr lang="en-US" sz="1600" b="0" i="0" dirty="0">
                          <a:effectLst/>
                          <a:latin typeface="AmazonEmberBold"/>
                        </a:rPr>
                        <a:t>Amazon Glacier Storage</a:t>
                      </a:r>
                    </a:p>
                  </a:txBody>
                  <a:tcPr marL="82799" marR="82799" marT="129373" marB="68999" anchor="ctr">
                    <a:lnL>
                      <a:noFill/>
                    </a:lnL>
                    <a:lnR>
                      <a:noFill/>
                    </a:lnR>
                    <a:lnT>
                      <a:noFill/>
                    </a:lnT>
                    <a:lnB w="9525" cap="flat" cmpd="sng" algn="ctr">
                      <a:solidFill>
                        <a:srgbClr val="DDDDDD"/>
                      </a:solidFill>
                      <a:prstDash val="solid"/>
                      <a:round/>
                      <a:headEnd type="none" w="med" len="med"/>
                      <a:tailEnd type="none" w="med" len="med"/>
                    </a:lnB>
                  </a:tcPr>
                </a:tc>
                <a:tc hMerge="1">
                  <a:txBody>
                    <a:bodyPr/>
                    <a:lstStyle/>
                    <a:p>
                      <a:endParaRPr lang="en-US"/>
                    </a:p>
                  </a:txBody>
                  <a:tcPr/>
                </a:tc>
              </a:tr>
              <a:tr h="289877">
                <a:tc>
                  <a:txBody>
                    <a:bodyPr/>
                    <a:lstStyle/>
                    <a:p>
                      <a:pPr algn="l"/>
                      <a:r>
                        <a:rPr lang="en-US" sz="1600" dirty="0">
                          <a:effectLst/>
                        </a:rPr>
                        <a:t>All storage</a:t>
                      </a:r>
                    </a:p>
                  </a:txBody>
                  <a:tcPr marL="68999" marR="68999" marT="68999" marB="68999" anchor="ctr">
                    <a:lnL>
                      <a:noFill/>
                    </a:lnL>
                    <a:lnR>
                      <a:noFill/>
                    </a:lnR>
                    <a:lnT w="9525" cap="flat" cmpd="sng" algn="ctr">
                      <a:solidFill>
                        <a:srgbClr val="DDDDDD"/>
                      </a:solidFill>
                      <a:prstDash val="solid"/>
                      <a:round/>
                      <a:headEnd type="none" w="med" len="med"/>
                      <a:tailEnd type="none" w="med" len="med"/>
                    </a:lnT>
                    <a:lnB>
                      <a:noFill/>
                    </a:lnB>
                    <a:solidFill>
                      <a:srgbClr val="F7F7F7"/>
                    </a:solidFill>
                  </a:tcPr>
                </a:tc>
                <a:tc>
                  <a:txBody>
                    <a:bodyPr/>
                    <a:lstStyle/>
                    <a:p>
                      <a:pPr algn="ctr"/>
                      <a:r>
                        <a:rPr lang="en-US" sz="1600" dirty="0">
                          <a:effectLst/>
                        </a:rPr>
                        <a:t>$0.005 per GB</a:t>
                      </a:r>
                    </a:p>
                  </a:txBody>
                  <a:tcPr marL="68999" marR="68999" marT="68999" marB="68999" anchor="ctr">
                    <a:lnL>
                      <a:noFill/>
                    </a:lnL>
                    <a:lnR>
                      <a:noFill/>
                    </a:lnR>
                    <a:lnT w="9525" cap="flat" cmpd="sng" algn="ctr">
                      <a:solidFill>
                        <a:srgbClr val="DDDDDD"/>
                      </a:solidFill>
                      <a:prstDash val="solid"/>
                      <a:round/>
                      <a:headEnd type="none" w="med" len="med"/>
                      <a:tailEnd type="none" w="med" len="med"/>
                    </a:lnT>
                    <a:lnB>
                      <a:noFill/>
                    </a:lnB>
                    <a:solidFill>
                      <a:srgbClr val="F7F7F7"/>
                    </a:solidFill>
                  </a:tcPr>
                </a:tc>
              </a:tr>
            </a:tbl>
          </a:graphicData>
        </a:graphic>
      </p:graphicFrame>
    </p:spTree>
    <p:extLst>
      <p:ext uri="{BB962C8B-B14F-4D97-AF65-F5344CB8AC3E}">
        <p14:creationId xmlns:p14="http://schemas.microsoft.com/office/powerpoint/2010/main" val="2386945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Customizing </a:t>
            </a:r>
            <a:r>
              <a:rPr lang="en-US" dirty="0" smtClean="0"/>
              <a:t>S3 </a:t>
            </a:r>
            <a:r>
              <a:rPr lang="en-US" dirty="0"/>
              <a:t>URLs with </a:t>
            </a:r>
            <a:r>
              <a:rPr lang="en-US" dirty="0" smtClean="0"/>
              <a:t>CNAMEs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Depending on your needs, you might not want "s3.amazonaws.com" to appear on your website or service. For example, if you host your website images on Amazon S3, you might prefer http:// images.johnsmith.net/ instead of </a:t>
            </a:r>
            <a:r>
              <a:rPr lang="en-US" dirty="0">
                <a:hlinkClick r:id="rId2"/>
              </a:rPr>
              <a:t>http://johnsmith-images.s3.amazonaws.com</a:t>
            </a:r>
            <a:r>
              <a:rPr lang="en-US" dirty="0" smtClean="0">
                <a:hlinkClick r:id="rId2"/>
              </a:rPr>
              <a:t>/</a:t>
            </a:r>
            <a:endParaRPr lang="en-US" dirty="0" smtClean="0"/>
          </a:p>
          <a:p>
            <a:pPr algn="just"/>
            <a:r>
              <a:rPr lang="en-US" dirty="0"/>
              <a:t>The bucket name must be the same as the CNAME. So http://images.johnsmith.net/filename would be the same as http://images.johnsmith.net.s3.amazonaws.com/filename if a CNAME were created to map images.johnsmith.net to images.johnsmith.net.s3.amazonaws.com. </a:t>
            </a:r>
            <a:endParaRPr lang="en-US" dirty="0" smtClean="0"/>
          </a:p>
          <a:p>
            <a:pPr algn="just"/>
            <a:r>
              <a:rPr lang="en-US" dirty="0"/>
              <a:t>The CNAME DNS record should alias your domain name to the appropriate virtual hosted–style host name. For example, if your bucket name and domain name are images.johnsmith.net, the CNAME record should alias to images.johnsmith.net.s3.amazonaws.com.</a:t>
            </a:r>
          </a:p>
          <a:p>
            <a:pPr algn="just"/>
            <a:r>
              <a:rPr lang="en-US" dirty="0"/>
              <a:t>Setting the alias target to s3.amazonaws.com also works, but it may result in extra HTTP redirects. </a:t>
            </a:r>
          </a:p>
        </p:txBody>
      </p:sp>
    </p:spTree>
    <p:extLst>
      <p:ext uri="{BB962C8B-B14F-4D97-AF65-F5344CB8AC3E}">
        <p14:creationId xmlns:p14="http://schemas.microsoft.com/office/powerpoint/2010/main" val="2224085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RDS</a:t>
            </a:r>
          </a:p>
        </p:txBody>
      </p:sp>
      <p:sp>
        <p:nvSpPr>
          <p:cNvPr id="3" name="Content Placeholder 2"/>
          <p:cNvSpPr>
            <a:spLocks noGrp="1"/>
          </p:cNvSpPr>
          <p:nvPr>
            <p:ph idx="1"/>
          </p:nvPr>
        </p:nvSpPr>
        <p:spPr>
          <a:xfrm>
            <a:off x="457200" y="1219200"/>
            <a:ext cx="7620000" cy="5410200"/>
          </a:xfrm>
        </p:spPr>
        <p:txBody>
          <a:bodyPr>
            <a:noAutofit/>
          </a:bodyPr>
          <a:lstStyle/>
          <a:p>
            <a:pPr algn="just"/>
            <a:r>
              <a:rPr lang="en-US" sz="1600" dirty="0"/>
              <a:t>Amazon Relational Database Service (Amazon RDS) is a web service that makes it easier to set up, operate, and scale a relational database in the cloud. It provides cost-eﬃcient, resizable capacity for an industry-standard relational database and manages common database administration tasks. </a:t>
            </a:r>
            <a:endParaRPr lang="en-US" sz="1600" dirty="0" smtClean="0"/>
          </a:p>
          <a:p>
            <a:pPr algn="just"/>
            <a:r>
              <a:rPr lang="en-US" sz="1600" dirty="0" smtClean="0"/>
              <a:t>Overview</a:t>
            </a:r>
          </a:p>
          <a:p>
            <a:pPr lvl="1" algn="just"/>
            <a:r>
              <a:rPr lang="en-US" sz="1400" dirty="0" smtClean="0"/>
              <a:t>Amazon </a:t>
            </a:r>
            <a:r>
              <a:rPr lang="en-US" sz="1400" dirty="0"/>
              <a:t>RDS manages backups, software patching, automatic failure detection, and recovery. </a:t>
            </a:r>
            <a:endParaRPr lang="en-US" sz="1400" dirty="0" smtClean="0"/>
          </a:p>
          <a:p>
            <a:pPr lvl="1" algn="just"/>
            <a:r>
              <a:rPr lang="en-US" sz="1400" dirty="0" smtClean="0"/>
              <a:t>To </a:t>
            </a:r>
            <a:r>
              <a:rPr lang="en-US" sz="1400" dirty="0"/>
              <a:t>deliver a managed service experience, Amazon RDS doesn't provide shell access to DB instances, and it restricts access to certain system procedures and tables that require advanced privileges. </a:t>
            </a:r>
            <a:endParaRPr lang="en-US" sz="1400" dirty="0" smtClean="0"/>
          </a:p>
          <a:p>
            <a:pPr lvl="1" algn="just"/>
            <a:r>
              <a:rPr lang="en-US" sz="1400" dirty="0" smtClean="0"/>
              <a:t>You </a:t>
            </a:r>
            <a:r>
              <a:rPr lang="en-US" sz="1400" dirty="0"/>
              <a:t>can have automated backups performed when you need them, or manually create your own backup snapshot. You can use these backups to restore a database. The Amazon RDS restore process works reliably and eﬃciently. </a:t>
            </a:r>
            <a:endParaRPr lang="en-US" sz="1400" dirty="0" smtClean="0"/>
          </a:p>
          <a:p>
            <a:pPr lvl="1" algn="just"/>
            <a:r>
              <a:rPr lang="en-US" sz="1400" dirty="0" smtClean="0"/>
              <a:t>You </a:t>
            </a:r>
            <a:r>
              <a:rPr lang="en-US" sz="1400" dirty="0"/>
              <a:t>can get high availability with a primary instance and a synchronous secondary instance that you can fail over to when problems occur. You can also use MySQL, </a:t>
            </a:r>
            <a:r>
              <a:rPr lang="en-US" sz="1400" dirty="0" err="1"/>
              <a:t>MariaDB</a:t>
            </a:r>
            <a:r>
              <a:rPr lang="en-US" sz="1400" dirty="0"/>
              <a:t>, or </a:t>
            </a:r>
            <a:r>
              <a:rPr lang="en-US" sz="1400" dirty="0" err="1"/>
              <a:t>PostgreSQL</a:t>
            </a:r>
            <a:r>
              <a:rPr lang="en-US" sz="1400" dirty="0"/>
              <a:t> Read Replicas to increase read scaling. </a:t>
            </a:r>
            <a:endParaRPr lang="en-US" sz="1400" dirty="0" smtClean="0"/>
          </a:p>
          <a:p>
            <a:pPr lvl="1" algn="just"/>
            <a:r>
              <a:rPr lang="en-US" sz="1400" dirty="0" smtClean="0"/>
              <a:t>You </a:t>
            </a:r>
            <a:r>
              <a:rPr lang="en-US" sz="1400" dirty="0"/>
              <a:t>can use the database products you are already familiar with: MySQL, </a:t>
            </a:r>
            <a:r>
              <a:rPr lang="en-US" sz="1400" dirty="0" err="1"/>
              <a:t>MariaDB</a:t>
            </a:r>
            <a:r>
              <a:rPr lang="en-US" sz="1400" dirty="0"/>
              <a:t>, </a:t>
            </a:r>
            <a:r>
              <a:rPr lang="en-US" sz="1400" dirty="0" err="1"/>
              <a:t>PostgreSQL</a:t>
            </a:r>
            <a:r>
              <a:rPr lang="en-US" sz="1400" dirty="0"/>
              <a:t>, Oracle, Microsoft SQL Server, and the new, MySQL-compatible Amazon Aurora DB engine (for information, see Amazon Aurora on Amazon RDS (p. 434)). </a:t>
            </a:r>
            <a:endParaRPr lang="en-US" sz="1400" dirty="0" smtClean="0"/>
          </a:p>
          <a:p>
            <a:pPr lvl="1" algn="just"/>
            <a:r>
              <a:rPr lang="en-US" sz="1400" dirty="0" smtClean="0"/>
              <a:t>In </a:t>
            </a:r>
            <a:r>
              <a:rPr lang="en-US" sz="1400" dirty="0"/>
              <a:t>addition to the security in your database package, you can help control who can access your RDS databases by using AWS Identity and Access Management (IAM) to deﬁne users and permissions. You can also help protect your databases by putting them in a virtual private cloud.</a:t>
            </a:r>
          </a:p>
          <a:p>
            <a:pPr lvl="1" algn="just"/>
            <a:endParaRPr lang="en-US" sz="1600" dirty="0"/>
          </a:p>
        </p:txBody>
      </p:sp>
    </p:spTree>
    <p:extLst>
      <p:ext uri="{BB962C8B-B14F-4D97-AF65-F5344CB8AC3E}">
        <p14:creationId xmlns:p14="http://schemas.microsoft.com/office/powerpoint/2010/main" val="2746592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a:t>
            </a:r>
            <a:r>
              <a:rPr lang="en-US" dirty="0" smtClean="0"/>
              <a:t>Instances</a:t>
            </a:r>
            <a:endParaRPr lang="en-US" dirty="0"/>
          </a:p>
        </p:txBody>
      </p:sp>
      <p:sp>
        <p:nvSpPr>
          <p:cNvPr id="3" name="Content Placeholder 2"/>
          <p:cNvSpPr>
            <a:spLocks noGrp="1"/>
          </p:cNvSpPr>
          <p:nvPr>
            <p:ph idx="1"/>
          </p:nvPr>
        </p:nvSpPr>
        <p:spPr>
          <a:xfrm>
            <a:off x="457200" y="1371600"/>
            <a:ext cx="7620000" cy="5334000"/>
          </a:xfrm>
        </p:spPr>
        <p:txBody>
          <a:bodyPr>
            <a:normAutofit fontScale="77500" lnSpcReduction="20000"/>
          </a:bodyPr>
          <a:lstStyle/>
          <a:p>
            <a:pPr algn="just"/>
            <a:r>
              <a:rPr lang="en-US" sz="2300" dirty="0"/>
              <a:t>The basic building block of Amazon RDS is the DB instance. A DB instance is an isolated database environment in the cloud.  </a:t>
            </a:r>
            <a:endParaRPr lang="en-US" sz="2300" dirty="0" smtClean="0"/>
          </a:p>
          <a:p>
            <a:pPr algn="just"/>
            <a:r>
              <a:rPr lang="en-US" sz="2300" dirty="0" smtClean="0"/>
              <a:t>A </a:t>
            </a:r>
            <a:r>
              <a:rPr lang="en-US" sz="2300" dirty="0"/>
              <a:t>DB instance can contain multiple user-created databases, and you can access it by using the same tools and applications that you use with a stand-alone database instance. You can create and modify a DB instance by using the AWS Command Line Interface, the Amazon RDS API, or the AWS Management Console. </a:t>
            </a:r>
            <a:endParaRPr lang="en-US" sz="2300" dirty="0" smtClean="0"/>
          </a:p>
          <a:p>
            <a:pPr algn="just"/>
            <a:r>
              <a:rPr lang="en-US" sz="2300" dirty="0"/>
              <a:t>Each DB instance runs a DB engine. Amazon RDS currently supports the MySQL, </a:t>
            </a:r>
            <a:r>
              <a:rPr lang="en-US" sz="2300" dirty="0" err="1"/>
              <a:t>MariaDB</a:t>
            </a:r>
            <a:r>
              <a:rPr lang="en-US" sz="2300" dirty="0"/>
              <a:t>, </a:t>
            </a:r>
            <a:r>
              <a:rPr lang="en-US" sz="2300" dirty="0" err="1"/>
              <a:t>PostgreSQL</a:t>
            </a:r>
            <a:r>
              <a:rPr lang="en-US" sz="2300" dirty="0"/>
              <a:t>, Oracle, and Microsoft SQL Server DB engines. Each DB engine has its own supported features, and each version of a DB engine may include speciﬁc features. </a:t>
            </a:r>
            <a:endParaRPr lang="en-US" sz="2300" dirty="0" smtClean="0"/>
          </a:p>
          <a:p>
            <a:pPr algn="just"/>
            <a:r>
              <a:rPr lang="en-US" sz="2300" dirty="0"/>
              <a:t>The computation and memory capacity of a DB instance is determined by its DB instance class. You can select the DB instance that best meets your needs. If your needs change over time, you can change DB instances. </a:t>
            </a:r>
            <a:endParaRPr lang="en-US" sz="2300" dirty="0" smtClean="0"/>
          </a:p>
          <a:p>
            <a:pPr algn="just"/>
            <a:r>
              <a:rPr lang="en-US" sz="2300" dirty="0"/>
              <a:t>DB instance storage comes in three types: Magnetic, General Purpose (SSD), and Provisioned IOPS (PIOPS). They diﬀer in performance characteristics and price, allowing you to tailor your storage performance and cost to the needs of your database. Each DB instance has minimum and maximum storage requirements depending on the storage type and the database engine it supports</a:t>
            </a:r>
            <a:r>
              <a:rPr lang="en-US" sz="2300" dirty="0" smtClean="0"/>
              <a:t>.</a:t>
            </a:r>
          </a:p>
          <a:p>
            <a:pPr algn="just"/>
            <a:r>
              <a:rPr lang="en-US" sz="2300" dirty="0"/>
              <a:t>You can run a DB instance on a virtual private cloud using the Amazon Virtual Private Cloud (VPC) service.</a:t>
            </a:r>
          </a:p>
          <a:p>
            <a:pPr algn="just"/>
            <a:endParaRPr lang="en-US" dirty="0"/>
          </a:p>
        </p:txBody>
      </p:sp>
    </p:spTree>
    <p:extLst>
      <p:ext uri="{BB962C8B-B14F-4D97-AF65-F5344CB8AC3E}">
        <p14:creationId xmlns:p14="http://schemas.microsoft.com/office/powerpoint/2010/main" val="18641322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p:txBody>
          <a:bodyPr/>
          <a:lstStyle/>
          <a:p>
            <a:r>
              <a:rPr lang="en-US" dirty="0"/>
              <a:t>A security group controls the access to a DB instance. It does so by allowing access to IP address ranges or Amazon EC2 instances that you specify</a:t>
            </a:r>
            <a:r>
              <a:rPr lang="en-US"/>
              <a:t>. </a:t>
            </a:r>
            <a:endParaRPr lang="en-US" smtClean="0"/>
          </a:p>
          <a:p>
            <a:r>
              <a:rPr lang="en-US" smtClean="0"/>
              <a:t>Amazon </a:t>
            </a:r>
            <a:r>
              <a:rPr lang="en-US" dirty="0"/>
              <a:t>RDS uses DB security groups, VPC security groups, and EC2 security groups. In simple terms, a DB security group controls access to a DB instance that is not in a VPC, a VPC security group controls access to a DB instance inside a VPC, and an Amazon EC2 security group controls access to an EC2 instance and can be used with a DB instance. </a:t>
            </a:r>
          </a:p>
        </p:txBody>
      </p:sp>
    </p:spTree>
    <p:extLst>
      <p:ext uri="{BB962C8B-B14F-4D97-AF65-F5344CB8AC3E}">
        <p14:creationId xmlns:p14="http://schemas.microsoft.com/office/powerpoint/2010/main" val="199591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a:t>
            </a:r>
            <a:r>
              <a:rPr lang="en-US" dirty="0" smtClean="0"/>
              <a:t>Well-Architected</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The Well-Architected framework has been developed to help cloud architects build the most secure, high-performing, resilient, and efficient infrastructure possible for their applications. This framework provides a consistent approach for customers and partners to evaluate architectures, and provides guidance to help implement designs that will scale with your application needs over time</a:t>
            </a:r>
            <a:r>
              <a:rPr lang="en-US" dirty="0" smtClean="0"/>
              <a:t>.</a:t>
            </a:r>
          </a:p>
          <a:p>
            <a:pPr algn="just"/>
            <a:r>
              <a:rPr lang="en-US" dirty="0"/>
              <a:t> Operational Excellence </a:t>
            </a:r>
            <a:endParaRPr lang="en-US" dirty="0" smtClean="0"/>
          </a:p>
          <a:p>
            <a:pPr lvl="1" algn="just"/>
            <a:r>
              <a:rPr lang="en-US" dirty="0" smtClean="0"/>
              <a:t>The </a:t>
            </a:r>
            <a:r>
              <a:rPr lang="en-US" dirty="0"/>
              <a:t>ability to run and monitor systems to deliver business value and to continually improve supporting processes and procedures. </a:t>
            </a:r>
            <a:endParaRPr lang="en-US" dirty="0" smtClean="0"/>
          </a:p>
          <a:p>
            <a:pPr algn="just"/>
            <a:r>
              <a:rPr lang="en-US" dirty="0"/>
              <a:t> Security </a:t>
            </a:r>
            <a:endParaRPr lang="en-US" dirty="0" smtClean="0"/>
          </a:p>
          <a:p>
            <a:pPr lvl="1" algn="just"/>
            <a:r>
              <a:rPr lang="en-US" dirty="0" smtClean="0"/>
              <a:t>The </a:t>
            </a:r>
            <a:r>
              <a:rPr lang="en-US" dirty="0"/>
              <a:t>ability to protect information, systems, and assets while delivering business value through risk assessments and mitigation </a:t>
            </a:r>
            <a:r>
              <a:rPr lang="en-US" dirty="0" smtClean="0"/>
              <a:t>strategies.</a:t>
            </a:r>
          </a:p>
          <a:p>
            <a:pPr algn="just"/>
            <a:r>
              <a:rPr lang="en-US" dirty="0"/>
              <a:t>Reliability </a:t>
            </a:r>
            <a:endParaRPr lang="en-US" dirty="0" smtClean="0"/>
          </a:p>
          <a:p>
            <a:pPr lvl="1" algn="just"/>
            <a:r>
              <a:rPr lang="en-US" dirty="0" smtClean="0"/>
              <a:t>The </a:t>
            </a:r>
            <a:r>
              <a:rPr lang="en-US" dirty="0"/>
              <a:t>ability of a system to recover from infrastructure or service disruptions, dynamically acquire computing resources to meet demand, and mitigate disruptions such as misconfigurations or transient network issues. </a:t>
            </a:r>
          </a:p>
          <a:p>
            <a:pPr algn="just"/>
            <a:r>
              <a:rPr lang="en-US" dirty="0"/>
              <a:t>Performance Efficiency </a:t>
            </a:r>
            <a:endParaRPr lang="en-US" dirty="0" smtClean="0"/>
          </a:p>
          <a:p>
            <a:pPr lvl="1" algn="just"/>
            <a:r>
              <a:rPr lang="en-US" dirty="0" smtClean="0"/>
              <a:t>The </a:t>
            </a:r>
            <a:r>
              <a:rPr lang="en-US" dirty="0"/>
              <a:t>ability to use computing resources efficiently to meet system requirements, and to maintain that efficiency as demand changes and technologies evolve. </a:t>
            </a:r>
          </a:p>
          <a:p>
            <a:pPr algn="just"/>
            <a:r>
              <a:rPr lang="en-US" dirty="0"/>
              <a:t> Cost Optimization </a:t>
            </a:r>
            <a:endParaRPr lang="en-US" dirty="0" smtClean="0"/>
          </a:p>
          <a:p>
            <a:pPr lvl="1" algn="just"/>
            <a:r>
              <a:rPr lang="en-US" dirty="0" smtClean="0"/>
              <a:t>The </a:t>
            </a:r>
            <a:r>
              <a:rPr lang="en-US" dirty="0"/>
              <a:t>ability to avoid or eliminate unneeded cost or suboptimal resources.</a:t>
            </a:r>
            <a:r>
              <a:rPr lang="en-US" dirty="0" smtClean="0"/>
              <a:t> </a:t>
            </a:r>
            <a:endParaRPr lang="en-US" dirty="0"/>
          </a:p>
        </p:txBody>
      </p:sp>
    </p:spTree>
    <p:extLst>
      <p:ext uri="{BB962C8B-B14F-4D97-AF65-F5344CB8AC3E}">
        <p14:creationId xmlns:p14="http://schemas.microsoft.com/office/powerpoint/2010/main" val="19027635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Design Principles</a:t>
            </a:r>
          </a:p>
        </p:txBody>
      </p:sp>
      <p:sp>
        <p:nvSpPr>
          <p:cNvPr id="3" name="Content Placeholder 2"/>
          <p:cNvSpPr>
            <a:spLocks noGrp="1"/>
          </p:cNvSpPr>
          <p:nvPr>
            <p:ph idx="1"/>
          </p:nvPr>
        </p:nvSpPr>
        <p:spPr>
          <a:xfrm>
            <a:off x="152400" y="1295400"/>
            <a:ext cx="8153400" cy="5486400"/>
          </a:xfrm>
        </p:spPr>
        <p:txBody>
          <a:bodyPr>
            <a:noAutofit/>
          </a:bodyPr>
          <a:lstStyle/>
          <a:p>
            <a:pPr marL="114300" indent="0" algn="just">
              <a:buNone/>
            </a:pPr>
            <a:r>
              <a:rPr lang="en-US" sz="1600" dirty="0"/>
              <a:t>The Well-Architected Framework identifies a set of general design principles to facilitate good design in the cloud</a:t>
            </a:r>
            <a:r>
              <a:rPr lang="en-US" sz="1600" dirty="0" smtClean="0"/>
              <a:t>:</a:t>
            </a:r>
          </a:p>
          <a:p>
            <a:pPr algn="just"/>
            <a:r>
              <a:rPr lang="en-US" sz="1400" b="1" dirty="0"/>
              <a:t>Stop guessing your capacity needs</a:t>
            </a:r>
            <a:r>
              <a:rPr lang="en-US" sz="1400" dirty="0"/>
              <a:t>: Eliminate guessing about your infrastructure capacity needs. When you make a capacity decision before you deploy a system, you might end up sitting on expensive idle resources or dealing with the performance implications of limited capacity. With cloud computing, these problems can go away. You can use as much or as little capacity as you need, and scale up and down automatically. </a:t>
            </a:r>
            <a:endParaRPr lang="en-US" sz="1400" dirty="0" smtClean="0"/>
          </a:p>
          <a:p>
            <a:pPr algn="just"/>
            <a:r>
              <a:rPr lang="en-US" sz="1400" b="1" dirty="0" smtClean="0"/>
              <a:t>Test </a:t>
            </a:r>
            <a:r>
              <a:rPr lang="en-US" sz="1400" b="1" dirty="0"/>
              <a:t>systems at production scale</a:t>
            </a:r>
            <a:r>
              <a:rPr lang="en-US" sz="1400" dirty="0"/>
              <a:t>: In the cloud, you can create a production-scale test environment on demand, complete your testing, and then decommission the resources. Because you only pay for the test environment when it’s running, you can simulate your live environment for a fraction of the cost of testing on premises. </a:t>
            </a:r>
            <a:endParaRPr lang="en-US" sz="1400" dirty="0" smtClean="0"/>
          </a:p>
          <a:p>
            <a:pPr algn="just"/>
            <a:r>
              <a:rPr lang="en-US" sz="1400" b="1" dirty="0" smtClean="0"/>
              <a:t>Automate </a:t>
            </a:r>
            <a:r>
              <a:rPr lang="en-US" sz="1400" b="1" dirty="0"/>
              <a:t>to make architectural experimentation easier</a:t>
            </a:r>
            <a:r>
              <a:rPr lang="en-US" sz="1400" dirty="0"/>
              <a:t>: Automation allows you to create and replicate your systems at low cost and avoid the expense of manual effort. You can track changes to your automation, audit the impact, and revert to previous parameters when necessary</a:t>
            </a:r>
            <a:r>
              <a:rPr lang="en-US" sz="1400" dirty="0" smtClean="0"/>
              <a:t>.</a:t>
            </a:r>
          </a:p>
          <a:p>
            <a:pPr algn="just"/>
            <a:r>
              <a:rPr lang="en-US" sz="1400" b="1" dirty="0"/>
              <a:t>Allow for evolutionary architectures:</a:t>
            </a:r>
            <a:r>
              <a:rPr lang="en-US" sz="1400" dirty="0"/>
              <a:t> Allow for evolutionary architectures. In a traditional environment, architectural decisions are often implemented as static, one-time events, with a few major versions of a system during its lifetime. As a business and its context continue to change, these initial decisions might hinder the system’s ability to deliver changing business </a:t>
            </a:r>
            <a:r>
              <a:rPr lang="en-US" sz="1400" dirty="0" smtClean="0"/>
              <a:t>requirements</a:t>
            </a:r>
          </a:p>
          <a:p>
            <a:pPr algn="just"/>
            <a:r>
              <a:rPr lang="en-US" sz="1400" b="1" dirty="0"/>
              <a:t>Drive architectures using data: </a:t>
            </a:r>
            <a:r>
              <a:rPr lang="en-US" sz="1400" dirty="0"/>
              <a:t>In the cloud you can collect data on how your architectural choices affect the behavior of your workload. This lets you make fact-based decisions on how to improve your workload. Your cloud infrastructure is code, so you can use that data to inform your architecture choices and improvements over time. </a:t>
            </a:r>
            <a:endParaRPr lang="en-US" sz="1400" dirty="0" smtClean="0"/>
          </a:p>
          <a:p>
            <a:pPr algn="just"/>
            <a:r>
              <a:rPr lang="en-US" sz="1400" b="1" dirty="0" smtClean="0"/>
              <a:t>Improve </a:t>
            </a:r>
            <a:r>
              <a:rPr lang="en-US" sz="1400" b="1" dirty="0"/>
              <a:t>through game days</a:t>
            </a:r>
            <a:r>
              <a:rPr lang="en-US" sz="1400" dirty="0"/>
              <a:t>: Test how your architecture and processes perform by regularly scheduling game days to simulate events in production.</a:t>
            </a:r>
          </a:p>
        </p:txBody>
      </p:sp>
    </p:spTree>
    <p:extLst>
      <p:ext uri="{BB962C8B-B14F-4D97-AF65-F5344CB8AC3E}">
        <p14:creationId xmlns:p14="http://schemas.microsoft.com/office/powerpoint/2010/main" val="14414708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620000" cy="1143000"/>
          </a:xfrm>
        </p:spPr>
        <p:txBody>
          <a:bodyPr/>
          <a:lstStyle/>
          <a:p>
            <a:r>
              <a:rPr lang="en-US" dirty="0"/>
              <a:t>Operational-Excellence</a:t>
            </a:r>
          </a:p>
        </p:txBody>
      </p:sp>
      <p:sp>
        <p:nvSpPr>
          <p:cNvPr id="3" name="Content Placeholder 2"/>
          <p:cNvSpPr>
            <a:spLocks noGrp="1"/>
          </p:cNvSpPr>
          <p:nvPr>
            <p:ph idx="1"/>
          </p:nvPr>
        </p:nvSpPr>
        <p:spPr>
          <a:xfrm>
            <a:off x="457200" y="990600"/>
            <a:ext cx="7620000" cy="5791200"/>
          </a:xfrm>
        </p:spPr>
        <p:txBody>
          <a:bodyPr>
            <a:normAutofit fontScale="77500" lnSpcReduction="20000"/>
          </a:bodyPr>
          <a:lstStyle/>
          <a:p>
            <a:pPr marL="114300" indent="0" algn="just">
              <a:buNone/>
            </a:pPr>
            <a:r>
              <a:rPr lang="en-US" dirty="0"/>
              <a:t>Operational excellence in the cloud is composed of three areas: </a:t>
            </a:r>
          </a:p>
          <a:p>
            <a:pPr algn="just"/>
            <a:r>
              <a:rPr lang="en-US" dirty="0" smtClean="0"/>
              <a:t>Prepare </a:t>
            </a:r>
          </a:p>
          <a:p>
            <a:pPr lvl="1" algn="just"/>
            <a:r>
              <a:rPr lang="en-US" dirty="0"/>
              <a:t>Operational priorities </a:t>
            </a:r>
            <a:endParaRPr lang="en-US" dirty="0" smtClean="0"/>
          </a:p>
          <a:p>
            <a:pPr lvl="2" algn="just"/>
            <a:r>
              <a:rPr lang="en-US" dirty="0" smtClean="0"/>
              <a:t>The </a:t>
            </a:r>
            <a:r>
              <a:rPr lang="en-US" dirty="0"/>
              <a:t>Key AWS service that supports defining your operational priorities is AWS Support. It provides a combination of tools and expertise to help you define your goals on AWS. </a:t>
            </a:r>
          </a:p>
          <a:p>
            <a:pPr lvl="3" algn="just"/>
            <a:r>
              <a:rPr lang="en-US" b="1" dirty="0"/>
              <a:t>AWS Cloud Compliance</a:t>
            </a:r>
            <a:r>
              <a:rPr lang="en-US" dirty="0"/>
              <a:t> enables you to understand the robust controls in place at AWS to maintain security and data protection in the cloud. </a:t>
            </a:r>
          </a:p>
          <a:p>
            <a:pPr lvl="3" algn="just"/>
            <a:r>
              <a:rPr lang="en-US" b="1" dirty="0"/>
              <a:t>AWS Trusted Advisor </a:t>
            </a:r>
            <a:r>
              <a:rPr lang="en-US" dirty="0"/>
              <a:t>provides real-time guidance to help you provision your resources following AWS best practices. </a:t>
            </a:r>
          </a:p>
          <a:p>
            <a:pPr lvl="3" algn="just"/>
            <a:r>
              <a:rPr lang="en-US" b="1" dirty="0"/>
              <a:t>Business Support </a:t>
            </a:r>
            <a:r>
              <a:rPr lang="en-US" dirty="0"/>
              <a:t>provides access to the full set of Trusted Advisor checks and guidance to provision your resources following AWS best practices. </a:t>
            </a:r>
          </a:p>
          <a:p>
            <a:pPr lvl="3" algn="just"/>
            <a:r>
              <a:rPr lang="en-US" b="1" dirty="0"/>
              <a:t>Enterprise Support</a:t>
            </a:r>
            <a:r>
              <a:rPr lang="en-US" dirty="0"/>
              <a:t> customers also receive support from Technical Account Managers (TAMs) who, as designated technical points of contact, provide guidance to help you plan and build solutions using best practices, and proactively keep your AWS environment operationally healthy.</a:t>
            </a:r>
            <a:endParaRPr lang="en-US" dirty="0" smtClean="0"/>
          </a:p>
          <a:p>
            <a:pPr lvl="1" algn="just"/>
            <a:r>
              <a:rPr lang="en-US" dirty="0" smtClean="0"/>
              <a:t>Design </a:t>
            </a:r>
            <a:r>
              <a:rPr lang="en-US" dirty="0"/>
              <a:t>for </a:t>
            </a:r>
            <a:r>
              <a:rPr lang="en-US" dirty="0" smtClean="0"/>
              <a:t>operations</a:t>
            </a:r>
          </a:p>
          <a:p>
            <a:pPr lvl="2" algn="just"/>
            <a:r>
              <a:rPr lang="en-US" dirty="0"/>
              <a:t>The key AWS service that supports designing for operations is Amazon </a:t>
            </a:r>
            <a:r>
              <a:rPr lang="en-US" dirty="0" err="1"/>
              <a:t>CloudWatch</a:t>
            </a:r>
            <a:r>
              <a:rPr lang="en-US" dirty="0"/>
              <a:t>, which allows you to monitor AWS Cloud resources and the applications that you run on AWS. </a:t>
            </a:r>
            <a:endParaRPr lang="en-US" dirty="0" smtClean="0"/>
          </a:p>
          <a:p>
            <a:pPr lvl="3" algn="just"/>
            <a:r>
              <a:rPr lang="en-US" b="1" dirty="0" smtClean="0"/>
              <a:t>AWS </a:t>
            </a:r>
            <a:r>
              <a:rPr lang="en-US" b="1" dirty="0" err="1"/>
              <a:t>CloudFormation</a:t>
            </a:r>
            <a:r>
              <a:rPr lang="en-US" dirty="0"/>
              <a:t> allows you to create version-controlled standardized templates for your infrastructure. </a:t>
            </a:r>
            <a:endParaRPr lang="en-US" dirty="0" smtClean="0"/>
          </a:p>
          <a:p>
            <a:pPr lvl="3" algn="just"/>
            <a:r>
              <a:rPr lang="en-US" b="1" dirty="0" smtClean="0"/>
              <a:t>AWS </a:t>
            </a:r>
            <a:r>
              <a:rPr lang="en-US" b="1" dirty="0"/>
              <a:t>Developer Tools </a:t>
            </a:r>
            <a:r>
              <a:rPr lang="en-US" dirty="0"/>
              <a:t>is a set of services enabling rapid and safe delivery of software. </a:t>
            </a:r>
            <a:endParaRPr lang="en-US" dirty="0" smtClean="0"/>
          </a:p>
          <a:p>
            <a:pPr lvl="3" algn="just"/>
            <a:r>
              <a:rPr lang="en-US" b="1" dirty="0" smtClean="0"/>
              <a:t>AWS </a:t>
            </a:r>
            <a:r>
              <a:rPr lang="en-US" b="1" dirty="0"/>
              <a:t>X-Ray </a:t>
            </a:r>
            <a:r>
              <a:rPr lang="en-US" dirty="0"/>
              <a:t>traces user requests as they travel through your entire application, enabling analysis and debugging of distributed applications.</a:t>
            </a:r>
            <a:endParaRPr lang="en-US" dirty="0" smtClean="0"/>
          </a:p>
          <a:p>
            <a:pPr lvl="1" algn="just"/>
            <a:r>
              <a:rPr lang="en-US" dirty="0" smtClean="0"/>
              <a:t>Operational readiness</a:t>
            </a:r>
          </a:p>
          <a:p>
            <a:pPr lvl="2" algn="just"/>
            <a:r>
              <a:rPr lang="en-US" dirty="0"/>
              <a:t>The key AWS service that supports operational readiness is AWS Lambda, which enables the definition of operational procedures as code that can be triggered by events within your environment. </a:t>
            </a:r>
            <a:endParaRPr lang="en-US" dirty="0" smtClean="0"/>
          </a:p>
          <a:p>
            <a:pPr lvl="3" algn="just"/>
            <a:r>
              <a:rPr lang="en-US" b="1" dirty="0" smtClean="0"/>
              <a:t>AWS </a:t>
            </a:r>
            <a:r>
              <a:rPr lang="en-US" b="1" dirty="0" err="1"/>
              <a:t>Config</a:t>
            </a:r>
            <a:r>
              <a:rPr lang="en-US" b="1" dirty="0"/>
              <a:t> </a:t>
            </a:r>
            <a:r>
              <a:rPr lang="en-US" dirty="0"/>
              <a:t>allows you to track changes to your deployed </a:t>
            </a:r>
            <a:r>
              <a:rPr lang="en-US" dirty="0" err="1"/>
              <a:t>CloudFormation</a:t>
            </a:r>
            <a:r>
              <a:rPr lang="en-US" dirty="0"/>
              <a:t> stacks. With AWS </a:t>
            </a:r>
            <a:r>
              <a:rPr lang="en-US" dirty="0" err="1"/>
              <a:t>Config</a:t>
            </a:r>
            <a:r>
              <a:rPr lang="en-US" dirty="0"/>
              <a:t> rules you can evaluate whether your AWS resources comply with best practices. </a:t>
            </a:r>
            <a:endParaRPr lang="en-US" dirty="0" smtClean="0"/>
          </a:p>
          <a:p>
            <a:pPr lvl="3" algn="just"/>
            <a:r>
              <a:rPr lang="en-US" b="1" dirty="0" smtClean="0"/>
              <a:t>Amazon </a:t>
            </a:r>
            <a:r>
              <a:rPr lang="en-US" b="1" dirty="0"/>
              <a:t>EC2 Systems Manager</a:t>
            </a:r>
            <a:r>
              <a:rPr lang="en-US" dirty="0"/>
              <a:t> is a collection of capabilities that helps you automate management tasks on your Amazon Elastic Compute Cloud (Amazon EC2) instances.</a:t>
            </a:r>
          </a:p>
          <a:p>
            <a:pPr lvl="1" algn="just"/>
            <a:endParaRPr lang="en-US" dirty="0" smtClean="0"/>
          </a:p>
          <a:p>
            <a:pPr lvl="2" algn="just"/>
            <a:endParaRPr lang="en-US" dirty="0" smtClean="0"/>
          </a:p>
          <a:p>
            <a:pPr lvl="3" algn="just"/>
            <a:endParaRPr lang="en-US" dirty="0" smtClean="0"/>
          </a:p>
        </p:txBody>
      </p:sp>
    </p:spTree>
    <p:extLst>
      <p:ext uri="{BB962C8B-B14F-4D97-AF65-F5344CB8AC3E}">
        <p14:creationId xmlns:p14="http://schemas.microsoft.com/office/powerpoint/2010/main" val="2616970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with Amazon EC2</a:t>
            </a:r>
          </a:p>
        </p:txBody>
      </p:sp>
      <p:sp>
        <p:nvSpPr>
          <p:cNvPr id="3" name="Content Placeholder 2"/>
          <p:cNvSpPr>
            <a:spLocks noGrp="1"/>
          </p:cNvSpPr>
          <p:nvPr>
            <p:ph idx="1"/>
          </p:nvPr>
        </p:nvSpPr>
        <p:spPr/>
        <p:txBody>
          <a:bodyPr>
            <a:normAutofit fontScale="77500" lnSpcReduction="20000"/>
          </a:bodyPr>
          <a:lstStyle/>
          <a:p>
            <a:r>
              <a:rPr lang="en-US" dirty="0" smtClean="0"/>
              <a:t>Create </a:t>
            </a:r>
            <a:r>
              <a:rPr lang="en-US" dirty="0"/>
              <a:t>an IAM User </a:t>
            </a:r>
            <a:endParaRPr lang="en-US" dirty="0" smtClean="0"/>
          </a:p>
          <a:p>
            <a:pPr lvl="1" algn="just"/>
            <a:r>
              <a:rPr lang="en-US" dirty="0"/>
              <a:t>Services in AWS, such as Amazon EC2, require that you provide credentials when you access them, so that the service can determine whether you have permission to access its resources. The console requires your password. You can create access keys for your AWS account to access the command line interface or API. </a:t>
            </a:r>
          </a:p>
          <a:p>
            <a:r>
              <a:rPr lang="en-US" dirty="0" smtClean="0"/>
              <a:t>Create </a:t>
            </a:r>
            <a:r>
              <a:rPr lang="en-US" dirty="0"/>
              <a:t>a Key Pair </a:t>
            </a:r>
            <a:endParaRPr lang="en-US" dirty="0" smtClean="0"/>
          </a:p>
          <a:p>
            <a:pPr lvl="1" algn="just"/>
            <a:r>
              <a:rPr lang="en-US" dirty="0"/>
              <a:t>AWS uses public-key cryptography to secure the login information for your instance. A Linux instance has no password; you use a key pair to log in to your instance securely. You specify the name of the key pair when you launch your instance, then provide the private key when you log in using SSH</a:t>
            </a:r>
            <a:r>
              <a:rPr lang="en-US" dirty="0" smtClean="0"/>
              <a:t>.</a:t>
            </a:r>
          </a:p>
          <a:p>
            <a:r>
              <a:rPr lang="en-US" dirty="0" smtClean="0"/>
              <a:t>Create </a:t>
            </a:r>
            <a:r>
              <a:rPr lang="en-US" dirty="0"/>
              <a:t>a Virtual Private Cloud (VPC) </a:t>
            </a:r>
            <a:endParaRPr lang="en-US" dirty="0" smtClean="0"/>
          </a:p>
          <a:p>
            <a:pPr lvl="1"/>
            <a:r>
              <a:rPr lang="en-US" dirty="0"/>
              <a:t>Amazon VPC enables you to launch AWS resources into a virtual network that you've deﬁned.</a:t>
            </a:r>
          </a:p>
          <a:p>
            <a:r>
              <a:rPr lang="en-US" dirty="0" smtClean="0"/>
              <a:t>Create </a:t>
            </a:r>
            <a:r>
              <a:rPr lang="en-US" dirty="0"/>
              <a:t>a Security </a:t>
            </a:r>
            <a:r>
              <a:rPr lang="en-US" dirty="0" smtClean="0"/>
              <a:t>Group</a:t>
            </a:r>
          </a:p>
          <a:p>
            <a:pPr lvl="1" algn="just"/>
            <a:r>
              <a:rPr lang="en-US" dirty="0"/>
              <a:t>Security groups act as a ﬁrewall for associated instances, controlling both inbound and outbound traﬃc at the instance level. You must add rules to a security group that enable you to connect to your instance from your IP address using SSH. You can also add rules that allow inbound and outbound HTTP and HTTPS access from anywhere</a:t>
            </a:r>
            <a:r>
              <a:rPr lang="en-US" dirty="0" smtClean="0"/>
              <a:t>.</a:t>
            </a:r>
          </a:p>
          <a:p>
            <a:pPr lvl="1" algn="just"/>
            <a:r>
              <a:rPr lang="en-US" b="1" dirty="0"/>
              <a:t>Note</a:t>
            </a:r>
            <a:r>
              <a:rPr lang="en-US" dirty="0"/>
              <a:t> that if you plan to launch instances in multiple regions, you'll need to create a security group in each region.</a:t>
            </a:r>
          </a:p>
        </p:txBody>
      </p:sp>
    </p:spTree>
    <p:extLst>
      <p:ext uri="{BB962C8B-B14F-4D97-AF65-F5344CB8AC3E}">
        <p14:creationId xmlns:p14="http://schemas.microsoft.com/office/powerpoint/2010/main" val="6025582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620000" cy="1143000"/>
          </a:xfrm>
        </p:spPr>
        <p:txBody>
          <a:bodyPr/>
          <a:lstStyle/>
          <a:p>
            <a:r>
              <a:rPr lang="en-US" dirty="0" smtClean="0"/>
              <a:t>Operational-Excellence </a:t>
            </a:r>
            <a:r>
              <a:rPr lang="en-US" sz="1600" dirty="0" smtClean="0"/>
              <a:t>Continued</a:t>
            </a:r>
            <a:endParaRPr lang="en-US" dirty="0"/>
          </a:p>
        </p:txBody>
      </p:sp>
      <p:sp>
        <p:nvSpPr>
          <p:cNvPr id="3" name="Content Placeholder 2"/>
          <p:cNvSpPr>
            <a:spLocks noGrp="1"/>
          </p:cNvSpPr>
          <p:nvPr>
            <p:ph idx="1"/>
          </p:nvPr>
        </p:nvSpPr>
        <p:spPr>
          <a:xfrm>
            <a:off x="457200" y="1219200"/>
            <a:ext cx="7620000" cy="5486400"/>
          </a:xfrm>
        </p:spPr>
        <p:txBody>
          <a:bodyPr>
            <a:normAutofit fontScale="85000" lnSpcReduction="20000"/>
          </a:bodyPr>
          <a:lstStyle/>
          <a:p>
            <a:pPr algn="just"/>
            <a:r>
              <a:rPr lang="en-US" dirty="0"/>
              <a:t>Operate </a:t>
            </a:r>
            <a:endParaRPr lang="en-US" dirty="0" smtClean="0"/>
          </a:p>
          <a:p>
            <a:pPr lvl="1" algn="just"/>
            <a:r>
              <a:rPr lang="en-US" dirty="0" smtClean="0"/>
              <a:t>Understanding </a:t>
            </a:r>
            <a:r>
              <a:rPr lang="en-US" dirty="0"/>
              <a:t>operational </a:t>
            </a:r>
            <a:r>
              <a:rPr lang="en-US" dirty="0" smtClean="0"/>
              <a:t>Health</a:t>
            </a:r>
          </a:p>
          <a:p>
            <a:pPr lvl="2" algn="just"/>
            <a:r>
              <a:rPr lang="en-US" dirty="0"/>
              <a:t>The key AWS service that helps you understand operational health is Amazon </a:t>
            </a:r>
            <a:r>
              <a:rPr lang="en-US" dirty="0" err="1"/>
              <a:t>CloudWatch</a:t>
            </a:r>
            <a:r>
              <a:rPr lang="en-US" dirty="0"/>
              <a:t> through its feature set including metrics and dashboards. </a:t>
            </a:r>
          </a:p>
          <a:p>
            <a:pPr lvl="3" algn="just"/>
            <a:r>
              <a:rPr lang="en-US" b="1" dirty="0" smtClean="0"/>
              <a:t>Amazon </a:t>
            </a:r>
            <a:r>
              <a:rPr lang="en-US" b="1" dirty="0" err="1"/>
              <a:t>CloudWatch</a:t>
            </a:r>
            <a:r>
              <a:rPr lang="en-US" b="1" dirty="0"/>
              <a:t> Logs</a:t>
            </a:r>
            <a:r>
              <a:rPr lang="en-US" dirty="0"/>
              <a:t> allows you to monitor and store logs from EC2 instances, AWS </a:t>
            </a:r>
            <a:r>
              <a:rPr lang="en-US" dirty="0" err="1"/>
              <a:t>CloudTrail</a:t>
            </a:r>
            <a:r>
              <a:rPr lang="en-US" dirty="0"/>
              <a:t>, and other sources. </a:t>
            </a:r>
            <a:endParaRPr lang="en-US" dirty="0" smtClean="0"/>
          </a:p>
          <a:p>
            <a:pPr lvl="3" algn="just"/>
            <a:r>
              <a:rPr lang="en-US" b="1" dirty="0" smtClean="0"/>
              <a:t>Amazon </a:t>
            </a:r>
            <a:r>
              <a:rPr lang="en-US" b="1" dirty="0"/>
              <a:t>ES</a:t>
            </a:r>
            <a:r>
              <a:rPr lang="en-US" dirty="0"/>
              <a:t> makes it easy to deploy, secure, operate, and scale </a:t>
            </a:r>
            <a:r>
              <a:rPr lang="en-US" dirty="0" err="1"/>
              <a:t>Elasticsearch</a:t>
            </a:r>
            <a:r>
              <a:rPr lang="en-US" dirty="0"/>
              <a:t> for log analytics, and application monitoring. </a:t>
            </a:r>
            <a:endParaRPr lang="en-US" dirty="0" smtClean="0"/>
          </a:p>
          <a:p>
            <a:pPr lvl="3" algn="just"/>
            <a:r>
              <a:rPr lang="en-US" b="1" dirty="0" smtClean="0"/>
              <a:t>Personal </a:t>
            </a:r>
            <a:r>
              <a:rPr lang="en-US" b="1" dirty="0"/>
              <a:t>Health Dashboard </a:t>
            </a:r>
            <a:r>
              <a:rPr lang="en-US" dirty="0"/>
              <a:t>provides alerts and remediation guidance when AWS is experiencing events that may impact you. </a:t>
            </a:r>
            <a:endParaRPr lang="en-US" dirty="0" smtClean="0"/>
          </a:p>
          <a:p>
            <a:pPr lvl="3" algn="just"/>
            <a:r>
              <a:rPr lang="en-US" b="1" dirty="0" smtClean="0"/>
              <a:t>Service </a:t>
            </a:r>
            <a:r>
              <a:rPr lang="en-US" b="1" dirty="0"/>
              <a:t>Health Dashboard </a:t>
            </a:r>
            <a:r>
              <a:rPr lang="en-US" dirty="0"/>
              <a:t>provides up-to-the-minute information on AWS service availability.  </a:t>
            </a:r>
          </a:p>
          <a:p>
            <a:pPr lvl="1" algn="just"/>
            <a:r>
              <a:rPr lang="en-US" dirty="0" smtClean="0"/>
              <a:t>Responding </a:t>
            </a:r>
            <a:r>
              <a:rPr lang="en-US" dirty="0"/>
              <a:t>to Events </a:t>
            </a:r>
            <a:endParaRPr lang="en-US" dirty="0" smtClean="0"/>
          </a:p>
          <a:p>
            <a:pPr lvl="2" algn="just"/>
            <a:r>
              <a:rPr lang="en-US" dirty="0"/>
              <a:t>The key AWS service that helps you automate response to events is AWS Lambda, which enables the definition of operational procedures as code that can be triggered by events within your environment</a:t>
            </a:r>
            <a:r>
              <a:rPr lang="en-US" dirty="0" smtClean="0"/>
              <a:t>.</a:t>
            </a:r>
          </a:p>
          <a:p>
            <a:pPr lvl="3" algn="just"/>
            <a:r>
              <a:rPr lang="en-US" b="1" dirty="0"/>
              <a:t>Amazon </a:t>
            </a:r>
            <a:r>
              <a:rPr lang="en-US" b="1" dirty="0" err="1"/>
              <a:t>CloudWatch</a:t>
            </a:r>
            <a:r>
              <a:rPr lang="en-US" b="1" dirty="0"/>
              <a:t> </a:t>
            </a:r>
            <a:r>
              <a:rPr lang="en-US" dirty="0"/>
              <a:t>is used for the collection of logs and metrics. It enables the triggered execution of responses. </a:t>
            </a:r>
            <a:endParaRPr lang="en-US" dirty="0" smtClean="0"/>
          </a:p>
          <a:p>
            <a:pPr lvl="3" algn="just"/>
            <a:r>
              <a:rPr lang="en-US" b="1" dirty="0" smtClean="0"/>
              <a:t>Amazon </a:t>
            </a:r>
            <a:r>
              <a:rPr lang="en-US" b="1" dirty="0" err="1"/>
              <a:t>CloudWatch</a:t>
            </a:r>
            <a:r>
              <a:rPr lang="en-US" b="1" dirty="0"/>
              <a:t> Events </a:t>
            </a:r>
            <a:r>
              <a:rPr lang="en-US" dirty="0"/>
              <a:t>delivers a near real-time stream of system events that can be matched to rules you define to trigger automated responses. </a:t>
            </a:r>
            <a:endParaRPr lang="en-US" dirty="0" smtClean="0"/>
          </a:p>
          <a:p>
            <a:pPr lvl="3" algn="just"/>
            <a:r>
              <a:rPr lang="en-US" b="1" dirty="0" smtClean="0"/>
              <a:t>Amazon </a:t>
            </a:r>
            <a:r>
              <a:rPr lang="en-US" b="1" dirty="0"/>
              <a:t>SNS </a:t>
            </a:r>
            <a:r>
              <a:rPr lang="en-US" dirty="0"/>
              <a:t>is a flexible, fully managed publication subscription messaging and mobile notifications service for coordinating the delivery </a:t>
            </a:r>
            <a:endParaRPr lang="en-US" dirty="0" smtClean="0"/>
          </a:p>
          <a:p>
            <a:pPr lvl="3" algn="just"/>
            <a:r>
              <a:rPr lang="en-US" b="1" dirty="0"/>
              <a:t>Auto Scaling </a:t>
            </a:r>
            <a:r>
              <a:rPr lang="en-US" dirty="0"/>
              <a:t>helps you maintain application availability and allows you to dynamically scale your Amazon EC2 capacity up or down automatically according to conditions you define. </a:t>
            </a:r>
            <a:endParaRPr lang="en-US" dirty="0" smtClean="0"/>
          </a:p>
          <a:p>
            <a:pPr lvl="3" algn="just"/>
            <a:r>
              <a:rPr lang="en-US" b="1" dirty="0" smtClean="0"/>
              <a:t>Amazon </a:t>
            </a:r>
            <a:r>
              <a:rPr lang="en-US" b="1" dirty="0"/>
              <a:t>EC2 Systems Manager</a:t>
            </a:r>
            <a:r>
              <a:rPr lang="en-US" dirty="0"/>
              <a:t> is a collection of capabilities that helps you automate management tasks on your EC2 instances. </a:t>
            </a:r>
          </a:p>
        </p:txBody>
      </p:sp>
    </p:spTree>
    <p:extLst>
      <p:ext uri="{BB962C8B-B14F-4D97-AF65-F5344CB8AC3E}">
        <p14:creationId xmlns:p14="http://schemas.microsoft.com/office/powerpoint/2010/main" val="27988800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1143000"/>
          </a:xfrm>
        </p:spPr>
        <p:txBody>
          <a:bodyPr/>
          <a:lstStyle/>
          <a:p>
            <a:r>
              <a:rPr lang="en-US" dirty="0"/>
              <a:t>Operational-Excellence </a:t>
            </a:r>
            <a:r>
              <a:rPr lang="en-US" sz="1600" dirty="0"/>
              <a:t>Continued</a:t>
            </a:r>
            <a:endParaRPr lang="en-US" dirty="0"/>
          </a:p>
        </p:txBody>
      </p:sp>
      <p:sp>
        <p:nvSpPr>
          <p:cNvPr id="3" name="Content Placeholder 2"/>
          <p:cNvSpPr>
            <a:spLocks noGrp="1"/>
          </p:cNvSpPr>
          <p:nvPr>
            <p:ph idx="1"/>
          </p:nvPr>
        </p:nvSpPr>
        <p:spPr>
          <a:xfrm>
            <a:off x="457200" y="1219200"/>
            <a:ext cx="7620000" cy="5410200"/>
          </a:xfrm>
        </p:spPr>
        <p:txBody>
          <a:bodyPr>
            <a:normAutofit fontScale="85000" lnSpcReduction="20000"/>
          </a:bodyPr>
          <a:lstStyle/>
          <a:p>
            <a:r>
              <a:rPr lang="en-US" dirty="0"/>
              <a:t>Evolve </a:t>
            </a:r>
            <a:endParaRPr lang="en-US" dirty="0" smtClean="0"/>
          </a:p>
          <a:p>
            <a:pPr lvl="1"/>
            <a:r>
              <a:rPr lang="en-US" dirty="0"/>
              <a:t>Learning from experience </a:t>
            </a:r>
            <a:endParaRPr lang="en-US" dirty="0" smtClean="0"/>
          </a:p>
          <a:p>
            <a:pPr lvl="2"/>
            <a:r>
              <a:rPr lang="en-US" dirty="0"/>
              <a:t>The key AWS service that helps you learn from experience is Amazon ES, which allows you to go analyze your log data to gain actionable insights quickly and securely</a:t>
            </a:r>
            <a:r>
              <a:rPr lang="en-US"/>
              <a:t>. </a:t>
            </a:r>
            <a:endParaRPr lang="en-US" dirty="0"/>
          </a:p>
          <a:p>
            <a:pPr lvl="3"/>
            <a:r>
              <a:rPr lang="en-US" b="1" dirty="0" smtClean="0"/>
              <a:t>Amazon </a:t>
            </a:r>
            <a:r>
              <a:rPr lang="en-US" b="1" dirty="0" err="1"/>
              <a:t>QuickSight</a:t>
            </a:r>
            <a:r>
              <a:rPr lang="en-US" b="1" dirty="0"/>
              <a:t> </a:t>
            </a:r>
            <a:r>
              <a:rPr lang="en-US" dirty="0"/>
              <a:t>is a business analytics service that makes it easy to build visualizations, perform ad-hoc analysis, and quickly get insights from your data. </a:t>
            </a:r>
            <a:endParaRPr lang="en-US" dirty="0" smtClean="0"/>
          </a:p>
          <a:p>
            <a:pPr lvl="3"/>
            <a:r>
              <a:rPr lang="en-US" b="1" dirty="0" smtClean="0"/>
              <a:t>Amazon </a:t>
            </a:r>
            <a:r>
              <a:rPr lang="en-US" b="1" dirty="0"/>
              <a:t>Athena </a:t>
            </a:r>
            <a:r>
              <a:rPr lang="en-US" dirty="0"/>
              <a:t>is a </a:t>
            </a:r>
            <a:r>
              <a:rPr lang="en-US" dirty="0" err="1"/>
              <a:t>serverless</a:t>
            </a:r>
            <a:r>
              <a:rPr lang="en-US" dirty="0"/>
              <a:t> interactive query service that makes it easy to analyze data in Amazon S3. </a:t>
            </a:r>
            <a:endParaRPr lang="en-US" dirty="0" smtClean="0"/>
          </a:p>
          <a:p>
            <a:pPr lvl="3"/>
            <a:r>
              <a:rPr lang="en-US" b="1" dirty="0" smtClean="0"/>
              <a:t>Amazon </a:t>
            </a:r>
            <a:r>
              <a:rPr lang="en-US" b="1" dirty="0"/>
              <a:t>S3 </a:t>
            </a:r>
            <a:r>
              <a:rPr lang="en-US" dirty="0"/>
              <a:t>can be used for collection and archival retention of logs. </a:t>
            </a:r>
            <a:endParaRPr lang="en-US" dirty="0" smtClean="0"/>
          </a:p>
          <a:p>
            <a:pPr lvl="3"/>
            <a:r>
              <a:rPr lang="en-US" b="1" dirty="0" smtClean="0"/>
              <a:t>Amazon </a:t>
            </a:r>
            <a:r>
              <a:rPr lang="en-US" b="1" dirty="0" err="1"/>
              <a:t>CloudWatch</a:t>
            </a:r>
            <a:r>
              <a:rPr lang="en-US" dirty="0"/>
              <a:t> is used for the collection of logs and metrics and the creation of dashboards. </a:t>
            </a:r>
          </a:p>
          <a:p>
            <a:pPr lvl="1"/>
            <a:r>
              <a:rPr lang="en-US" dirty="0" smtClean="0"/>
              <a:t>Sharing </a:t>
            </a:r>
            <a:r>
              <a:rPr lang="en-US" dirty="0" err="1" smtClean="0"/>
              <a:t>learnings</a:t>
            </a:r>
            <a:endParaRPr lang="en-US" dirty="0" smtClean="0"/>
          </a:p>
          <a:p>
            <a:pPr lvl="2"/>
            <a:r>
              <a:rPr lang="en-US" dirty="0"/>
              <a:t>The key AWS service that supports sharing </a:t>
            </a:r>
            <a:r>
              <a:rPr lang="en-US" dirty="0" err="1"/>
              <a:t>learnings</a:t>
            </a:r>
            <a:r>
              <a:rPr lang="en-US" dirty="0"/>
              <a:t> is AWS IAM, which enables you to manage the sharing of resources within and across accounts. </a:t>
            </a:r>
          </a:p>
          <a:p>
            <a:pPr lvl="3"/>
            <a:r>
              <a:rPr lang="en-US" b="1" dirty="0" smtClean="0"/>
              <a:t>Amazon </a:t>
            </a:r>
            <a:r>
              <a:rPr lang="en-US" b="1" dirty="0"/>
              <a:t>SNS </a:t>
            </a:r>
            <a:r>
              <a:rPr lang="en-US" dirty="0"/>
              <a:t>enables event-based notification of publishing of resources to subscribers. </a:t>
            </a:r>
            <a:endParaRPr lang="en-US" dirty="0" smtClean="0"/>
          </a:p>
          <a:p>
            <a:pPr lvl="3"/>
            <a:r>
              <a:rPr lang="en-US" b="1" dirty="0" smtClean="0"/>
              <a:t>AWS </a:t>
            </a:r>
            <a:r>
              <a:rPr lang="en-US" b="1" dirty="0" err="1"/>
              <a:t>CodeCommit</a:t>
            </a:r>
            <a:r>
              <a:rPr lang="en-US" b="1" dirty="0"/>
              <a:t> </a:t>
            </a:r>
            <a:r>
              <a:rPr lang="en-US" dirty="0"/>
              <a:t>provides a version-controlled repository for your operations as code that can be shared through IAM. </a:t>
            </a:r>
            <a:endParaRPr lang="en-US" dirty="0" smtClean="0"/>
          </a:p>
          <a:p>
            <a:pPr lvl="3"/>
            <a:r>
              <a:rPr lang="en-US" b="1" dirty="0" smtClean="0"/>
              <a:t>AWS </a:t>
            </a:r>
            <a:r>
              <a:rPr lang="en-US" b="1" dirty="0"/>
              <a:t>Lambda </a:t>
            </a:r>
            <a:r>
              <a:rPr lang="en-US" dirty="0"/>
              <a:t>enables the definition of operational procedures as code that can be shared across accounts. </a:t>
            </a:r>
            <a:endParaRPr lang="en-US" dirty="0" smtClean="0"/>
          </a:p>
          <a:p>
            <a:pPr lvl="3"/>
            <a:r>
              <a:rPr lang="en-US" b="1" dirty="0"/>
              <a:t>AWS </a:t>
            </a:r>
            <a:r>
              <a:rPr lang="en-US" b="1" dirty="0" err="1"/>
              <a:t>CloudFormation</a:t>
            </a:r>
            <a:r>
              <a:rPr lang="en-US" dirty="0"/>
              <a:t> allows you to create version-controlled standardized templates for your infrastructure. </a:t>
            </a:r>
            <a:endParaRPr lang="en-US" dirty="0" smtClean="0"/>
          </a:p>
          <a:p>
            <a:pPr lvl="3"/>
            <a:r>
              <a:rPr lang="en-US" b="1" dirty="0" smtClean="0"/>
              <a:t>Amazon </a:t>
            </a:r>
            <a:r>
              <a:rPr lang="en-US" b="1" dirty="0"/>
              <a:t>Machine Images (AMIs) </a:t>
            </a:r>
            <a:r>
              <a:rPr lang="en-US" dirty="0"/>
              <a:t>are predefined operating system templates for your EC2 compute environments. Resources </a:t>
            </a:r>
          </a:p>
        </p:txBody>
      </p:sp>
    </p:spTree>
    <p:extLst>
      <p:ext uri="{BB962C8B-B14F-4D97-AF65-F5344CB8AC3E}">
        <p14:creationId xmlns:p14="http://schemas.microsoft.com/office/powerpoint/2010/main" val="2296503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 for Amazon EC2</a:t>
            </a:r>
          </a:p>
        </p:txBody>
      </p:sp>
      <p:sp>
        <p:nvSpPr>
          <p:cNvPr id="3" name="Content Placeholder 2"/>
          <p:cNvSpPr>
            <a:spLocks noGrp="1"/>
          </p:cNvSpPr>
          <p:nvPr>
            <p:ph idx="1"/>
          </p:nvPr>
        </p:nvSpPr>
        <p:spPr/>
        <p:txBody>
          <a:bodyPr>
            <a:normAutofit fontScale="55000" lnSpcReduction="20000"/>
          </a:bodyPr>
          <a:lstStyle/>
          <a:p>
            <a:r>
              <a:rPr lang="en-US" dirty="0"/>
              <a:t>Security and Network</a:t>
            </a:r>
            <a:endParaRPr lang="en-US" dirty="0" smtClean="0"/>
          </a:p>
          <a:p>
            <a:pPr lvl="1"/>
            <a:r>
              <a:rPr lang="en-US" dirty="0" smtClean="0"/>
              <a:t>Manage </a:t>
            </a:r>
            <a:r>
              <a:rPr lang="en-US" dirty="0"/>
              <a:t>access to AWS resources and APIs using identity federation, IAM users, and IAM roles. Establish credential management policies and procedures for creating, distributing, rotating, and revoking AWS access credentials. </a:t>
            </a:r>
            <a:endParaRPr lang="en-US" dirty="0" smtClean="0"/>
          </a:p>
          <a:p>
            <a:pPr lvl="1"/>
            <a:r>
              <a:rPr lang="en-US" dirty="0" smtClean="0"/>
              <a:t>Implement </a:t>
            </a:r>
            <a:r>
              <a:rPr lang="en-US" dirty="0"/>
              <a:t>the least permissive rules for your security group</a:t>
            </a:r>
            <a:r>
              <a:rPr lang="en-US" dirty="0" smtClean="0"/>
              <a:t>.</a:t>
            </a:r>
          </a:p>
          <a:p>
            <a:pPr lvl="1"/>
            <a:r>
              <a:rPr lang="en-US" dirty="0" smtClean="0"/>
              <a:t>Regularly </a:t>
            </a:r>
            <a:r>
              <a:rPr lang="en-US" dirty="0"/>
              <a:t>patch, update, and secure the operating system and applications on your instance</a:t>
            </a:r>
            <a:r>
              <a:rPr lang="en-US" dirty="0" smtClean="0"/>
              <a:t>.</a:t>
            </a:r>
          </a:p>
          <a:p>
            <a:pPr lvl="1"/>
            <a:r>
              <a:rPr lang="en-US" dirty="0" smtClean="0"/>
              <a:t>Launch </a:t>
            </a:r>
            <a:r>
              <a:rPr lang="en-US" dirty="0"/>
              <a:t>your instances into a VPC instead of EC2-Classic.</a:t>
            </a:r>
            <a:endParaRPr lang="en-US" dirty="0" smtClean="0"/>
          </a:p>
          <a:p>
            <a:r>
              <a:rPr lang="en-US" dirty="0"/>
              <a:t>Storage</a:t>
            </a:r>
          </a:p>
          <a:p>
            <a:pPr lvl="1"/>
            <a:r>
              <a:rPr lang="en-US" dirty="0" smtClean="0"/>
              <a:t>Understand </a:t>
            </a:r>
            <a:r>
              <a:rPr lang="en-US" dirty="0"/>
              <a:t>the implications of the root device type for data persistence, backup, and recovery</a:t>
            </a:r>
            <a:r>
              <a:rPr lang="en-US" dirty="0" smtClean="0"/>
              <a:t>.</a:t>
            </a:r>
          </a:p>
          <a:p>
            <a:pPr lvl="1"/>
            <a:r>
              <a:rPr lang="en-US" dirty="0" smtClean="0"/>
              <a:t>Use </a:t>
            </a:r>
            <a:r>
              <a:rPr lang="en-US" dirty="0"/>
              <a:t>separate Amazon EBS volumes for the operating system versus your data. </a:t>
            </a:r>
            <a:endParaRPr lang="en-US" dirty="0" smtClean="0"/>
          </a:p>
          <a:p>
            <a:pPr lvl="1"/>
            <a:r>
              <a:rPr lang="en-US" dirty="0" smtClean="0"/>
              <a:t>Use </a:t>
            </a:r>
            <a:r>
              <a:rPr lang="en-US" dirty="0"/>
              <a:t>the instance store available for your instance to store temporary data. Remember that the data stored in instance store is deleted when you stop or terminate your instance. </a:t>
            </a:r>
            <a:endParaRPr lang="en-US" dirty="0" smtClean="0"/>
          </a:p>
          <a:p>
            <a:r>
              <a:rPr lang="en-US" dirty="0"/>
              <a:t>Resource Management</a:t>
            </a:r>
          </a:p>
          <a:p>
            <a:pPr lvl="1"/>
            <a:r>
              <a:rPr lang="en-US" dirty="0" smtClean="0"/>
              <a:t>Use </a:t>
            </a:r>
            <a:r>
              <a:rPr lang="en-US" dirty="0"/>
              <a:t>instance metadata and custom resource tags to track and identify your AWS resources. </a:t>
            </a:r>
            <a:endParaRPr lang="en-US" dirty="0" smtClean="0"/>
          </a:p>
          <a:p>
            <a:pPr lvl="1"/>
            <a:r>
              <a:rPr lang="en-US" dirty="0" smtClean="0"/>
              <a:t>View </a:t>
            </a:r>
            <a:r>
              <a:rPr lang="en-US" dirty="0"/>
              <a:t>your current limits for Amazon EC2. Plan to request any limit increases in advance of the time that you'll need them. </a:t>
            </a:r>
            <a:endParaRPr lang="en-US" dirty="0" smtClean="0"/>
          </a:p>
          <a:p>
            <a:r>
              <a:rPr lang="en-US" dirty="0"/>
              <a:t>Backup and </a:t>
            </a:r>
            <a:r>
              <a:rPr lang="en-US" dirty="0" smtClean="0"/>
              <a:t>Recovery</a:t>
            </a:r>
          </a:p>
          <a:p>
            <a:pPr lvl="1"/>
            <a:r>
              <a:rPr lang="en-US" dirty="0" smtClean="0"/>
              <a:t>Regularly </a:t>
            </a:r>
            <a:r>
              <a:rPr lang="en-US" dirty="0"/>
              <a:t>back up your EBS volumes using Amazon EBS snapshots (p. 783), and create an Amazon Machine </a:t>
            </a:r>
            <a:r>
              <a:rPr lang="en-US" dirty="0" smtClean="0"/>
              <a:t>Image from </a:t>
            </a:r>
            <a:r>
              <a:rPr lang="en-US" dirty="0"/>
              <a:t>your instance to save the conﬁguration as a template for launching future instances. </a:t>
            </a:r>
            <a:endParaRPr lang="en-US" dirty="0" smtClean="0"/>
          </a:p>
          <a:p>
            <a:pPr lvl="1"/>
            <a:r>
              <a:rPr lang="en-US" dirty="0"/>
              <a:t>Deploy critical components of your application across multiple Availability Zones, and replicate your data appropriately</a:t>
            </a:r>
            <a:r>
              <a:rPr lang="en-US" dirty="0" smtClean="0"/>
              <a:t>.</a:t>
            </a:r>
          </a:p>
          <a:p>
            <a:pPr lvl="1"/>
            <a:r>
              <a:rPr lang="en-US" dirty="0"/>
              <a:t>Design your applications to handle dynamic IP addressing when your instance restarts</a:t>
            </a:r>
            <a:r>
              <a:rPr lang="en-US" dirty="0" smtClean="0"/>
              <a:t>.</a:t>
            </a:r>
          </a:p>
          <a:p>
            <a:pPr lvl="1"/>
            <a:r>
              <a:rPr lang="en-US" dirty="0"/>
              <a:t>Monitor and respond to </a:t>
            </a:r>
            <a:r>
              <a:rPr lang="en-US" dirty="0" smtClean="0"/>
              <a:t>events</a:t>
            </a:r>
          </a:p>
          <a:p>
            <a:pPr lvl="1"/>
            <a:r>
              <a:rPr lang="en-US" dirty="0"/>
              <a:t>Ensure that you are prepared to handle failover. For a basic solution, you can manually attach a network interface or Elastic IP address to a replacement </a:t>
            </a:r>
            <a:r>
              <a:rPr lang="en-US" dirty="0" smtClean="0"/>
              <a:t>instance</a:t>
            </a:r>
          </a:p>
          <a:p>
            <a:pPr lvl="1"/>
            <a:r>
              <a:rPr lang="en-US" dirty="0"/>
              <a:t>Regularly test the process of recovering your instances and Amazon EBS volumes if they fail</a:t>
            </a:r>
            <a:r>
              <a:rPr lang="en-US" dirty="0" smtClean="0"/>
              <a:t>.</a:t>
            </a:r>
            <a:endParaRPr lang="en-US" dirty="0"/>
          </a:p>
        </p:txBody>
      </p:sp>
    </p:spTree>
    <p:extLst>
      <p:ext uri="{BB962C8B-B14F-4D97-AF65-F5344CB8AC3E}">
        <p14:creationId xmlns:p14="http://schemas.microsoft.com/office/powerpoint/2010/main" val="39922286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Increase the Availability of </a:t>
            </a:r>
            <a:r>
              <a:rPr lang="en-US" dirty="0" smtClean="0"/>
              <a:t>Application EC2</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Prerequisites </a:t>
            </a:r>
            <a:r>
              <a:rPr lang="en-US" dirty="0"/>
              <a:t>(p. 74) </a:t>
            </a:r>
            <a:endParaRPr lang="en-US" dirty="0" smtClean="0"/>
          </a:p>
          <a:p>
            <a:pPr lvl="1" algn="just"/>
            <a:r>
              <a:rPr lang="en-US" dirty="0" smtClean="0"/>
              <a:t>Created </a:t>
            </a:r>
            <a:r>
              <a:rPr lang="en-US" dirty="0"/>
              <a:t>a virtual private cloud (VPC) with one public subnet in two or more Availability Zones. </a:t>
            </a:r>
            <a:endParaRPr lang="en-US" dirty="0" smtClean="0"/>
          </a:p>
          <a:p>
            <a:pPr lvl="1" algn="just"/>
            <a:r>
              <a:rPr lang="en-US" dirty="0" smtClean="0"/>
              <a:t>Launched </a:t>
            </a:r>
            <a:r>
              <a:rPr lang="en-US" dirty="0"/>
              <a:t>an instance in the VPC. </a:t>
            </a:r>
            <a:endParaRPr lang="en-US" dirty="0" smtClean="0"/>
          </a:p>
          <a:p>
            <a:pPr lvl="1" algn="just"/>
            <a:r>
              <a:rPr lang="en-US" dirty="0" smtClean="0"/>
              <a:t>Connected </a:t>
            </a:r>
            <a:r>
              <a:rPr lang="en-US" dirty="0"/>
              <a:t>to the instance and customized it. For example, installing software and applications, copying data, and attaching additional EBS volumes. </a:t>
            </a:r>
            <a:endParaRPr lang="en-US" dirty="0" smtClean="0"/>
          </a:p>
          <a:p>
            <a:pPr lvl="1" algn="just"/>
            <a:r>
              <a:rPr lang="en-US" dirty="0"/>
              <a:t>Tested your application on your instance to ensure that your instance is conﬁgured correctly. </a:t>
            </a:r>
            <a:endParaRPr lang="en-US" dirty="0" smtClean="0"/>
          </a:p>
          <a:p>
            <a:pPr lvl="1" algn="just"/>
            <a:r>
              <a:rPr lang="en-US" dirty="0"/>
              <a:t>Created a custom Amazon Machine Image (AMI) from your instance</a:t>
            </a:r>
            <a:r>
              <a:rPr lang="en-US" dirty="0" smtClean="0"/>
              <a:t>.</a:t>
            </a:r>
          </a:p>
          <a:p>
            <a:pPr lvl="1" algn="just"/>
            <a:r>
              <a:rPr lang="en-US" dirty="0"/>
              <a:t>(Optional) Terminated the instance if you no longer need it</a:t>
            </a:r>
            <a:r>
              <a:rPr lang="en-US" dirty="0" smtClean="0"/>
              <a:t>.</a:t>
            </a:r>
          </a:p>
          <a:p>
            <a:pPr lvl="1" algn="just"/>
            <a:r>
              <a:rPr lang="en-US" dirty="0"/>
              <a:t>Created an IAM role that grants your application the access to AWS it needs.</a:t>
            </a:r>
            <a:endParaRPr lang="en-US" dirty="0" smtClean="0"/>
          </a:p>
          <a:p>
            <a:r>
              <a:rPr lang="en-US" dirty="0" smtClean="0"/>
              <a:t>Scale </a:t>
            </a:r>
            <a:r>
              <a:rPr lang="en-US" dirty="0"/>
              <a:t>and Load Balance Your </a:t>
            </a:r>
            <a:r>
              <a:rPr lang="en-US" dirty="0" smtClean="0"/>
              <a:t>Application</a:t>
            </a:r>
          </a:p>
          <a:p>
            <a:pPr lvl="1"/>
            <a:r>
              <a:rPr lang="en-US" dirty="0" smtClean="0"/>
              <a:t>Create </a:t>
            </a:r>
            <a:r>
              <a:rPr lang="en-US" dirty="0"/>
              <a:t>a load balancer, C</a:t>
            </a:r>
            <a:r>
              <a:rPr lang="en-US" dirty="0" smtClean="0"/>
              <a:t>reate </a:t>
            </a:r>
            <a:r>
              <a:rPr lang="en-US" dirty="0"/>
              <a:t>a launch conﬁguration for your instances, </a:t>
            </a:r>
            <a:r>
              <a:rPr lang="en-US" dirty="0" smtClean="0"/>
              <a:t>Create </a:t>
            </a:r>
            <a:r>
              <a:rPr lang="en-US" dirty="0"/>
              <a:t>an Auto Scaling group with two or more instances, and associate the load balancer with the Auto Scaling group</a:t>
            </a:r>
            <a:r>
              <a:rPr lang="en-US" dirty="0" smtClean="0"/>
              <a:t>. </a:t>
            </a:r>
          </a:p>
          <a:p>
            <a:r>
              <a:rPr lang="en-US" dirty="0" smtClean="0"/>
              <a:t>Test </a:t>
            </a:r>
            <a:r>
              <a:rPr lang="en-US" dirty="0"/>
              <a:t>Your Load </a:t>
            </a:r>
            <a:r>
              <a:rPr lang="en-US" dirty="0" smtClean="0"/>
              <a:t>Balancer</a:t>
            </a:r>
          </a:p>
          <a:p>
            <a:pPr lvl="1" algn="just"/>
            <a:r>
              <a:rPr lang="en-US" dirty="0"/>
              <a:t>Verify that your instances are ready. From the Auto Scaling Groups page, select your Auto Scaling group, and then choose the Instances tab. Initially, your instances are in the Pending state. When their states are </a:t>
            </a:r>
            <a:r>
              <a:rPr lang="en-US" dirty="0" err="1" smtClean="0"/>
              <a:t>InService</a:t>
            </a:r>
            <a:endParaRPr lang="en-US" dirty="0" smtClean="0"/>
          </a:p>
          <a:p>
            <a:pPr lvl="1" algn="just"/>
            <a:r>
              <a:rPr lang="en-US" dirty="0"/>
              <a:t>Verify that your instances are registered with the load balancer. From the Target Groups page, select your target group, and then choose the Targets tab. If the state of your instances is initial, </a:t>
            </a:r>
            <a:r>
              <a:rPr lang="en-US" dirty="0" smtClean="0"/>
              <a:t>it's possible </a:t>
            </a:r>
            <a:r>
              <a:rPr lang="en-US" dirty="0"/>
              <a:t>that they are still registering. When the state of your instances is </a:t>
            </a:r>
            <a:r>
              <a:rPr lang="en-US" dirty="0" smtClean="0"/>
              <a:t>healthy</a:t>
            </a:r>
          </a:p>
          <a:p>
            <a:pPr lvl="1" algn="just"/>
            <a:r>
              <a:rPr lang="en-US" dirty="0"/>
              <a:t>From the Load Balancers page, select your load balancer</a:t>
            </a:r>
            <a:r>
              <a:rPr lang="en-US" dirty="0" smtClean="0"/>
              <a:t>.</a:t>
            </a:r>
          </a:p>
          <a:p>
            <a:pPr lvl="1" algn="just"/>
            <a:r>
              <a:rPr lang="en-US" dirty="0"/>
              <a:t>On the Description tab, locate the DNS </a:t>
            </a:r>
            <a:r>
              <a:rPr lang="en-US" dirty="0" smtClean="0"/>
              <a:t>name</a:t>
            </a:r>
          </a:p>
          <a:p>
            <a:pPr lvl="1" algn="just"/>
            <a:r>
              <a:rPr lang="en-US" dirty="0"/>
              <a:t>In a web browser, paste the DNS name for the load balancer into the address bar and press Enter. You'll see your website displayed.</a:t>
            </a:r>
          </a:p>
        </p:txBody>
      </p:sp>
    </p:spTree>
    <p:extLst>
      <p:ext uri="{BB962C8B-B14F-4D97-AF65-F5344CB8AC3E}">
        <p14:creationId xmlns:p14="http://schemas.microsoft.com/office/powerpoint/2010/main" val="42578029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Machine Images (AMI)</a:t>
            </a:r>
          </a:p>
        </p:txBody>
      </p:sp>
      <p:sp>
        <p:nvSpPr>
          <p:cNvPr id="3" name="Content Placeholder 2"/>
          <p:cNvSpPr>
            <a:spLocks noGrp="1"/>
          </p:cNvSpPr>
          <p:nvPr>
            <p:ph idx="1"/>
          </p:nvPr>
        </p:nvSpPr>
        <p:spPr/>
        <p:txBody>
          <a:bodyPr>
            <a:normAutofit fontScale="70000" lnSpcReduction="20000"/>
          </a:bodyPr>
          <a:lstStyle/>
          <a:p>
            <a:pPr marL="0" indent="0" algn="just">
              <a:buNone/>
            </a:pPr>
            <a:r>
              <a:rPr lang="en-US" dirty="0"/>
              <a:t>An Amazon Machine Image (AMI) provides the information required to launch an instance, which is a virtual server in the cloud. You must specify a source AMI when you launch an instance. You can launch multiple instances from a single AMI when you need multiple instances with the same conﬁguration. You can use diﬀerent AMIs to launch instances when you need instances with diﬀerent conﬁgurations</a:t>
            </a:r>
            <a:r>
              <a:rPr lang="en-US" dirty="0" smtClean="0"/>
              <a:t>.</a:t>
            </a:r>
          </a:p>
          <a:p>
            <a:pPr marL="0" indent="0">
              <a:buNone/>
            </a:pPr>
            <a:r>
              <a:rPr lang="en-US" dirty="0" smtClean="0"/>
              <a:t>	An </a:t>
            </a:r>
            <a:r>
              <a:rPr lang="en-US" dirty="0"/>
              <a:t>AMI includes the following:</a:t>
            </a:r>
          </a:p>
          <a:p>
            <a:r>
              <a:rPr lang="en-US" dirty="0" smtClean="0"/>
              <a:t>A </a:t>
            </a:r>
            <a:r>
              <a:rPr lang="en-US" dirty="0"/>
              <a:t>template for the root volume for the instance (for example, an operating system, an application server, and applications) </a:t>
            </a:r>
            <a:endParaRPr lang="en-US" dirty="0" smtClean="0"/>
          </a:p>
          <a:p>
            <a:r>
              <a:rPr lang="en-US" dirty="0" smtClean="0"/>
              <a:t>Launch </a:t>
            </a:r>
            <a:r>
              <a:rPr lang="en-US" dirty="0"/>
              <a:t>permissions that control which AWS accounts can use the AMI to launch instances </a:t>
            </a:r>
            <a:endParaRPr lang="en-US" dirty="0" smtClean="0"/>
          </a:p>
          <a:p>
            <a:r>
              <a:rPr lang="en-US" dirty="0" smtClean="0"/>
              <a:t>A </a:t>
            </a:r>
            <a:r>
              <a:rPr lang="en-US" dirty="0"/>
              <a:t>block device mapping that speciﬁes the volumes to attach to the instance when it's launched</a:t>
            </a:r>
          </a:p>
          <a:p>
            <a:r>
              <a:rPr lang="en-US" dirty="0"/>
              <a:t>AMI Types</a:t>
            </a:r>
          </a:p>
          <a:p>
            <a:pPr lvl="1"/>
            <a:r>
              <a:rPr lang="en-US" dirty="0"/>
              <a:t>You can select an AMI to use based on the following characteristics:</a:t>
            </a:r>
          </a:p>
          <a:p>
            <a:pPr lvl="1"/>
            <a:r>
              <a:rPr lang="en-US" dirty="0" smtClean="0"/>
              <a:t>Region </a:t>
            </a:r>
            <a:r>
              <a:rPr lang="en-US" dirty="0"/>
              <a:t>(see Regions and Availability Zones </a:t>
            </a:r>
            <a:endParaRPr lang="en-US" dirty="0" smtClean="0"/>
          </a:p>
          <a:p>
            <a:pPr lvl="1"/>
            <a:r>
              <a:rPr lang="en-US" dirty="0" smtClean="0"/>
              <a:t>Operating </a:t>
            </a:r>
            <a:r>
              <a:rPr lang="en-US" dirty="0"/>
              <a:t>system • Architecture (</a:t>
            </a:r>
            <a:r>
              <a:rPr lang="en-US" dirty="0" smtClean="0"/>
              <a:t>32-bit or 64-bit) </a:t>
            </a:r>
          </a:p>
          <a:p>
            <a:pPr lvl="1"/>
            <a:r>
              <a:rPr lang="en-US" dirty="0" smtClean="0"/>
              <a:t>Launch </a:t>
            </a:r>
            <a:r>
              <a:rPr lang="en-US"/>
              <a:t>Permissions </a:t>
            </a:r>
            <a:endParaRPr lang="en-US" dirty="0" smtClean="0"/>
          </a:p>
          <a:p>
            <a:pPr lvl="2"/>
            <a:r>
              <a:rPr lang="en-US" dirty="0"/>
              <a:t>public The owner grants launch permissions to all AWS accounts. </a:t>
            </a:r>
            <a:endParaRPr lang="en-US" dirty="0" smtClean="0"/>
          </a:p>
          <a:p>
            <a:pPr lvl="2"/>
            <a:r>
              <a:rPr lang="en-US" dirty="0" smtClean="0"/>
              <a:t>explicit </a:t>
            </a:r>
            <a:r>
              <a:rPr lang="en-US" dirty="0"/>
              <a:t>The owner grants launch permissions to speciﬁc AWS accounts. </a:t>
            </a:r>
            <a:endParaRPr lang="en-US" dirty="0" smtClean="0"/>
          </a:p>
          <a:p>
            <a:pPr lvl="2"/>
            <a:r>
              <a:rPr lang="en-US" dirty="0" smtClean="0"/>
              <a:t>implicit </a:t>
            </a:r>
            <a:r>
              <a:rPr lang="en-US" dirty="0"/>
              <a:t>The owner has implicit launch permissions for an AMI</a:t>
            </a:r>
            <a:r>
              <a:rPr lang="en-US" dirty="0" smtClean="0"/>
              <a:t>.</a:t>
            </a:r>
          </a:p>
          <a:p>
            <a:pPr lvl="1"/>
            <a:r>
              <a:rPr lang="en-US" dirty="0" smtClean="0"/>
              <a:t>Storage </a:t>
            </a:r>
            <a:r>
              <a:rPr lang="en-US" dirty="0"/>
              <a:t>for the Root Device </a:t>
            </a:r>
          </a:p>
        </p:txBody>
      </p:sp>
    </p:spTree>
    <p:extLst>
      <p:ext uri="{BB962C8B-B14F-4D97-AF65-F5344CB8AC3E}">
        <p14:creationId xmlns:p14="http://schemas.microsoft.com/office/powerpoint/2010/main" val="12781133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Amazon VPC</a:t>
            </a:r>
          </a:p>
        </p:txBody>
      </p:sp>
      <p:sp>
        <p:nvSpPr>
          <p:cNvPr id="3" name="Content Placeholder 2"/>
          <p:cNvSpPr>
            <a:spLocks noGrp="1"/>
          </p:cNvSpPr>
          <p:nvPr>
            <p:ph idx="1"/>
          </p:nvPr>
        </p:nvSpPr>
        <p:spPr/>
        <p:txBody>
          <a:bodyPr>
            <a:normAutofit/>
          </a:bodyPr>
          <a:lstStyle/>
          <a:p>
            <a:pPr algn="just"/>
            <a:r>
              <a:rPr lang="en-US" dirty="0"/>
              <a:t>Amazon Virtual Private Cloud (Amazon VPC) enables you to launch AWS resources into a virtual network that you've deﬁned. This virtual network closely resembles a traditional network that you'd operate in your own data center, with the beneﬁts of using the scalable infrastructure of AWS. </a:t>
            </a:r>
            <a:endParaRPr lang="en-US" dirty="0" smtClean="0"/>
          </a:p>
          <a:p>
            <a:pPr algn="just"/>
            <a:r>
              <a:rPr lang="en-US" dirty="0"/>
              <a:t>Amazon VPC is the networking layer for Amazon EC2</a:t>
            </a:r>
            <a:endParaRPr lang="en-US" dirty="0" smtClean="0"/>
          </a:p>
          <a:p>
            <a:r>
              <a:rPr lang="en-US" dirty="0"/>
              <a:t>Contents </a:t>
            </a:r>
            <a:endParaRPr lang="en-US" dirty="0" smtClean="0"/>
          </a:p>
          <a:p>
            <a:pPr lvl="1"/>
            <a:r>
              <a:rPr lang="en-US" dirty="0" smtClean="0"/>
              <a:t>VPCs </a:t>
            </a:r>
            <a:r>
              <a:rPr lang="en-US" dirty="0"/>
              <a:t>and Subnets </a:t>
            </a:r>
            <a:endParaRPr lang="en-US" dirty="0" smtClean="0"/>
          </a:p>
          <a:p>
            <a:pPr lvl="1"/>
            <a:r>
              <a:rPr lang="en-US" dirty="0" smtClean="0"/>
              <a:t>Supported </a:t>
            </a:r>
            <a:r>
              <a:rPr lang="en-US" dirty="0"/>
              <a:t>Platforms </a:t>
            </a:r>
            <a:endParaRPr lang="en-US" dirty="0" smtClean="0"/>
          </a:p>
          <a:p>
            <a:pPr lvl="1"/>
            <a:r>
              <a:rPr lang="en-US" dirty="0" smtClean="0"/>
              <a:t>Default </a:t>
            </a:r>
            <a:r>
              <a:rPr lang="en-US" dirty="0"/>
              <a:t>and </a:t>
            </a:r>
            <a:r>
              <a:rPr lang="en-US" dirty="0" err="1"/>
              <a:t>Nondefault</a:t>
            </a:r>
            <a:r>
              <a:rPr lang="en-US" dirty="0"/>
              <a:t> VPCs </a:t>
            </a:r>
            <a:endParaRPr lang="en-US" dirty="0" smtClean="0"/>
          </a:p>
          <a:p>
            <a:pPr lvl="1"/>
            <a:r>
              <a:rPr lang="en-US" dirty="0" smtClean="0"/>
              <a:t>Accessing </a:t>
            </a:r>
            <a:r>
              <a:rPr lang="en-US" dirty="0"/>
              <a:t>the Internet </a:t>
            </a:r>
            <a:endParaRPr lang="en-US" dirty="0" smtClean="0"/>
          </a:p>
          <a:p>
            <a:pPr lvl="1"/>
            <a:r>
              <a:rPr lang="en-US" dirty="0" smtClean="0"/>
              <a:t>Accessing </a:t>
            </a:r>
            <a:r>
              <a:rPr lang="en-US" dirty="0"/>
              <a:t>a Corporate or Home Network </a:t>
            </a:r>
            <a:endParaRPr lang="en-US" dirty="0" smtClean="0"/>
          </a:p>
          <a:p>
            <a:pPr lvl="1"/>
            <a:r>
              <a:rPr lang="en-US" dirty="0" smtClean="0"/>
              <a:t>Accessing </a:t>
            </a:r>
            <a:r>
              <a:rPr lang="en-US" dirty="0"/>
              <a:t>Services Through AWS </a:t>
            </a:r>
            <a:r>
              <a:rPr lang="en-US" dirty="0" err="1" smtClean="0"/>
              <a:t>PrivateLink</a:t>
            </a:r>
            <a:endParaRPr lang="en-US" dirty="0"/>
          </a:p>
        </p:txBody>
      </p:sp>
    </p:spTree>
    <p:extLst>
      <p:ext uri="{BB962C8B-B14F-4D97-AF65-F5344CB8AC3E}">
        <p14:creationId xmlns:p14="http://schemas.microsoft.com/office/powerpoint/2010/main" val="5290266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Amazon </a:t>
            </a:r>
            <a:r>
              <a:rPr lang="en-US" dirty="0" smtClean="0"/>
              <a:t>VPC </a:t>
            </a:r>
            <a:r>
              <a:rPr lang="en-US" sz="2000" dirty="0" smtClean="0"/>
              <a:t>continued</a:t>
            </a:r>
            <a:endParaRPr lang="en-US" dirty="0"/>
          </a:p>
        </p:txBody>
      </p:sp>
      <p:sp>
        <p:nvSpPr>
          <p:cNvPr id="3" name="Content Placeholder 2"/>
          <p:cNvSpPr>
            <a:spLocks noGrp="1"/>
          </p:cNvSpPr>
          <p:nvPr>
            <p:ph idx="1"/>
          </p:nvPr>
        </p:nvSpPr>
        <p:spPr/>
        <p:txBody>
          <a:bodyPr>
            <a:normAutofit fontScale="70000" lnSpcReduction="20000"/>
          </a:bodyPr>
          <a:lstStyle/>
          <a:p>
            <a:r>
              <a:rPr lang="en-US" dirty="0"/>
              <a:t>VPCs and Subnets </a:t>
            </a:r>
            <a:endParaRPr lang="en-US" dirty="0" smtClean="0"/>
          </a:p>
          <a:p>
            <a:pPr lvl="1"/>
            <a:r>
              <a:rPr lang="en-US" dirty="0"/>
              <a:t>A virtual private cloud (VPC) is a virtual network dedicated to your AWS account. It is logically isolated from other virtual networks in the AWS Cloud. You can launch your AWS resources, such as Amazon EC2 instances, into your </a:t>
            </a:r>
            <a:r>
              <a:rPr lang="en-US" dirty="0" smtClean="0"/>
              <a:t>VPC</a:t>
            </a:r>
          </a:p>
          <a:p>
            <a:pPr lvl="1"/>
            <a:r>
              <a:rPr lang="en-US" dirty="0"/>
              <a:t>A subnet is a range of IP addresses in your VPC. You can launch AWS resources into a speciﬁed subnet. Use a public subnet for resources that must be connected to the internet, and a private subnet for resources that won't be connected to the internet.</a:t>
            </a:r>
          </a:p>
          <a:p>
            <a:r>
              <a:rPr lang="en-US" dirty="0"/>
              <a:t>Supported Platforms </a:t>
            </a:r>
          </a:p>
          <a:p>
            <a:r>
              <a:rPr lang="en-US" dirty="0"/>
              <a:t>Default and </a:t>
            </a:r>
            <a:r>
              <a:rPr lang="en-US" dirty="0" err="1"/>
              <a:t>Nondefault</a:t>
            </a:r>
            <a:r>
              <a:rPr lang="en-US" dirty="0"/>
              <a:t> VPCs </a:t>
            </a:r>
            <a:endParaRPr lang="en-US" dirty="0" smtClean="0"/>
          </a:p>
          <a:p>
            <a:pPr lvl="1"/>
            <a:r>
              <a:rPr lang="en-US" dirty="0"/>
              <a:t>If your account supports the EC2-VPC platform only, it comes with a default VPC that has a default subnet in each Availability Zone. A default VPC has the beneﬁts of the advanced features provided by EC2-VPC, and is ready for you to use. If you have a default VPC and don't specify a subnet when you launch an instance, the instance is launched into your default VPC. You can launch instances into your default VPC without needing to know anything about Amazon VPC.</a:t>
            </a:r>
          </a:p>
          <a:p>
            <a:pPr lvl="1"/>
            <a:r>
              <a:rPr lang="en-US" dirty="0"/>
              <a:t>Regardless of which platforms your account supports, you can create your own VPC, and conﬁgure it as you need. This is known as a </a:t>
            </a:r>
            <a:r>
              <a:rPr lang="en-US" dirty="0" err="1"/>
              <a:t>nondefault</a:t>
            </a:r>
            <a:r>
              <a:rPr lang="en-US" dirty="0"/>
              <a:t> VPC. Subnets that you create in your </a:t>
            </a:r>
            <a:r>
              <a:rPr lang="en-US" dirty="0" err="1"/>
              <a:t>nondefault</a:t>
            </a:r>
            <a:r>
              <a:rPr lang="en-US" dirty="0"/>
              <a:t> VPC and additional subnets that you create in your default VPC are called </a:t>
            </a:r>
            <a:r>
              <a:rPr lang="en-US" dirty="0" err="1"/>
              <a:t>nondefault</a:t>
            </a:r>
            <a:r>
              <a:rPr lang="en-US" dirty="0"/>
              <a:t> subnets. </a:t>
            </a:r>
          </a:p>
          <a:p>
            <a:r>
              <a:rPr lang="en-US" dirty="0"/>
              <a:t>Accessing the Internet </a:t>
            </a:r>
            <a:endParaRPr lang="en-US" dirty="0" smtClean="0"/>
          </a:p>
          <a:p>
            <a:r>
              <a:rPr lang="en-US" dirty="0" smtClean="0"/>
              <a:t>Accessing </a:t>
            </a:r>
            <a:r>
              <a:rPr lang="en-US" dirty="0"/>
              <a:t>a Corporate or Home Network </a:t>
            </a:r>
          </a:p>
          <a:p>
            <a:r>
              <a:rPr lang="en-US" dirty="0"/>
              <a:t>Accessing Services Through AWS </a:t>
            </a:r>
            <a:r>
              <a:rPr lang="en-US" dirty="0" err="1"/>
              <a:t>PrivateLink</a:t>
            </a:r>
            <a:endParaRPr lang="en-US" dirty="0"/>
          </a:p>
          <a:p>
            <a:endParaRPr lang="en-US" dirty="0"/>
          </a:p>
        </p:txBody>
      </p:sp>
    </p:spTree>
    <p:extLst>
      <p:ext uri="{BB962C8B-B14F-4D97-AF65-F5344CB8AC3E}">
        <p14:creationId xmlns:p14="http://schemas.microsoft.com/office/powerpoint/2010/main" val="50806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a:t>
            </a:r>
            <a:br>
              <a:rPr lang="en-US" dirty="0" smtClean="0"/>
            </a:br>
            <a:r>
              <a:rPr lang="en-US" dirty="0" smtClean="0"/>
              <a:t>Accessing </a:t>
            </a:r>
            <a:r>
              <a:rPr lang="en-US" dirty="0"/>
              <a:t>the </a:t>
            </a:r>
            <a:r>
              <a:rPr lang="en-US" dirty="0" smtClean="0"/>
              <a:t>Internet</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t>You control how the instances that you launch into a VPC access resources outside the VPC.</a:t>
            </a:r>
          </a:p>
          <a:p>
            <a:pPr algn="just"/>
            <a:r>
              <a:rPr lang="en-US" dirty="0"/>
              <a:t>Your default VPC includes an internet gateway, and each default subnet is a public subnet. Each instance that you launch into a default subnet has a private IPv4 address and a public IPv4 address. These instances can communicate with the internet through the internet gateway. An internet gateway enables your instances to connect to the internet through the Amazon EC2 network edge</a:t>
            </a:r>
            <a:r>
              <a:rPr lang="en-US" dirty="0" smtClean="0"/>
              <a:t>.</a:t>
            </a:r>
          </a:p>
          <a:p>
            <a:pPr algn="just"/>
            <a:r>
              <a:rPr lang="en-US" dirty="0"/>
              <a:t>By default, each instance that you launch into a </a:t>
            </a:r>
            <a:r>
              <a:rPr lang="en-US" dirty="0" err="1"/>
              <a:t>nondefault</a:t>
            </a:r>
            <a:r>
              <a:rPr lang="en-US" dirty="0"/>
              <a:t> subnet has a private IPv4 address, but no public IPv4 address, unless you speciﬁcally assign one at launch, or you modify the subnet's public IP address attribute. These instances can communicate with each other, but can't access the internet.</a:t>
            </a:r>
          </a:p>
          <a:p>
            <a:pPr algn="just"/>
            <a:r>
              <a:rPr lang="en-US" dirty="0"/>
              <a:t>You can enable internet access for an instance launched into a </a:t>
            </a:r>
            <a:r>
              <a:rPr lang="en-US" dirty="0" err="1"/>
              <a:t>nondefault</a:t>
            </a:r>
            <a:r>
              <a:rPr lang="en-US" dirty="0"/>
              <a:t> subnet by attaching an internet gateway to its VPC (if its VPC is not a default VPC) and associating an Elastic IP address with the instance.</a:t>
            </a:r>
          </a:p>
          <a:p>
            <a:pPr algn="just"/>
            <a:r>
              <a:rPr lang="en-US" dirty="0"/>
              <a:t>Alternatively, to allow an instance in your VPC to initiate outbound connections to the internet but prevent unsolicited inbound connections from the internet, you can use a network address translation (NAT) device for IPv4 traﬃc. NAT maps multiple private IPv4 addresses to a single public IPv4 address. A NAT device has an Elastic IP address and is connected to the internet through an internet gateway. You can connect an instance in a private subnet to the internet through the NAT device, which routes traﬃc from the instance to the internet gateway, and routes any responses to the instance</a:t>
            </a:r>
            <a:r>
              <a:rPr lang="en-US" dirty="0" smtClean="0"/>
              <a:t>.</a:t>
            </a:r>
          </a:p>
          <a:p>
            <a:endParaRPr lang="en-US" dirty="0"/>
          </a:p>
        </p:txBody>
      </p:sp>
    </p:spTree>
    <p:extLst>
      <p:ext uri="{BB962C8B-B14F-4D97-AF65-F5344CB8AC3E}">
        <p14:creationId xmlns:p14="http://schemas.microsoft.com/office/powerpoint/2010/main" val="14174508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8737</TotalTime>
  <Words>6813</Words>
  <Application>Microsoft Office PowerPoint</Application>
  <PresentationFormat>On-screen Show (4:3)</PresentationFormat>
  <Paragraphs>341</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Adjacency</vt:lpstr>
      <vt:lpstr>AWS Training</vt:lpstr>
      <vt:lpstr>EC2 Amazon Elastic Compute Cloud (Amazon EC2) provides scalable computing capacity in the Amazon Web Services (AWS) cloud. Using Amazon EC2 eliminates your need to invest in hardware up front, so you can develop and deploy applications faster.</vt:lpstr>
      <vt:lpstr>Setting Up with Amazon EC2</vt:lpstr>
      <vt:lpstr>Best Practices for Amazon EC2</vt:lpstr>
      <vt:lpstr>Increase the Availability of Application EC2</vt:lpstr>
      <vt:lpstr>Amazon Machine Images (AMI)</vt:lpstr>
      <vt:lpstr> Amazon VPC</vt:lpstr>
      <vt:lpstr> Amazon VPC continued</vt:lpstr>
      <vt:lpstr>VPC Accessing the Internet</vt:lpstr>
      <vt:lpstr>VPC</vt:lpstr>
      <vt:lpstr>IPv4 for Amazon VPC</vt:lpstr>
      <vt:lpstr>Scenarios and Examples</vt:lpstr>
      <vt:lpstr>VPC Peering</vt:lpstr>
      <vt:lpstr>Multiple VPC Peering Connections</vt:lpstr>
      <vt:lpstr>VPC Peering Limitations</vt:lpstr>
      <vt:lpstr>Inter-Region VPC Peering Limitations</vt:lpstr>
      <vt:lpstr>Amazon S3</vt:lpstr>
      <vt:lpstr>Advantages S3</vt:lpstr>
      <vt:lpstr>S3 Concepts</vt:lpstr>
      <vt:lpstr> S3 Features</vt:lpstr>
      <vt:lpstr>S3 API</vt:lpstr>
      <vt:lpstr>Paying for S3</vt:lpstr>
      <vt:lpstr>Customizing S3 URLs with CNAMEs</vt:lpstr>
      <vt:lpstr>Amazon RDS</vt:lpstr>
      <vt:lpstr>DB Instances</vt:lpstr>
      <vt:lpstr>Security</vt:lpstr>
      <vt:lpstr>AWS Well-Architected</vt:lpstr>
      <vt:lpstr>General Design Principles</vt:lpstr>
      <vt:lpstr>Operational-Excellence</vt:lpstr>
      <vt:lpstr>Operational-Excellence Continued</vt:lpstr>
      <vt:lpstr>Operational-Excellence Continued</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Training</dc:title>
  <dc:creator>ismail - [2010]</dc:creator>
  <cp:lastModifiedBy>ismail - [2010]</cp:lastModifiedBy>
  <cp:revision>54</cp:revision>
  <dcterms:created xsi:type="dcterms:W3CDTF">2018-07-06T04:02:34Z</dcterms:created>
  <dcterms:modified xsi:type="dcterms:W3CDTF">2018-07-19T07:02:35Z</dcterms:modified>
</cp:coreProperties>
</file>