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0230FF-33E8-4A3B-AC06-E77350D0383E}">
          <p14:sldIdLst>
            <p14:sldId id="256"/>
            <p14:sldId id="257"/>
            <p14:sldId id="258"/>
            <p14:sldId id="259"/>
            <p14:sldId id="260"/>
            <p14:sldId id="261"/>
            <p14:sldId id="262"/>
            <p14:sldId id="263"/>
            <p14:sldId id="264"/>
          </p14:sldIdLst>
        </p14:section>
        <p14:section name="Untitled Section" id="{125FABCB-08CF-4425-BD7D-5815C3BBCDC6}">
          <p14:sldIdLst>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6"/>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660"/>
  </p:normalViewPr>
  <p:slideViewPr>
    <p:cSldViewPr snapToGrid="0">
      <p:cViewPr varScale="1">
        <p:scale>
          <a:sx n="96" d="100"/>
          <a:sy n="96" d="100"/>
        </p:scale>
        <p:origin x="77"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22732-FA01-4E1A-AFC3-1C76F256552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1E7A35C-4A47-47CA-8995-1EEF122190A7}">
      <dgm:prSet/>
      <dgm:spPr/>
      <dgm:t>
        <a:bodyPr/>
        <a:lstStyle/>
        <a:p>
          <a:r>
            <a:rPr lang="en-IN" b="1" u="sng" dirty="0"/>
            <a:t>USE CASE DIAGRAMS INCLUDES: </a:t>
          </a:r>
          <a:endParaRPr lang="en-US" dirty="0"/>
        </a:p>
      </dgm:t>
    </dgm:pt>
    <dgm:pt modelId="{E3B75E7E-E725-414D-B8DA-7FCADE83804A}" type="parTrans" cxnId="{DF0A8151-94D6-45C8-AC69-517CB97689A1}">
      <dgm:prSet/>
      <dgm:spPr/>
      <dgm:t>
        <a:bodyPr/>
        <a:lstStyle/>
        <a:p>
          <a:endParaRPr lang="en-US"/>
        </a:p>
      </dgm:t>
    </dgm:pt>
    <dgm:pt modelId="{4A46DA44-01CE-4E76-AD12-30FF55EE5ADE}" type="sibTrans" cxnId="{DF0A8151-94D6-45C8-AC69-517CB97689A1}">
      <dgm:prSet/>
      <dgm:spPr/>
      <dgm:t>
        <a:bodyPr/>
        <a:lstStyle/>
        <a:p>
          <a:endParaRPr lang="en-US"/>
        </a:p>
      </dgm:t>
    </dgm:pt>
    <dgm:pt modelId="{0EB3281E-64AD-4533-A18C-31AEEA1B62C4}">
      <dgm:prSet/>
      <dgm:spPr/>
      <dgm:t>
        <a:bodyPr/>
        <a:lstStyle/>
        <a:p>
          <a:r>
            <a:rPr lang="en-IN"/>
            <a:t>Functionalities to be represented as use case.</a:t>
          </a:r>
          <a:endParaRPr lang="en-US"/>
        </a:p>
      </dgm:t>
    </dgm:pt>
    <dgm:pt modelId="{1E444A2A-4611-4103-9587-967A93DD8557}" type="parTrans" cxnId="{26425762-7680-4758-8090-CB16856E5609}">
      <dgm:prSet/>
      <dgm:spPr/>
      <dgm:t>
        <a:bodyPr/>
        <a:lstStyle/>
        <a:p>
          <a:endParaRPr lang="en-US"/>
        </a:p>
      </dgm:t>
    </dgm:pt>
    <dgm:pt modelId="{64A38FF3-FDAE-48A0-9B36-892E4AFC39C3}" type="sibTrans" cxnId="{26425762-7680-4758-8090-CB16856E5609}">
      <dgm:prSet/>
      <dgm:spPr/>
      <dgm:t>
        <a:bodyPr/>
        <a:lstStyle/>
        <a:p>
          <a:endParaRPr lang="en-US"/>
        </a:p>
      </dgm:t>
    </dgm:pt>
    <dgm:pt modelId="{6A91C8DE-5237-484C-A011-9E6D822BEF4D}">
      <dgm:prSet/>
      <dgm:spPr/>
      <dgm:t>
        <a:bodyPr/>
        <a:lstStyle/>
        <a:p>
          <a:r>
            <a:rPr lang="en-IN"/>
            <a:t>Actors</a:t>
          </a:r>
          <a:endParaRPr lang="en-US"/>
        </a:p>
      </dgm:t>
    </dgm:pt>
    <dgm:pt modelId="{1FE769CB-9409-4DF0-9774-96E622832919}" type="parTrans" cxnId="{00447BA5-4F8F-462F-A8AE-BFD2B13FA3C1}">
      <dgm:prSet/>
      <dgm:spPr/>
      <dgm:t>
        <a:bodyPr/>
        <a:lstStyle/>
        <a:p>
          <a:endParaRPr lang="en-US"/>
        </a:p>
      </dgm:t>
    </dgm:pt>
    <dgm:pt modelId="{93A4FDBE-0A3C-4ACC-A442-78D0D0879519}" type="sibTrans" cxnId="{00447BA5-4F8F-462F-A8AE-BFD2B13FA3C1}">
      <dgm:prSet/>
      <dgm:spPr/>
      <dgm:t>
        <a:bodyPr/>
        <a:lstStyle/>
        <a:p>
          <a:endParaRPr lang="en-US"/>
        </a:p>
      </dgm:t>
    </dgm:pt>
    <dgm:pt modelId="{F4C47800-D905-44F5-80BF-2DB060E9EC83}">
      <dgm:prSet/>
      <dgm:spPr/>
      <dgm:t>
        <a:bodyPr/>
        <a:lstStyle/>
        <a:p>
          <a:r>
            <a:rPr lang="en-IN"/>
            <a:t>Relationships among the use cases and actors.</a:t>
          </a:r>
          <a:endParaRPr lang="en-US"/>
        </a:p>
      </dgm:t>
    </dgm:pt>
    <dgm:pt modelId="{08248214-6CAE-4AAF-B9D5-98736E993B56}" type="parTrans" cxnId="{15ED8EC6-79E1-41DC-AA75-C606A7125111}">
      <dgm:prSet/>
      <dgm:spPr/>
      <dgm:t>
        <a:bodyPr/>
        <a:lstStyle/>
        <a:p>
          <a:endParaRPr lang="en-US"/>
        </a:p>
      </dgm:t>
    </dgm:pt>
    <dgm:pt modelId="{1C4BDC40-9A77-4749-8EB4-61AE587F8E48}" type="sibTrans" cxnId="{15ED8EC6-79E1-41DC-AA75-C606A7125111}">
      <dgm:prSet/>
      <dgm:spPr/>
      <dgm:t>
        <a:bodyPr/>
        <a:lstStyle/>
        <a:p>
          <a:endParaRPr lang="en-US"/>
        </a:p>
      </dgm:t>
    </dgm:pt>
    <dgm:pt modelId="{0E33EBF8-39FE-4C70-8E04-15AB3446D791}">
      <dgm:prSet/>
      <dgm:spPr/>
      <dgm:t>
        <a:bodyPr/>
        <a:lstStyle/>
        <a:p>
          <a:r>
            <a:rPr lang="en-IN" b="1"/>
            <a:t>NOTE</a:t>
          </a:r>
          <a:r>
            <a:rPr lang="en-IN"/>
            <a:t> : Actors always interact from the outside of the system.</a:t>
          </a:r>
          <a:endParaRPr lang="en-US"/>
        </a:p>
      </dgm:t>
    </dgm:pt>
    <dgm:pt modelId="{996D45F3-8BF4-4087-BC1F-0F93E82C5260}" type="parTrans" cxnId="{9379A9BD-502B-44B8-89AD-DAA1FF66DA8D}">
      <dgm:prSet/>
      <dgm:spPr/>
      <dgm:t>
        <a:bodyPr/>
        <a:lstStyle/>
        <a:p>
          <a:endParaRPr lang="en-US"/>
        </a:p>
      </dgm:t>
    </dgm:pt>
    <dgm:pt modelId="{E4C58E33-1484-4A7F-B1F5-9BCD25553F2A}" type="sibTrans" cxnId="{9379A9BD-502B-44B8-89AD-DAA1FF66DA8D}">
      <dgm:prSet/>
      <dgm:spPr/>
      <dgm:t>
        <a:bodyPr/>
        <a:lstStyle/>
        <a:p>
          <a:endParaRPr lang="en-US"/>
        </a:p>
      </dgm:t>
    </dgm:pt>
    <dgm:pt modelId="{CFC3B5B5-DDC0-462D-83E9-B039160F89AA}" type="pres">
      <dgm:prSet presAssocID="{88422732-FA01-4E1A-AFC3-1C76F2565524}" presName="linear" presStyleCnt="0">
        <dgm:presLayoutVars>
          <dgm:animLvl val="lvl"/>
          <dgm:resizeHandles val="exact"/>
        </dgm:presLayoutVars>
      </dgm:prSet>
      <dgm:spPr/>
    </dgm:pt>
    <dgm:pt modelId="{D44F053D-1B4C-4CF1-8D1B-0A6EBCD44105}" type="pres">
      <dgm:prSet presAssocID="{51E7A35C-4A47-47CA-8995-1EEF122190A7}" presName="parentText" presStyleLbl="node1" presStyleIdx="0" presStyleCnt="5">
        <dgm:presLayoutVars>
          <dgm:chMax val="0"/>
          <dgm:bulletEnabled val="1"/>
        </dgm:presLayoutVars>
      </dgm:prSet>
      <dgm:spPr/>
    </dgm:pt>
    <dgm:pt modelId="{7A1418B9-4FC3-40F4-88F4-F6AF15958052}" type="pres">
      <dgm:prSet presAssocID="{4A46DA44-01CE-4E76-AD12-30FF55EE5ADE}" presName="spacer" presStyleCnt="0"/>
      <dgm:spPr/>
    </dgm:pt>
    <dgm:pt modelId="{BDC03DC2-B0AB-47B2-9EDB-006C94835442}" type="pres">
      <dgm:prSet presAssocID="{0EB3281E-64AD-4533-A18C-31AEEA1B62C4}" presName="parentText" presStyleLbl="node1" presStyleIdx="1" presStyleCnt="5">
        <dgm:presLayoutVars>
          <dgm:chMax val="0"/>
          <dgm:bulletEnabled val="1"/>
        </dgm:presLayoutVars>
      </dgm:prSet>
      <dgm:spPr/>
    </dgm:pt>
    <dgm:pt modelId="{E78268E3-32C3-48F7-9AC9-37645F792903}" type="pres">
      <dgm:prSet presAssocID="{64A38FF3-FDAE-48A0-9B36-892E4AFC39C3}" presName="spacer" presStyleCnt="0"/>
      <dgm:spPr/>
    </dgm:pt>
    <dgm:pt modelId="{ED1B702D-78B5-4B7D-9CB2-DF3D48F19603}" type="pres">
      <dgm:prSet presAssocID="{6A91C8DE-5237-484C-A011-9E6D822BEF4D}" presName="parentText" presStyleLbl="node1" presStyleIdx="2" presStyleCnt="5">
        <dgm:presLayoutVars>
          <dgm:chMax val="0"/>
          <dgm:bulletEnabled val="1"/>
        </dgm:presLayoutVars>
      </dgm:prSet>
      <dgm:spPr/>
    </dgm:pt>
    <dgm:pt modelId="{9A17C06E-53A5-4E8C-816E-ADEEDD34F1CE}" type="pres">
      <dgm:prSet presAssocID="{93A4FDBE-0A3C-4ACC-A442-78D0D0879519}" presName="spacer" presStyleCnt="0"/>
      <dgm:spPr/>
    </dgm:pt>
    <dgm:pt modelId="{5A13807E-78E3-43BE-B657-09CE62E13FD6}" type="pres">
      <dgm:prSet presAssocID="{F4C47800-D905-44F5-80BF-2DB060E9EC83}" presName="parentText" presStyleLbl="node1" presStyleIdx="3" presStyleCnt="5">
        <dgm:presLayoutVars>
          <dgm:chMax val="0"/>
          <dgm:bulletEnabled val="1"/>
        </dgm:presLayoutVars>
      </dgm:prSet>
      <dgm:spPr/>
    </dgm:pt>
    <dgm:pt modelId="{BBD27FF3-FEF8-4A4E-9561-3F53D775713E}" type="pres">
      <dgm:prSet presAssocID="{1C4BDC40-9A77-4749-8EB4-61AE587F8E48}" presName="spacer" presStyleCnt="0"/>
      <dgm:spPr/>
    </dgm:pt>
    <dgm:pt modelId="{F77E9E5D-49E3-48B3-8325-649F4FE86A02}" type="pres">
      <dgm:prSet presAssocID="{0E33EBF8-39FE-4C70-8E04-15AB3446D791}" presName="parentText" presStyleLbl="node1" presStyleIdx="4" presStyleCnt="5">
        <dgm:presLayoutVars>
          <dgm:chMax val="0"/>
          <dgm:bulletEnabled val="1"/>
        </dgm:presLayoutVars>
      </dgm:prSet>
      <dgm:spPr/>
    </dgm:pt>
  </dgm:ptLst>
  <dgm:cxnLst>
    <dgm:cxn modelId="{F5B2E207-47C5-4923-AF10-9DCBC9AF2A57}" type="presOf" srcId="{F4C47800-D905-44F5-80BF-2DB060E9EC83}" destId="{5A13807E-78E3-43BE-B657-09CE62E13FD6}" srcOrd="0" destOrd="0" presId="urn:microsoft.com/office/officeart/2005/8/layout/vList2"/>
    <dgm:cxn modelId="{314B5A0E-AEB4-45E5-AB47-ADD611359A3C}" type="presOf" srcId="{0E33EBF8-39FE-4C70-8E04-15AB3446D791}" destId="{F77E9E5D-49E3-48B3-8325-649F4FE86A02}" srcOrd="0" destOrd="0" presId="urn:microsoft.com/office/officeart/2005/8/layout/vList2"/>
    <dgm:cxn modelId="{26425762-7680-4758-8090-CB16856E5609}" srcId="{88422732-FA01-4E1A-AFC3-1C76F2565524}" destId="{0EB3281E-64AD-4533-A18C-31AEEA1B62C4}" srcOrd="1" destOrd="0" parTransId="{1E444A2A-4611-4103-9587-967A93DD8557}" sibTransId="{64A38FF3-FDAE-48A0-9B36-892E4AFC39C3}"/>
    <dgm:cxn modelId="{B29BA065-15E2-4A73-8ED9-8962439211D7}" type="presOf" srcId="{0EB3281E-64AD-4533-A18C-31AEEA1B62C4}" destId="{BDC03DC2-B0AB-47B2-9EDB-006C94835442}" srcOrd="0" destOrd="0" presId="urn:microsoft.com/office/officeart/2005/8/layout/vList2"/>
    <dgm:cxn modelId="{C381336E-156C-4033-86C6-AA65406EF3B2}" type="presOf" srcId="{51E7A35C-4A47-47CA-8995-1EEF122190A7}" destId="{D44F053D-1B4C-4CF1-8D1B-0A6EBCD44105}" srcOrd="0" destOrd="0" presId="urn:microsoft.com/office/officeart/2005/8/layout/vList2"/>
    <dgm:cxn modelId="{DF0A8151-94D6-45C8-AC69-517CB97689A1}" srcId="{88422732-FA01-4E1A-AFC3-1C76F2565524}" destId="{51E7A35C-4A47-47CA-8995-1EEF122190A7}" srcOrd="0" destOrd="0" parTransId="{E3B75E7E-E725-414D-B8DA-7FCADE83804A}" sibTransId="{4A46DA44-01CE-4E76-AD12-30FF55EE5ADE}"/>
    <dgm:cxn modelId="{00447BA5-4F8F-462F-A8AE-BFD2B13FA3C1}" srcId="{88422732-FA01-4E1A-AFC3-1C76F2565524}" destId="{6A91C8DE-5237-484C-A011-9E6D822BEF4D}" srcOrd="2" destOrd="0" parTransId="{1FE769CB-9409-4DF0-9774-96E622832919}" sibTransId="{93A4FDBE-0A3C-4ACC-A442-78D0D0879519}"/>
    <dgm:cxn modelId="{9379A9BD-502B-44B8-89AD-DAA1FF66DA8D}" srcId="{88422732-FA01-4E1A-AFC3-1C76F2565524}" destId="{0E33EBF8-39FE-4C70-8E04-15AB3446D791}" srcOrd="4" destOrd="0" parTransId="{996D45F3-8BF4-4087-BC1F-0F93E82C5260}" sibTransId="{E4C58E33-1484-4A7F-B1F5-9BCD25553F2A}"/>
    <dgm:cxn modelId="{15ED8EC6-79E1-41DC-AA75-C606A7125111}" srcId="{88422732-FA01-4E1A-AFC3-1C76F2565524}" destId="{F4C47800-D905-44F5-80BF-2DB060E9EC83}" srcOrd="3" destOrd="0" parTransId="{08248214-6CAE-4AAF-B9D5-98736E993B56}" sibTransId="{1C4BDC40-9A77-4749-8EB4-61AE587F8E48}"/>
    <dgm:cxn modelId="{197A93D8-869F-4BBF-91D8-64AB53EADC0D}" type="presOf" srcId="{88422732-FA01-4E1A-AFC3-1C76F2565524}" destId="{CFC3B5B5-DDC0-462D-83E9-B039160F89AA}" srcOrd="0" destOrd="0" presId="urn:microsoft.com/office/officeart/2005/8/layout/vList2"/>
    <dgm:cxn modelId="{7641D9E1-916A-4D75-9CB8-D7FEF311B4EC}" type="presOf" srcId="{6A91C8DE-5237-484C-A011-9E6D822BEF4D}" destId="{ED1B702D-78B5-4B7D-9CB2-DF3D48F19603}" srcOrd="0" destOrd="0" presId="urn:microsoft.com/office/officeart/2005/8/layout/vList2"/>
    <dgm:cxn modelId="{DED84163-3832-4B59-9D15-B2D727E92E30}" type="presParOf" srcId="{CFC3B5B5-DDC0-462D-83E9-B039160F89AA}" destId="{D44F053D-1B4C-4CF1-8D1B-0A6EBCD44105}" srcOrd="0" destOrd="0" presId="urn:microsoft.com/office/officeart/2005/8/layout/vList2"/>
    <dgm:cxn modelId="{DB29F390-9E28-438F-8115-935472A6A232}" type="presParOf" srcId="{CFC3B5B5-DDC0-462D-83E9-B039160F89AA}" destId="{7A1418B9-4FC3-40F4-88F4-F6AF15958052}" srcOrd="1" destOrd="0" presId="urn:microsoft.com/office/officeart/2005/8/layout/vList2"/>
    <dgm:cxn modelId="{2132D2CE-CA45-4EB7-BE46-58848E9E5383}" type="presParOf" srcId="{CFC3B5B5-DDC0-462D-83E9-B039160F89AA}" destId="{BDC03DC2-B0AB-47B2-9EDB-006C94835442}" srcOrd="2" destOrd="0" presId="urn:microsoft.com/office/officeart/2005/8/layout/vList2"/>
    <dgm:cxn modelId="{D7047040-D588-473F-B25A-28EAD9C69159}" type="presParOf" srcId="{CFC3B5B5-DDC0-462D-83E9-B039160F89AA}" destId="{E78268E3-32C3-48F7-9AC9-37645F792903}" srcOrd="3" destOrd="0" presId="urn:microsoft.com/office/officeart/2005/8/layout/vList2"/>
    <dgm:cxn modelId="{0BE1BFC6-ADA3-4607-9945-F6C66D833ADC}" type="presParOf" srcId="{CFC3B5B5-DDC0-462D-83E9-B039160F89AA}" destId="{ED1B702D-78B5-4B7D-9CB2-DF3D48F19603}" srcOrd="4" destOrd="0" presId="urn:microsoft.com/office/officeart/2005/8/layout/vList2"/>
    <dgm:cxn modelId="{781AE6EC-CB0B-4344-AD47-9585E13C3AB9}" type="presParOf" srcId="{CFC3B5B5-DDC0-462D-83E9-B039160F89AA}" destId="{9A17C06E-53A5-4E8C-816E-ADEEDD34F1CE}" srcOrd="5" destOrd="0" presId="urn:microsoft.com/office/officeart/2005/8/layout/vList2"/>
    <dgm:cxn modelId="{4A06DAB5-AF98-440D-B0F1-51893C0757B8}" type="presParOf" srcId="{CFC3B5B5-DDC0-462D-83E9-B039160F89AA}" destId="{5A13807E-78E3-43BE-B657-09CE62E13FD6}" srcOrd="6" destOrd="0" presId="urn:microsoft.com/office/officeart/2005/8/layout/vList2"/>
    <dgm:cxn modelId="{F2E8B551-7B81-4E5B-BA6E-F26B6604D221}" type="presParOf" srcId="{CFC3B5B5-DDC0-462D-83E9-B039160F89AA}" destId="{BBD27FF3-FEF8-4A4E-9561-3F53D775713E}" srcOrd="7" destOrd="0" presId="urn:microsoft.com/office/officeart/2005/8/layout/vList2"/>
    <dgm:cxn modelId="{46CA0AD8-066B-4B34-980E-70A3DB2A4D4C}" type="presParOf" srcId="{CFC3B5B5-DDC0-462D-83E9-B039160F89AA}" destId="{F77E9E5D-49E3-48B3-8325-649F4FE86A0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F053D-1B4C-4CF1-8D1B-0A6EBCD44105}">
      <dsp:nvSpPr>
        <dsp:cNvPr id="0" name=""/>
        <dsp:cNvSpPr/>
      </dsp:nvSpPr>
      <dsp:spPr>
        <a:xfrm>
          <a:off x="0" y="15745"/>
          <a:ext cx="6373813" cy="1081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u="sng" kern="1200" dirty="0"/>
            <a:t>USE CASE DIAGRAMS INCLUDES: </a:t>
          </a:r>
          <a:endParaRPr lang="en-US" sz="2800" kern="1200" dirty="0"/>
        </a:p>
      </dsp:txBody>
      <dsp:txXfrm>
        <a:off x="52774" y="68519"/>
        <a:ext cx="6268265" cy="975532"/>
      </dsp:txXfrm>
    </dsp:sp>
    <dsp:sp modelId="{BDC03DC2-B0AB-47B2-9EDB-006C94835442}">
      <dsp:nvSpPr>
        <dsp:cNvPr id="0" name=""/>
        <dsp:cNvSpPr/>
      </dsp:nvSpPr>
      <dsp:spPr>
        <a:xfrm>
          <a:off x="0" y="1177465"/>
          <a:ext cx="6373813" cy="1081080"/>
        </a:xfrm>
        <a:prstGeom prst="roundRect">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Functionalities to be represented as use case.</a:t>
          </a:r>
          <a:endParaRPr lang="en-US" sz="2800" kern="1200"/>
        </a:p>
      </dsp:txBody>
      <dsp:txXfrm>
        <a:off x="52774" y="1230239"/>
        <a:ext cx="6268265" cy="975532"/>
      </dsp:txXfrm>
    </dsp:sp>
    <dsp:sp modelId="{ED1B702D-78B5-4B7D-9CB2-DF3D48F19603}">
      <dsp:nvSpPr>
        <dsp:cNvPr id="0" name=""/>
        <dsp:cNvSpPr/>
      </dsp:nvSpPr>
      <dsp:spPr>
        <a:xfrm>
          <a:off x="0" y="2339185"/>
          <a:ext cx="6373813" cy="1081080"/>
        </a:xfrm>
        <a:prstGeom prst="roundRect">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Actors</a:t>
          </a:r>
          <a:endParaRPr lang="en-US" sz="2800" kern="1200"/>
        </a:p>
      </dsp:txBody>
      <dsp:txXfrm>
        <a:off x="52774" y="2391959"/>
        <a:ext cx="6268265" cy="975532"/>
      </dsp:txXfrm>
    </dsp:sp>
    <dsp:sp modelId="{5A13807E-78E3-43BE-B657-09CE62E13FD6}">
      <dsp:nvSpPr>
        <dsp:cNvPr id="0" name=""/>
        <dsp:cNvSpPr/>
      </dsp:nvSpPr>
      <dsp:spPr>
        <a:xfrm>
          <a:off x="0" y="3500905"/>
          <a:ext cx="6373813" cy="1081080"/>
        </a:xfrm>
        <a:prstGeom prst="roundRect">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Relationships among the use cases and actors.</a:t>
          </a:r>
          <a:endParaRPr lang="en-US" sz="2800" kern="1200"/>
        </a:p>
      </dsp:txBody>
      <dsp:txXfrm>
        <a:off x="52774" y="3553679"/>
        <a:ext cx="6268265" cy="975532"/>
      </dsp:txXfrm>
    </dsp:sp>
    <dsp:sp modelId="{F77E9E5D-49E3-48B3-8325-649F4FE86A02}">
      <dsp:nvSpPr>
        <dsp:cNvPr id="0" name=""/>
        <dsp:cNvSpPr/>
      </dsp:nvSpPr>
      <dsp:spPr>
        <a:xfrm>
          <a:off x="0" y="4662624"/>
          <a:ext cx="6373813" cy="1081080"/>
        </a:xfrm>
        <a:prstGeom prst="roundRect">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a:t>NOTE</a:t>
          </a:r>
          <a:r>
            <a:rPr lang="en-IN" sz="2800" kern="1200"/>
            <a:t> : Actors always interact from the outside of the system.</a:t>
          </a:r>
          <a:endParaRPr lang="en-US" sz="2800" kern="1200"/>
        </a:p>
      </dsp:txBody>
      <dsp:txXfrm>
        <a:off x="52774" y="4715398"/>
        <a:ext cx="6268265" cy="9755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June 28,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60849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June 28,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4499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June 28,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1874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June 28,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7270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June 28,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131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June 28,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0298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June 28,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9367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June 28,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3628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June 28,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587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June 28,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8459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June 28,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8552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June 28,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242233176"/>
      </p:ext>
    </p:extLst>
  </p:cSld>
  <p:clrMap bg1="dk1" tx1="lt1" bg2="dk2" tx2="lt2" accent1="accent1" accent2="accent2" accent3="accent3" accent4="accent4" accent5="accent5" accent6="accent6" hlink="hlink" folHlink="folHlink"/>
  <p:sldLayoutIdLst>
    <p:sldLayoutId id="2147484116" r:id="rId1"/>
    <p:sldLayoutId id="2147484115" r:id="rId2"/>
    <p:sldLayoutId id="2147484114" r:id="rId3"/>
    <p:sldLayoutId id="2147484113" r:id="rId4"/>
    <p:sldLayoutId id="2147484112" r:id="rId5"/>
    <p:sldLayoutId id="2147484111" r:id="rId6"/>
    <p:sldLayoutId id="2147484110" r:id="rId7"/>
    <p:sldLayoutId id="2147484109" r:id="rId8"/>
    <p:sldLayoutId id="2147484108" r:id="rId9"/>
    <p:sldLayoutId id="2147484107" r:id="rId10"/>
    <p:sldLayoutId id="2147484106"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pexels.com/photo/thank-you-heart-text-791024/" TargetMode="External"/><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efrigerator&#10;&#10;Description automatically generated">
            <a:extLst>
              <a:ext uri="{FF2B5EF4-FFF2-40B4-BE49-F238E27FC236}">
                <a16:creationId xmlns:a16="http://schemas.microsoft.com/office/drawing/2014/main" id="{91E80AFB-B8DE-4F15-AD57-7621B9F87D23}"/>
              </a:ext>
            </a:extLst>
          </p:cNvPr>
          <p:cNvPicPr>
            <a:picLocks noChangeAspect="1"/>
          </p:cNvPicPr>
          <p:nvPr/>
        </p:nvPicPr>
        <p:blipFill rotWithShape="1">
          <a:blip r:embed="rId2">
            <a:extLst>
              <a:ext uri="{28A0092B-C50C-407E-A947-70E740481C1C}">
                <a14:useLocalDpi xmlns:a14="http://schemas.microsoft.com/office/drawing/2010/main" val="0"/>
              </a:ext>
            </a:extLst>
          </a:blip>
          <a:srcRect t="9647" r="-1" b="6854"/>
          <a:stretch/>
        </p:blipFill>
        <p:spPr>
          <a:xfrm>
            <a:off x="4151998" y="2219898"/>
            <a:ext cx="2838277" cy="2369909"/>
          </a:xfrm>
          <a:custGeom>
            <a:avLst/>
            <a:gdLst/>
            <a:ahLst/>
            <a:cxnLst/>
            <a:rect l="l" t="t" r="r" b="b"/>
            <a:pathLst>
              <a:path w="5437187" h="5761037">
                <a:moveTo>
                  <a:pt x="0" y="0"/>
                </a:moveTo>
                <a:lnTo>
                  <a:pt x="5437187" y="0"/>
                </a:lnTo>
                <a:lnTo>
                  <a:pt x="5437187" y="5761037"/>
                </a:lnTo>
                <a:lnTo>
                  <a:pt x="0" y="5761037"/>
                </a:lnTo>
                <a:close/>
              </a:path>
            </a:pathLst>
          </a:custGeom>
        </p:spPr>
      </p:pic>
      <p:sp>
        <p:nvSpPr>
          <p:cNvPr id="2" name="Title 1">
            <a:extLst>
              <a:ext uri="{FF2B5EF4-FFF2-40B4-BE49-F238E27FC236}">
                <a16:creationId xmlns:a16="http://schemas.microsoft.com/office/drawing/2014/main" id="{34CD407B-5FF4-40B8-B276-C38AEDC178D5}"/>
              </a:ext>
            </a:extLst>
          </p:cNvPr>
          <p:cNvSpPr>
            <a:spLocks noGrp="1"/>
          </p:cNvSpPr>
          <p:nvPr>
            <p:ph type="ctrTitle"/>
          </p:nvPr>
        </p:nvSpPr>
        <p:spPr>
          <a:xfrm>
            <a:off x="101988" y="256588"/>
            <a:ext cx="5580087" cy="2891677"/>
          </a:xfrm>
        </p:spPr>
        <p:txBody>
          <a:bodyPr anchor="b">
            <a:noAutofit/>
          </a:bodyPr>
          <a:lstStyle/>
          <a:p>
            <a:r>
              <a:rPr lang="en-US" sz="2000" b="1" u="sng" dirty="0">
                <a:latin typeface="Times New Roman" panose="02020603050405020304" pitchFamily="18" charset="0"/>
                <a:cs typeface="Times New Roman" panose="02020603050405020304" pitchFamily="18" charset="0"/>
              </a:rPr>
              <a:t>TEAM MEMBERS:</a:t>
            </a:r>
            <a:br>
              <a:rPr lang="en-US" sz="2000" b="1" u="sng" dirty="0">
                <a:latin typeface="Times New Roman" panose="02020603050405020304" pitchFamily="18" charset="0"/>
                <a:cs typeface="Times New Roman" panose="02020603050405020304" pitchFamily="18" charset="0"/>
              </a:rPr>
            </a:br>
            <a:br>
              <a:rPr lang="en-US" sz="2000" b="1" u="sng"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AMANDEEP SINGH – 1896409</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VARINDER SINGH – 1896305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SANDEEP SINGH SIDHU – 1894980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HARBIR SINGH -1895897</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AMANDEEP KAUR – 1794977</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PARMINDER KAUR - 1896181</a:t>
            </a:r>
            <a:endParaRPr lang="en-CA" sz="2000" dirty="0">
              <a:latin typeface="Times New Roman" panose="02020603050405020304" pitchFamily="18" charset="0"/>
              <a:cs typeface="Times New Roman" panose="02020603050405020304" pitchFamily="18" charset="0"/>
            </a:endParaRPr>
          </a:p>
        </p:txBody>
      </p:sp>
      <p:sp>
        <p:nvSpPr>
          <p:cNvPr id="8" name="Oval 11">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Subtitle 8">
            <a:extLst>
              <a:ext uri="{FF2B5EF4-FFF2-40B4-BE49-F238E27FC236}">
                <a16:creationId xmlns:a16="http://schemas.microsoft.com/office/drawing/2014/main" id="{7BC85B5D-3537-4B1C-B2F6-916950588272}"/>
              </a:ext>
            </a:extLst>
          </p:cNvPr>
          <p:cNvSpPr>
            <a:spLocks noGrp="1"/>
          </p:cNvSpPr>
          <p:nvPr>
            <p:ph type="subTitle" idx="1"/>
          </p:nvPr>
        </p:nvSpPr>
        <p:spPr>
          <a:xfrm>
            <a:off x="7344550" y="3213570"/>
            <a:ext cx="4327111" cy="3126638"/>
          </a:xfrm>
        </p:spPr>
        <p:txBody>
          <a:bodyPr>
            <a:normAutofit lnSpcReduction="10000"/>
          </a:bodyPr>
          <a:lstStyle/>
          <a:p>
            <a:r>
              <a:rPr lang="en-US" sz="1800" b="1" u="sng" dirty="0">
                <a:latin typeface="Times New Roman" panose="02020603050405020304" pitchFamily="18" charset="0"/>
                <a:cs typeface="Times New Roman" panose="02020603050405020304" pitchFamily="18" charset="0"/>
              </a:rPr>
              <a:t>SUBMITTED TO:</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PROF. GILLES-PHILLIPPE GREGOIRE</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PROF. SAKKARAVARTHI RAMANTHAN</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PROF. SAKSHI SHARMA</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PROF. HARSHKUMAR DAVE</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PROF. SILVIYA PASKALEVA</a:t>
            </a:r>
          </a:p>
          <a:p>
            <a:endParaRPr lang="en-CA" dirty="0"/>
          </a:p>
        </p:txBody>
      </p:sp>
    </p:spTree>
    <p:extLst>
      <p:ext uri="{BB962C8B-B14F-4D97-AF65-F5344CB8AC3E}">
        <p14:creationId xmlns:p14="http://schemas.microsoft.com/office/powerpoint/2010/main" val="28179272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1000"/>
                                        <p:tgtEl>
                                          <p:spTgt spid="9">
                                            <p:txEl>
                                              <p:pRg st="0" end="0"/>
                                            </p:txEl>
                                          </p:spTgt>
                                        </p:tgtEl>
                                      </p:cBhvr>
                                    </p:animEffect>
                                    <p:anim calcmode="lin" valueType="num">
                                      <p:cBhvr>
                                        <p:cTn id="1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1000"/>
                                        <p:tgtEl>
                                          <p:spTgt spid="9">
                                            <p:txEl>
                                              <p:pRg st="1" end="1"/>
                                            </p:txEl>
                                          </p:spTgt>
                                        </p:tgtEl>
                                      </p:cBhvr>
                                    </p:animEffect>
                                    <p:anim calcmode="lin" valueType="num">
                                      <p:cBhvr>
                                        <p:cTn id="19"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1000"/>
                                        <p:tgtEl>
                                          <p:spTgt spid="9">
                                            <p:txEl>
                                              <p:pRg st="2" end="2"/>
                                            </p:txEl>
                                          </p:spTgt>
                                        </p:tgtEl>
                                      </p:cBhvr>
                                    </p:animEffect>
                                    <p:anim calcmode="lin" valueType="num">
                                      <p:cBhvr>
                                        <p:cTn id="2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Effect transition="in" filter="fade">
                                      <p:cBhvr>
                                        <p:cTn id="33" dur="1000"/>
                                        <p:tgtEl>
                                          <p:spTgt spid="9">
                                            <p:txEl>
                                              <p:pRg st="4" end="4"/>
                                            </p:txEl>
                                          </p:spTgt>
                                        </p:tgtEl>
                                      </p:cBhvr>
                                    </p:animEffect>
                                    <p:anim calcmode="lin" valueType="num">
                                      <p:cBhvr>
                                        <p:cTn id="34"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animEffect transition="in" filter="fade">
                                      <p:cBhvr>
                                        <p:cTn id="38" dur="1000"/>
                                        <p:tgtEl>
                                          <p:spTgt spid="9">
                                            <p:txEl>
                                              <p:pRg st="5" end="5"/>
                                            </p:txEl>
                                          </p:spTgt>
                                        </p:tgtEl>
                                      </p:cBhvr>
                                    </p:animEffect>
                                    <p:anim calcmode="lin" valueType="num">
                                      <p:cBhvr>
                                        <p:cTn id="39"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3FBCDA-2B05-4AC1-BED2-D4D7CAA5494A}"/>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44120AD5-2B00-4ED7-9041-11BD263F2BE6}"/>
              </a:ext>
            </a:extLst>
          </p:cNvPr>
          <p:cNvGraphicFramePr>
            <a:graphicFrameLocks noGrp="1"/>
          </p:cNvGraphicFramePr>
          <p:nvPr>
            <p:extLst>
              <p:ext uri="{D42A27DB-BD31-4B8C-83A1-F6EECF244321}">
                <p14:modId xmlns:p14="http://schemas.microsoft.com/office/powerpoint/2010/main" val="3290468921"/>
              </p:ext>
            </p:extLst>
          </p:nvPr>
        </p:nvGraphicFramePr>
        <p:xfrm>
          <a:off x="0" y="21986"/>
          <a:ext cx="12192002" cy="6814032"/>
        </p:xfrm>
        <a:graphic>
          <a:graphicData uri="http://schemas.openxmlformats.org/drawingml/2006/table">
            <a:tbl>
              <a:tblPr firstRow="1" firstCol="1" bandRow="1">
                <a:tableStyleId>{793D81CF-94F2-401A-BA57-92F5A7B2D0C5}</a:tableStyleId>
              </a:tblPr>
              <a:tblGrid>
                <a:gridCol w="1136095">
                  <a:extLst>
                    <a:ext uri="{9D8B030D-6E8A-4147-A177-3AD203B41FA5}">
                      <a16:colId xmlns:a16="http://schemas.microsoft.com/office/drawing/2014/main" val="3360518352"/>
                    </a:ext>
                  </a:extLst>
                </a:gridCol>
                <a:gridCol w="2822918">
                  <a:extLst>
                    <a:ext uri="{9D8B030D-6E8A-4147-A177-3AD203B41FA5}">
                      <a16:colId xmlns:a16="http://schemas.microsoft.com/office/drawing/2014/main" val="83807989"/>
                    </a:ext>
                  </a:extLst>
                </a:gridCol>
                <a:gridCol w="6358831">
                  <a:extLst>
                    <a:ext uri="{9D8B030D-6E8A-4147-A177-3AD203B41FA5}">
                      <a16:colId xmlns:a16="http://schemas.microsoft.com/office/drawing/2014/main" val="635189674"/>
                    </a:ext>
                  </a:extLst>
                </a:gridCol>
                <a:gridCol w="1874158">
                  <a:extLst>
                    <a:ext uri="{9D8B030D-6E8A-4147-A177-3AD203B41FA5}">
                      <a16:colId xmlns:a16="http://schemas.microsoft.com/office/drawing/2014/main" val="2361867365"/>
                    </a:ext>
                  </a:extLst>
                </a:gridCol>
              </a:tblGrid>
              <a:tr h="1123138">
                <a:tc>
                  <a:txBody>
                    <a:bodyPr/>
                    <a:lstStyle/>
                    <a:p>
                      <a:pPr algn="ctr">
                        <a:lnSpc>
                          <a:spcPct val="150000"/>
                        </a:lnSpc>
                        <a:spcAft>
                          <a:spcPts val="0"/>
                        </a:spcAft>
                      </a:pPr>
                      <a:r>
                        <a:rPr lang="en-US" sz="2500">
                          <a:effectLst/>
                        </a:rPr>
                        <a:t>FR-7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tc>
                  <a:txBody>
                    <a:bodyPr/>
                    <a:lstStyle/>
                    <a:p>
                      <a:pPr algn="ctr">
                        <a:lnSpc>
                          <a:spcPct val="150000"/>
                        </a:lnSpc>
                        <a:spcAft>
                          <a:spcPts val="0"/>
                        </a:spcAft>
                      </a:pPr>
                      <a:r>
                        <a:rPr lang="en-US" sz="2500">
                          <a:effectLst/>
                        </a:rPr>
                        <a:t>Manage Seasons (Leagues)</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tc>
                  <a:txBody>
                    <a:bodyPr/>
                    <a:lstStyle/>
                    <a:p>
                      <a:pPr algn="just">
                        <a:lnSpc>
                          <a:spcPct val="150000"/>
                        </a:lnSpc>
                        <a:spcAft>
                          <a:spcPts val="0"/>
                        </a:spcAft>
                      </a:pPr>
                      <a:r>
                        <a:rPr lang="en-US" sz="2500">
                          <a:effectLst/>
                        </a:rPr>
                        <a:t>This app must allow only league manager to add or remove seasons (leagues).</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tc>
                  <a:txBody>
                    <a:bodyPr/>
                    <a:lstStyle/>
                    <a:p>
                      <a:pPr algn="ctr">
                        <a:lnSpc>
                          <a:spcPct val="150000"/>
                        </a:lnSpc>
                        <a:spcAft>
                          <a:spcPts val="0"/>
                        </a:spcAft>
                      </a:pPr>
                      <a:r>
                        <a:rPr lang="en-US" sz="2500">
                          <a:effectLst/>
                        </a:rPr>
                        <a:t>MUST</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extLst>
                  <a:ext uri="{0D108BD9-81ED-4DB2-BD59-A6C34878D82A}">
                    <a16:rowId xmlns:a16="http://schemas.microsoft.com/office/drawing/2014/main" val="4166450603"/>
                  </a:ext>
                </a:extLst>
              </a:tr>
              <a:tr h="2845447">
                <a:tc>
                  <a:txBody>
                    <a:bodyPr/>
                    <a:lstStyle/>
                    <a:p>
                      <a:pPr algn="ctr">
                        <a:lnSpc>
                          <a:spcPct val="150000"/>
                        </a:lnSpc>
                        <a:spcAft>
                          <a:spcPts val="0"/>
                        </a:spcAft>
                      </a:pPr>
                      <a:r>
                        <a:rPr lang="en-US" sz="2500">
                          <a:effectLst/>
                        </a:rPr>
                        <a:t>FR-8</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tc>
                  <a:txBody>
                    <a:bodyPr/>
                    <a:lstStyle/>
                    <a:p>
                      <a:pPr algn="ctr">
                        <a:lnSpc>
                          <a:spcPct val="150000"/>
                        </a:lnSpc>
                        <a:spcAft>
                          <a:spcPts val="0"/>
                        </a:spcAft>
                      </a:pPr>
                      <a:r>
                        <a:rPr lang="en-US" sz="2500" dirty="0">
                          <a:effectLst/>
                        </a:rPr>
                        <a:t>Manage Schedules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tc>
                  <a:txBody>
                    <a:bodyPr/>
                    <a:lstStyle/>
                    <a:p>
                      <a:pPr algn="just">
                        <a:lnSpc>
                          <a:spcPct val="150000"/>
                        </a:lnSpc>
                        <a:spcAft>
                          <a:spcPts val="0"/>
                        </a:spcAft>
                      </a:pPr>
                      <a:r>
                        <a:rPr lang="en-US" sz="2500">
                          <a:effectLst/>
                        </a:rPr>
                        <a:t>This app must allow only league manager to add or update schedules of seasons. For that league’s manager must select team1 and team 2, league, date, time, and place.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tc>
                  <a:txBody>
                    <a:bodyPr/>
                    <a:lstStyle/>
                    <a:p>
                      <a:pPr algn="ctr">
                        <a:lnSpc>
                          <a:spcPct val="150000"/>
                        </a:lnSpc>
                        <a:spcAft>
                          <a:spcPts val="0"/>
                        </a:spcAft>
                      </a:pPr>
                      <a:r>
                        <a:rPr lang="en-US" sz="2500">
                          <a:effectLst/>
                        </a:rPr>
                        <a:t>MUST</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extLst>
                  <a:ext uri="{0D108BD9-81ED-4DB2-BD59-A6C34878D82A}">
                    <a16:rowId xmlns:a16="http://schemas.microsoft.com/office/drawing/2014/main" val="915050569"/>
                  </a:ext>
                </a:extLst>
              </a:tr>
              <a:tr h="2845447">
                <a:tc>
                  <a:txBody>
                    <a:bodyPr/>
                    <a:lstStyle/>
                    <a:p>
                      <a:pPr algn="ctr">
                        <a:lnSpc>
                          <a:spcPct val="150000"/>
                        </a:lnSpc>
                        <a:spcAft>
                          <a:spcPts val="0"/>
                        </a:spcAft>
                      </a:pPr>
                      <a:r>
                        <a:rPr lang="en-US" sz="2500">
                          <a:effectLst/>
                        </a:rPr>
                        <a:t>FR-9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tc>
                  <a:txBody>
                    <a:bodyPr/>
                    <a:lstStyle/>
                    <a:p>
                      <a:pPr algn="ctr">
                        <a:lnSpc>
                          <a:spcPct val="150000"/>
                        </a:lnSpc>
                        <a:spcAft>
                          <a:spcPts val="0"/>
                        </a:spcAft>
                      </a:pPr>
                      <a:r>
                        <a:rPr lang="en-US" sz="2500">
                          <a:effectLst/>
                        </a:rPr>
                        <a:t>Manage Teams</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tc>
                  <a:txBody>
                    <a:bodyPr/>
                    <a:lstStyle/>
                    <a:p>
                      <a:pPr algn="just">
                        <a:lnSpc>
                          <a:spcPct val="150000"/>
                        </a:lnSpc>
                        <a:spcAft>
                          <a:spcPts val="0"/>
                        </a:spcAft>
                      </a:pPr>
                      <a:r>
                        <a:rPr lang="en-US" sz="2500">
                          <a:effectLst/>
                        </a:rPr>
                        <a:t>This app must allow only league manager to add or remove teams. For that league manager must enter team name, team icon, and select team manager for that particular team.</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tc>
                  <a:txBody>
                    <a:bodyPr/>
                    <a:lstStyle/>
                    <a:p>
                      <a:pPr algn="ctr">
                        <a:lnSpc>
                          <a:spcPct val="150000"/>
                        </a:lnSpc>
                        <a:spcAft>
                          <a:spcPts val="0"/>
                        </a:spcAft>
                      </a:pPr>
                      <a:r>
                        <a:rPr lang="en-US" sz="2500" dirty="0">
                          <a:effectLst/>
                        </a:rPr>
                        <a:t>MUST</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2821" marR="122821" marT="0" marB="0" anchor="ctr"/>
                </a:tc>
                <a:extLst>
                  <a:ext uri="{0D108BD9-81ED-4DB2-BD59-A6C34878D82A}">
                    <a16:rowId xmlns:a16="http://schemas.microsoft.com/office/drawing/2014/main" val="95372764"/>
                  </a:ext>
                </a:extLst>
              </a:tr>
            </a:tbl>
          </a:graphicData>
        </a:graphic>
      </p:graphicFrame>
    </p:spTree>
    <p:extLst>
      <p:ext uri="{BB962C8B-B14F-4D97-AF65-F5344CB8AC3E}">
        <p14:creationId xmlns:p14="http://schemas.microsoft.com/office/powerpoint/2010/main" val="3107562947"/>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F47287-FE9A-45B5-BFCF-1FF58A7BE0C7}"/>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7FE6D387-1EFD-4D61-9E7F-790AA5A434B5}"/>
              </a:ext>
            </a:extLst>
          </p:cNvPr>
          <p:cNvGraphicFramePr>
            <a:graphicFrameLocks noGrp="1"/>
          </p:cNvGraphicFramePr>
          <p:nvPr>
            <p:extLst>
              <p:ext uri="{D42A27DB-BD31-4B8C-83A1-F6EECF244321}">
                <p14:modId xmlns:p14="http://schemas.microsoft.com/office/powerpoint/2010/main" val="3317968780"/>
              </p:ext>
            </p:extLst>
          </p:nvPr>
        </p:nvGraphicFramePr>
        <p:xfrm>
          <a:off x="379402" y="474306"/>
          <a:ext cx="11433198" cy="5096500"/>
        </p:xfrm>
        <a:graphic>
          <a:graphicData uri="http://schemas.openxmlformats.org/drawingml/2006/table">
            <a:tbl>
              <a:tblPr firstRow="1" firstCol="1" bandRow="1">
                <a:tableStyleId>{793D81CF-94F2-401A-BA57-92F5A7B2D0C5}</a:tableStyleId>
              </a:tblPr>
              <a:tblGrid>
                <a:gridCol w="1180964">
                  <a:extLst>
                    <a:ext uri="{9D8B030D-6E8A-4147-A177-3AD203B41FA5}">
                      <a16:colId xmlns:a16="http://schemas.microsoft.com/office/drawing/2014/main" val="1689107365"/>
                    </a:ext>
                  </a:extLst>
                </a:gridCol>
                <a:gridCol w="2108972">
                  <a:extLst>
                    <a:ext uri="{9D8B030D-6E8A-4147-A177-3AD203B41FA5}">
                      <a16:colId xmlns:a16="http://schemas.microsoft.com/office/drawing/2014/main" val="408195001"/>
                    </a:ext>
                  </a:extLst>
                </a:gridCol>
                <a:gridCol w="6097905">
                  <a:extLst>
                    <a:ext uri="{9D8B030D-6E8A-4147-A177-3AD203B41FA5}">
                      <a16:colId xmlns:a16="http://schemas.microsoft.com/office/drawing/2014/main" val="1617898371"/>
                    </a:ext>
                  </a:extLst>
                </a:gridCol>
                <a:gridCol w="2045357">
                  <a:extLst>
                    <a:ext uri="{9D8B030D-6E8A-4147-A177-3AD203B41FA5}">
                      <a16:colId xmlns:a16="http://schemas.microsoft.com/office/drawing/2014/main" val="645026410"/>
                    </a:ext>
                  </a:extLst>
                </a:gridCol>
              </a:tblGrid>
              <a:tr h="2548250">
                <a:tc>
                  <a:txBody>
                    <a:bodyPr/>
                    <a:lstStyle/>
                    <a:p>
                      <a:pPr algn="ctr">
                        <a:lnSpc>
                          <a:spcPct val="150000"/>
                        </a:lnSpc>
                        <a:spcAft>
                          <a:spcPts val="0"/>
                        </a:spcAft>
                      </a:pPr>
                      <a:r>
                        <a:rPr lang="en-US" sz="3300">
                          <a:effectLst/>
                        </a:rPr>
                        <a:t>FR-10</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161653" marR="161653" marT="0" marB="0" anchor="ctr"/>
                </a:tc>
                <a:tc>
                  <a:txBody>
                    <a:bodyPr/>
                    <a:lstStyle/>
                    <a:p>
                      <a:pPr algn="ctr">
                        <a:lnSpc>
                          <a:spcPct val="150000"/>
                        </a:lnSpc>
                        <a:spcAft>
                          <a:spcPts val="0"/>
                        </a:spcAft>
                      </a:pPr>
                      <a:r>
                        <a:rPr lang="en-US" sz="3300">
                          <a:effectLst/>
                        </a:rPr>
                        <a:t>Modify Team Info</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161653" marR="161653" marT="0" marB="0" anchor="ctr"/>
                </a:tc>
                <a:tc>
                  <a:txBody>
                    <a:bodyPr/>
                    <a:lstStyle/>
                    <a:p>
                      <a:pPr algn="just">
                        <a:lnSpc>
                          <a:spcPct val="150000"/>
                        </a:lnSpc>
                        <a:spcAft>
                          <a:spcPts val="0"/>
                        </a:spcAft>
                      </a:pPr>
                      <a:r>
                        <a:rPr lang="en-US" sz="3300" dirty="0">
                          <a:effectLst/>
                        </a:rPr>
                        <a:t>Team manager can edit team info and team squad.</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161653" marR="161653" marT="0" marB="0" anchor="ctr"/>
                </a:tc>
                <a:tc>
                  <a:txBody>
                    <a:bodyPr/>
                    <a:lstStyle/>
                    <a:p>
                      <a:pPr algn="ctr">
                        <a:lnSpc>
                          <a:spcPct val="150000"/>
                        </a:lnSpc>
                        <a:spcAft>
                          <a:spcPts val="0"/>
                        </a:spcAft>
                      </a:pPr>
                      <a:r>
                        <a:rPr lang="en-US" sz="3300">
                          <a:effectLst/>
                        </a:rPr>
                        <a:t>COULD</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161653" marR="161653" marT="0" marB="0" anchor="ctr"/>
                </a:tc>
                <a:extLst>
                  <a:ext uri="{0D108BD9-81ED-4DB2-BD59-A6C34878D82A}">
                    <a16:rowId xmlns:a16="http://schemas.microsoft.com/office/drawing/2014/main" val="2482723017"/>
                  </a:ext>
                </a:extLst>
              </a:tr>
              <a:tr h="2548250">
                <a:tc>
                  <a:txBody>
                    <a:bodyPr/>
                    <a:lstStyle/>
                    <a:p>
                      <a:pPr algn="ctr">
                        <a:lnSpc>
                          <a:spcPct val="150000"/>
                        </a:lnSpc>
                        <a:spcAft>
                          <a:spcPts val="0"/>
                        </a:spcAft>
                      </a:pPr>
                      <a:r>
                        <a:rPr lang="en-US" sz="3300">
                          <a:effectLst/>
                        </a:rPr>
                        <a:t>FR-11</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161653" marR="161653" marT="0" marB="0" anchor="ctr"/>
                </a:tc>
                <a:tc>
                  <a:txBody>
                    <a:bodyPr/>
                    <a:lstStyle/>
                    <a:p>
                      <a:pPr algn="ctr">
                        <a:lnSpc>
                          <a:spcPct val="150000"/>
                        </a:lnSpc>
                        <a:spcAft>
                          <a:spcPts val="0"/>
                        </a:spcAft>
                      </a:pPr>
                      <a:r>
                        <a:rPr lang="en-US" sz="3300">
                          <a:effectLst/>
                        </a:rPr>
                        <a:t>Manage Score Board</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161653" marR="161653" marT="0" marB="0" anchor="ctr"/>
                </a:tc>
                <a:tc>
                  <a:txBody>
                    <a:bodyPr/>
                    <a:lstStyle/>
                    <a:p>
                      <a:pPr algn="just">
                        <a:lnSpc>
                          <a:spcPct val="150000"/>
                        </a:lnSpc>
                        <a:spcAft>
                          <a:spcPts val="0"/>
                        </a:spcAft>
                      </a:pPr>
                      <a:r>
                        <a:rPr lang="en-US" sz="3300">
                          <a:effectLst/>
                        </a:rPr>
                        <a:t>This app must allow only league manager to add or update score board.</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161653" marR="161653" marT="0" marB="0" anchor="ctr"/>
                </a:tc>
                <a:tc>
                  <a:txBody>
                    <a:bodyPr/>
                    <a:lstStyle/>
                    <a:p>
                      <a:pPr algn="ctr">
                        <a:lnSpc>
                          <a:spcPct val="150000"/>
                        </a:lnSpc>
                        <a:spcAft>
                          <a:spcPts val="0"/>
                        </a:spcAft>
                      </a:pPr>
                      <a:r>
                        <a:rPr lang="en-US" sz="3300" dirty="0">
                          <a:effectLst/>
                        </a:rPr>
                        <a:t>MUST</a:t>
                      </a:r>
                      <a:endParaRPr lang="en-CA"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161653" marR="161653" marT="0" marB="0" anchor="ctr"/>
                </a:tc>
                <a:extLst>
                  <a:ext uri="{0D108BD9-81ED-4DB2-BD59-A6C34878D82A}">
                    <a16:rowId xmlns:a16="http://schemas.microsoft.com/office/drawing/2014/main" val="2397526701"/>
                  </a:ext>
                </a:extLst>
              </a:tr>
            </a:tbl>
          </a:graphicData>
        </a:graphic>
      </p:graphicFrame>
    </p:spTree>
    <p:extLst>
      <p:ext uri="{BB962C8B-B14F-4D97-AF65-F5344CB8AC3E}">
        <p14:creationId xmlns:p14="http://schemas.microsoft.com/office/powerpoint/2010/main" val="2405492928"/>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76F-0A0A-44F1-AD8F-332B94A866AE}"/>
              </a:ext>
            </a:extLst>
          </p:cNvPr>
          <p:cNvSpPr>
            <a:spLocks noGrp="1"/>
          </p:cNvSpPr>
          <p:nvPr>
            <p:ph type="title"/>
          </p:nvPr>
        </p:nvSpPr>
        <p:spPr>
          <a:xfrm>
            <a:off x="6032174" y="549275"/>
            <a:ext cx="5610287" cy="1332000"/>
          </a:xfrm>
        </p:spPr>
        <p:txBody>
          <a:bodyPr/>
          <a:lstStyle/>
          <a:p>
            <a:r>
              <a:rPr lang="en-US" dirty="0"/>
              <a:t>NON-FUNCTIONAL REQUIREMENTS:</a:t>
            </a:r>
            <a:endParaRPr lang="en-CA" dirty="0"/>
          </a:p>
        </p:txBody>
      </p:sp>
      <p:sp>
        <p:nvSpPr>
          <p:cNvPr id="3" name="Content Placeholder 2">
            <a:extLst>
              <a:ext uri="{FF2B5EF4-FFF2-40B4-BE49-F238E27FC236}">
                <a16:creationId xmlns:a16="http://schemas.microsoft.com/office/drawing/2014/main" id="{CCD2ADE5-D1CC-48C9-9AE5-A148B49B53B8}"/>
              </a:ext>
            </a:extLst>
          </p:cNvPr>
          <p:cNvSpPr>
            <a:spLocks noGrp="1"/>
          </p:cNvSpPr>
          <p:nvPr>
            <p:ph idx="1"/>
          </p:nvPr>
        </p:nvSpPr>
        <p:spPr>
          <a:xfrm>
            <a:off x="6032175" y="1881275"/>
            <a:ext cx="5982246" cy="3979625"/>
          </a:xfrm>
        </p:spPr>
        <p:txBody>
          <a:bodyPr/>
          <a:lstStyle/>
          <a:p>
            <a:r>
              <a:rPr lang="en-IN" dirty="0"/>
              <a:t>This section of document specifies how the system should behave and quality characteristics of Cegep Gim Soccer League.</a:t>
            </a:r>
            <a:endParaRPr lang="en-CA" dirty="0"/>
          </a:p>
          <a:p>
            <a:endParaRPr lang="en-CA" dirty="0"/>
          </a:p>
        </p:txBody>
      </p:sp>
      <p:graphicFrame>
        <p:nvGraphicFramePr>
          <p:cNvPr id="4" name="Table 3">
            <a:extLst>
              <a:ext uri="{FF2B5EF4-FFF2-40B4-BE49-F238E27FC236}">
                <a16:creationId xmlns:a16="http://schemas.microsoft.com/office/drawing/2014/main" id="{1E8487EA-15A1-4691-B9B9-3AC00E27A488}"/>
              </a:ext>
            </a:extLst>
          </p:cNvPr>
          <p:cNvGraphicFramePr>
            <a:graphicFrameLocks noGrp="1"/>
          </p:cNvGraphicFramePr>
          <p:nvPr>
            <p:extLst>
              <p:ext uri="{D42A27DB-BD31-4B8C-83A1-F6EECF244321}">
                <p14:modId xmlns:p14="http://schemas.microsoft.com/office/powerpoint/2010/main" val="3923054408"/>
              </p:ext>
            </p:extLst>
          </p:nvPr>
        </p:nvGraphicFramePr>
        <p:xfrm>
          <a:off x="485030" y="66057"/>
          <a:ext cx="5049078" cy="7119867"/>
        </p:xfrm>
        <a:graphic>
          <a:graphicData uri="http://schemas.openxmlformats.org/drawingml/2006/table">
            <a:tbl>
              <a:tblPr firstRow="1" firstCol="1" bandRow="1">
                <a:tableStyleId>{5C22544A-7EE6-4342-B048-85BDC9FD1C3A}</a:tableStyleId>
              </a:tblPr>
              <a:tblGrid>
                <a:gridCol w="682787">
                  <a:extLst>
                    <a:ext uri="{9D8B030D-6E8A-4147-A177-3AD203B41FA5}">
                      <a16:colId xmlns:a16="http://schemas.microsoft.com/office/drawing/2014/main" val="3182472618"/>
                    </a:ext>
                  </a:extLst>
                </a:gridCol>
                <a:gridCol w="1550936">
                  <a:extLst>
                    <a:ext uri="{9D8B030D-6E8A-4147-A177-3AD203B41FA5}">
                      <a16:colId xmlns:a16="http://schemas.microsoft.com/office/drawing/2014/main" val="231403929"/>
                    </a:ext>
                  </a:extLst>
                </a:gridCol>
                <a:gridCol w="2815355">
                  <a:extLst>
                    <a:ext uri="{9D8B030D-6E8A-4147-A177-3AD203B41FA5}">
                      <a16:colId xmlns:a16="http://schemas.microsoft.com/office/drawing/2014/main" val="1388003769"/>
                    </a:ext>
                  </a:extLst>
                </a:gridCol>
              </a:tblGrid>
              <a:tr h="459406">
                <a:tc>
                  <a:txBody>
                    <a:bodyPr/>
                    <a:lstStyle/>
                    <a:p>
                      <a:pPr algn="ctr">
                        <a:lnSpc>
                          <a:spcPct val="150000"/>
                        </a:lnSpc>
                        <a:spcAft>
                          <a:spcPts val="0"/>
                        </a:spcAft>
                      </a:pPr>
                      <a:r>
                        <a:rPr lang="en-US" sz="1600" dirty="0">
                          <a:effectLst/>
                        </a:rPr>
                        <a:t>Sr. No</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ctr">
                        <a:lnSpc>
                          <a:spcPct val="150000"/>
                        </a:lnSpc>
                        <a:spcAft>
                          <a:spcPts val="0"/>
                        </a:spcAft>
                      </a:pPr>
                      <a:r>
                        <a:rPr lang="en-US" sz="1600" dirty="0">
                          <a:effectLst/>
                        </a:rPr>
                        <a:t>Name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ctr">
                        <a:lnSpc>
                          <a:spcPct val="150000"/>
                        </a:lnSpc>
                        <a:spcAft>
                          <a:spcPts val="0"/>
                        </a:spcAft>
                      </a:pPr>
                      <a:r>
                        <a:rPr lang="en-US" sz="1600" dirty="0">
                          <a:effectLst/>
                        </a:rPr>
                        <a:t>Description</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extLst>
                  <a:ext uri="{0D108BD9-81ED-4DB2-BD59-A6C34878D82A}">
                    <a16:rowId xmlns:a16="http://schemas.microsoft.com/office/drawing/2014/main" val="1753460149"/>
                  </a:ext>
                </a:extLst>
              </a:tr>
              <a:tr h="1238428">
                <a:tc>
                  <a:txBody>
                    <a:bodyPr/>
                    <a:lstStyle/>
                    <a:p>
                      <a:pPr algn="ctr">
                        <a:lnSpc>
                          <a:spcPct val="150000"/>
                        </a:lnSpc>
                        <a:spcAft>
                          <a:spcPts val="0"/>
                        </a:spcAft>
                      </a:pPr>
                      <a:r>
                        <a:rPr lang="en-US" sz="1600">
                          <a:effectLst/>
                        </a:rPr>
                        <a:t>NFR-1</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ctr">
                        <a:lnSpc>
                          <a:spcPct val="150000"/>
                        </a:lnSpc>
                        <a:spcAft>
                          <a:spcPts val="0"/>
                        </a:spcAft>
                      </a:pPr>
                      <a:r>
                        <a:rPr lang="en-US" sz="1600" dirty="0">
                          <a:effectLst/>
                        </a:rPr>
                        <a:t>Performance Requirements</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just">
                        <a:lnSpc>
                          <a:spcPct val="150000"/>
                        </a:lnSpc>
                        <a:spcAft>
                          <a:spcPts val="0"/>
                        </a:spcAft>
                      </a:pPr>
                      <a:r>
                        <a:rPr lang="en-US" sz="1600" dirty="0">
                          <a:effectLst/>
                        </a:rPr>
                        <a:t>The application shall be fast and robust when loading. The application should not take more than 5 seconds to respond.</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extLst>
                  <a:ext uri="{0D108BD9-81ED-4DB2-BD59-A6C34878D82A}">
                    <a16:rowId xmlns:a16="http://schemas.microsoft.com/office/drawing/2014/main" val="1927845466"/>
                  </a:ext>
                </a:extLst>
              </a:tr>
              <a:tr h="730812">
                <a:tc>
                  <a:txBody>
                    <a:bodyPr/>
                    <a:lstStyle/>
                    <a:p>
                      <a:pPr algn="ctr">
                        <a:lnSpc>
                          <a:spcPct val="150000"/>
                        </a:lnSpc>
                        <a:spcAft>
                          <a:spcPts val="0"/>
                        </a:spcAft>
                      </a:pPr>
                      <a:r>
                        <a:rPr lang="en-US" sz="1600">
                          <a:effectLst/>
                        </a:rPr>
                        <a:t>NFR-2</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ctr">
                        <a:lnSpc>
                          <a:spcPct val="150000"/>
                        </a:lnSpc>
                        <a:spcAft>
                          <a:spcPts val="0"/>
                        </a:spcAft>
                      </a:pPr>
                      <a:r>
                        <a:rPr lang="en-US" sz="1600" dirty="0">
                          <a:effectLst/>
                        </a:rPr>
                        <a:t>Space Requirements</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just">
                        <a:lnSpc>
                          <a:spcPct val="150000"/>
                        </a:lnSpc>
                        <a:spcAft>
                          <a:spcPts val="0"/>
                        </a:spcAft>
                      </a:pPr>
                      <a:r>
                        <a:rPr lang="en-US" sz="1600" dirty="0">
                          <a:effectLst/>
                        </a:rPr>
                        <a:t>The device shall have enough memory space to load the app.</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extLst>
                  <a:ext uri="{0D108BD9-81ED-4DB2-BD59-A6C34878D82A}">
                    <a16:rowId xmlns:a16="http://schemas.microsoft.com/office/drawing/2014/main" val="3593012091"/>
                  </a:ext>
                </a:extLst>
              </a:tr>
              <a:tr h="1556497">
                <a:tc>
                  <a:txBody>
                    <a:bodyPr/>
                    <a:lstStyle/>
                    <a:p>
                      <a:pPr algn="ctr">
                        <a:lnSpc>
                          <a:spcPct val="150000"/>
                        </a:lnSpc>
                        <a:spcAft>
                          <a:spcPts val="0"/>
                        </a:spcAft>
                      </a:pPr>
                      <a:r>
                        <a:rPr lang="en-US" sz="1600">
                          <a:effectLst/>
                        </a:rPr>
                        <a:t>NFR-3</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ctr">
                        <a:lnSpc>
                          <a:spcPct val="150000"/>
                        </a:lnSpc>
                        <a:spcAft>
                          <a:spcPts val="0"/>
                        </a:spcAft>
                      </a:pPr>
                      <a:r>
                        <a:rPr lang="en-US" sz="1600">
                          <a:effectLst/>
                        </a:rPr>
                        <a:t>Usability Requirements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just">
                        <a:lnSpc>
                          <a:spcPct val="150000"/>
                        </a:lnSpc>
                        <a:spcAft>
                          <a:spcPts val="0"/>
                        </a:spcAft>
                      </a:pPr>
                      <a:r>
                        <a:rPr lang="en-US" sz="1600" dirty="0">
                          <a:effectLst/>
                        </a:rPr>
                        <a:t>The application shall be easy to use and understand. The application shall have a user-friendly interface. GUI shall be simple and clear.</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extLst>
                  <a:ext uri="{0D108BD9-81ED-4DB2-BD59-A6C34878D82A}">
                    <a16:rowId xmlns:a16="http://schemas.microsoft.com/office/drawing/2014/main" val="1237423241"/>
                  </a:ext>
                </a:extLst>
              </a:tr>
              <a:tr h="920358">
                <a:tc>
                  <a:txBody>
                    <a:bodyPr/>
                    <a:lstStyle/>
                    <a:p>
                      <a:pPr algn="ctr">
                        <a:lnSpc>
                          <a:spcPct val="150000"/>
                        </a:lnSpc>
                        <a:spcAft>
                          <a:spcPts val="0"/>
                        </a:spcAft>
                      </a:pPr>
                      <a:r>
                        <a:rPr lang="en-US" sz="1600">
                          <a:effectLst/>
                        </a:rPr>
                        <a:t>NFR-4</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ctr">
                        <a:lnSpc>
                          <a:spcPct val="150000"/>
                        </a:lnSpc>
                        <a:spcAft>
                          <a:spcPts val="0"/>
                        </a:spcAft>
                      </a:pPr>
                      <a:r>
                        <a:rPr lang="en-US" sz="1600">
                          <a:effectLst/>
                        </a:rPr>
                        <a:t>Reliability requirements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just">
                        <a:lnSpc>
                          <a:spcPct val="150000"/>
                        </a:lnSpc>
                        <a:spcAft>
                          <a:spcPts val="0"/>
                        </a:spcAft>
                      </a:pPr>
                      <a:r>
                        <a:rPr lang="en-US" sz="1600" dirty="0">
                          <a:effectLst/>
                        </a:rPr>
                        <a:t>The application shall not produce an incorrect output in any manner.</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extLst>
                  <a:ext uri="{0D108BD9-81ED-4DB2-BD59-A6C34878D82A}">
                    <a16:rowId xmlns:a16="http://schemas.microsoft.com/office/drawing/2014/main" val="3310642467"/>
                  </a:ext>
                </a:extLst>
              </a:tr>
              <a:tr h="920358">
                <a:tc>
                  <a:txBody>
                    <a:bodyPr/>
                    <a:lstStyle/>
                    <a:p>
                      <a:pPr algn="ctr">
                        <a:lnSpc>
                          <a:spcPct val="150000"/>
                        </a:lnSpc>
                        <a:spcAft>
                          <a:spcPts val="0"/>
                        </a:spcAft>
                      </a:pPr>
                      <a:r>
                        <a:rPr lang="en-US" sz="1600">
                          <a:effectLst/>
                        </a:rPr>
                        <a:t>NFR-5</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ctr">
                        <a:lnSpc>
                          <a:spcPct val="150000"/>
                        </a:lnSpc>
                        <a:spcAft>
                          <a:spcPts val="0"/>
                        </a:spcAft>
                      </a:pPr>
                      <a:r>
                        <a:rPr lang="en-US" sz="1600">
                          <a:effectLst/>
                        </a:rPr>
                        <a:t>Implementation Requirements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tc>
                  <a:txBody>
                    <a:bodyPr/>
                    <a:lstStyle/>
                    <a:p>
                      <a:pPr algn="just">
                        <a:lnSpc>
                          <a:spcPct val="150000"/>
                        </a:lnSpc>
                        <a:spcAft>
                          <a:spcPts val="0"/>
                        </a:spcAft>
                      </a:pPr>
                      <a:r>
                        <a:rPr lang="en-US" sz="1600" dirty="0">
                          <a:effectLst/>
                        </a:rPr>
                        <a:t>The application shall be implemented using Android Studio 3.6 and Firebase services.</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463" marR="62463" marT="0" marB="0"/>
                </a:tc>
                <a:extLst>
                  <a:ext uri="{0D108BD9-81ED-4DB2-BD59-A6C34878D82A}">
                    <a16:rowId xmlns:a16="http://schemas.microsoft.com/office/drawing/2014/main" val="3467174291"/>
                  </a:ext>
                </a:extLst>
              </a:tr>
            </a:tbl>
          </a:graphicData>
        </a:graphic>
      </p:graphicFrame>
    </p:spTree>
    <p:extLst>
      <p:ext uri="{BB962C8B-B14F-4D97-AF65-F5344CB8AC3E}">
        <p14:creationId xmlns:p14="http://schemas.microsoft.com/office/powerpoint/2010/main" val="2089670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5245ED-A2A3-45D4-AFE4-210EA710FF47}"/>
              </a:ext>
            </a:extLst>
          </p:cNvPr>
          <p:cNvPicPr>
            <a:picLocks noChangeAspect="1"/>
          </p:cNvPicPr>
          <p:nvPr/>
        </p:nvPicPr>
        <p:blipFill>
          <a:blip r:embed="rId2"/>
          <a:stretch>
            <a:fillRect/>
          </a:stretch>
        </p:blipFill>
        <p:spPr>
          <a:xfrm>
            <a:off x="1766076" y="7449"/>
            <a:ext cx="12192000" cy="6857999"/>
          </a:xfrm>
          <a:prstGeom prst="rect">
            <a:avLst/>
          </a:prstGeom>
        </p:spPr>
      </p:pic>
      <p:sp>
        <p:nvSpPr>
          <p:cNvPr id="2" name="Title 1">
            <a:extLst>
              <a:ext uri="{FF2B5EF4-FFF2-40B4-BE49-F238E27FC236}">
                <a16:creationId xmlns:a16="http://schemas.microsoft.com/office/drawing/2014/main" id="{2F15FF3C-6B3F-4498-BB83-A4A133B1212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621423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AA3C-C569-4B5D-B215-884A094046D0}"/>
              </a:ext>
            </a:extLst>
          </p:cNvPr>
          <p:cNvSpPr>
            <a:spLocks noGrp="1"/>
          </p:cNvSpPr>
          <p:nvPr>
            <p:ph type="title"/>
          </p:nvPr>
        </p:nvSpPr>
        <p:spPr/>
        <p:txBody>
          <a:bodyPr/>
          <a:lstStyle/>
          <a:p>
            <a:r>
              <a:rPr lang="en-US"/>
              <a:t>SCREEN FLOW:</a:t>
            </a:r>
          </a:p>
        </p:txBody>
      </p:sp>
      <p:pic>
        <p:nvPicPr>
          <p:cNvPr id="10" name="Content Placeholder 9">
            <a:extLst>
              <a:ext uri="{FF2B5EF4-FFF2-40B4-BE49-F238E27FC236}">
                <a16:creationId xmlns:a16="http://schemas.microsoft.com/office/drawing/2014/main" id="{06E88226-6035-4169-9544-049410164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475" y="2112963"/>
            <a:ext cx="9748299" cy="3979862"/>
          </a:xfrm>
        </p:spPr>
      </p:pic>
    </p:spTree>
    <p:extLst>
      <p:ext uri="{BB962C8B-B14F-4D97-AF65-F5344CB8AC3E}">
        <p14:creationId xmlns:p14="http://schemas.microsoft.com/office/powerpoint/2010/main" val="19324752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2A9A-357E-4BCC-97A0-F10702623239}"/>
              </a:ext>
            </a:extLst>
          </p:cNvPr>
          <p:cNvSpPr>
            <a:spLocks noGrp="1"/>
          </p:cNvSpPr>
          <p:nvPr>
            <p:ph type="title"/>
          </p:nvPr>
        </p:nvSpPr>
        <p:spPr/>
        <p:txBody>
          <a:bodyPr/>
          <a:lstStyle/>
          <a:p>
            <a:r>
              <a:rPr lang="en-US" dirty="0"/>
              <a:t>SCREEN FLOW:</a:t>
            </a:r>
            <a:br>
              <a:rPr lang="en-US" dirty="0"/>
            </a:br>
            <a:r>
              <a:rPr lang="en-US" dirty="0"/>
              <a:t> .League Manager            .Team Manager</a:t>
            </a:r>
          </a:p>
        </p:txBody>
      </p:sp>
      <p:pic>
        <p:nvPicPr>
          <p:cNvPr id="11" name="Content Placeholder 10">
            <a:extLst>
              <a:ext uri="{FF2B5EF4-FFF2-40B4-BE49-F238E27FC236}">
                <a16:creationId xmlns:a16="http://schemas.microsoft.com/office/drawing/2014/main" id="{F3781363-14D6-4505-843C-40C6B9161C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219" y="2064914"/>
            <a:ext cx="5821781" cy="3979862"/>
          </a:xfrm>
        </p:spPr>
      </p:pic>
      <p:pic>
        <p:nvPicPr>
          <p:cNvPr id="13" name="Picture 12">
            <a:extLst>
              <a:ext uri="{FF2B5EF4-FFF2-40B4-BE49-F238E27FC236}">
                <a16:creationId xmlns:a16="http://schemas.microsoft.com/office/drawing/2014/main" id="{7A8F37C5-2A16-49F6-9D5E-8750E60B1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798" y="2084962"/>
            <a:ext cx="5371344" cy="3979861"/>
          </a:xfrm>
          <a:prstGeom prst="rect">
            <a:avLst/>
          </a:prstGeom>
        </p:spPr>
      </p:pic>
    </p:spTree>
    <p:extLst>
      <p:ext uri="{BB962C8B-B14F-4D97-AF65-F5344CB8AC3E}">
        <p14:creationId xmlns:p14="http://schemas.microsoft.com/office/powerpoint/2010/main" val="298994080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9D27-1535-425B-8CA6-531F9BAF6ECD}"/>
              </a:ext>
            </a:extLst>
          </p:cNvPr>
          <p:cNvSpPr>
            <a:spLocks noGrp="1"/>
          </p:cNvSpPr>
          <p:nvPr>
            <p:ph type="title"/>
          </p:nvPr>
        </p:nvSpPr>
        <p:spPr/>
        <p:txBody>
          <a:bodyPr>
            <a:normAutofit fontScale="90000"/>
          </a:bodyPr>
          <a:lstStyle/>
          <a:p>
            <a:r>
              <a:rPr lang="en-US" dirty="0"/>
              <a:t>SCREEN DESIGN: </a:t>
            </a:r>
            <a:br>
              <a:rPr lang="en-US" dirty="0"/>
            </a:br>
            <a:r>
              <a:rPr lang="en-IN" dirty="0"/>
              <a:t>Launch screen, sign up, login and forgot password</a:t>
            </a:r>
            <a:br>
              <a:rPr lang="en-CA" dirty="0"/>
            </a:br>
            <a:endParaRPr lang="en-CA" dirty="0"/>
          </a:p>
        </p:txBody>
      </p:sp>
      <p:pic>
        <p:nvPicPr>
          <p:cNvPr id="4" name="Content Placeholder 3">
            <a:extLst>
              <a:ext uri="{FF2B5EF4-FFF2-40B4-BE49-F238E27FC236}">
                <a16:creationId xmlns:a16="http://schemas.microsoft.com/office/drawing/2014/main" id="{B621690C-E18A-402F-ACCE-FC417B98655A}"/>
              </a:ext>
            </a:extLst>
          </p:cNvPr>
          <p:cNvPicPr>
            <a:picLocks noGrp="1" noChangeAspect="1"/>
          </p:cNvPicPr>
          <p:nvPr>
            <p:ph idx="1"/>
          </p:nvPr>
        </p:nvPicPr>
        <p:blipFill>
          <a:blip r:embed="rId2"/>
          <a:stretch>
            <a:fillRect/>
          </a:stretch>
        </p:blipFill>
        <p:spPr>
          <a:xfrm>
            <a:off x="618694" y="2328863"/>
            <a:ext cx="2260491" cy="3979862"/>
          </a:xfrm>
        </p:spPr>
      </p:pic>
      <p:pic>
        <p:nvPicPr>
          <p:cNvPr id="5" name="Picture 4">
            <a:extLst>
              <a:ext uri="{FF2B5EF4-FFF2-40B4-BE49-F238E27FC236}">
                <a16:creationId xmlns:a16="http://schemas.microsoft.com/office/drawing/2014/main" id="{03ED506B-CA36-47D0-B053-C524C97E294F}"/>
              </a:ext>
            </a:extLst>
          </p:cNvPr>
          <p:cNvPicPr>
            <a:picLocks noChangeAspect="1"/>
          </p:cNvPicPr>
          <p:nvPr/>
        </p:nvPicPr>
        <p:blipFill>
          <a:blip r:embed="rId3"/>
          <a:stretch>
            <a:fillRect/>
          </a:stretch>
        </p:blipFill>
        <p:spPr>
          <a:xfrm>
            <a:off x="3436400" y="2328863"/>
            <a:ext cx="2250621" cy="3979862"/>
          </a:xfrm>
          <a:prstGeom prst="rect">
            <a:avLst/>
          </a:prstGeom>
        </p:spPr>
      </p:pic>
      <p:pic>
        <p:nvPicPr>
          <p:cNvPr id="6" name="Picture 5">
            <a:extLst>
              <a:ext uri="{FF2B5EF4-FFF2-40B4-BE49-F238E27FC236}">
                <a16:creationId xmlns:a16="http://schemas.microsoft.com/office/drawing/2014/main" id="{0784C907-0DA7-4BA1-A124-E8F1BAFA36CA}"/>
              </a:ext>
            </a:extLst>
          </p:cNvPr>
          <p:cNvPicPr>
            <a:picLocks noChangeAspect="1"/>
          </p:cNvPicPr>
          <p:nvPr/>
        </p:nvPicPr>
        <p:blipFill>
          <a:blip r:embed="rId4"/>
          <a:stretch>
            <a:fillRect/>
          </a:stretch>
        </p:blipFill>
        <p:spPr>
          <a:xfrm>
            <a:off x="6504979" y="2326783"/>
            <a:ext cx="2260491" cy="3981942"/>
          </a:xfrm>
          <a:prstGeom prst="rect">
            <a:avLst/>
          </a:prstGeom>
        </p:spPr>
      </p:pic>
      <p:pic>
        <p:nvPicPr>
          <p:cNvPr id="7" name="Picture 6">
            <a:extLst>
              <a:ext uri="{FF2B5EF4-FFF2-40B4-BE49-F238E27FC236}">
                <a16:creationId xmlns:a16="http://schemas.microsoft.com/office/drawing/2014/main" id="{4E81CC7D-DADD-4849-A9E1-A80947F6C872}"/>
              </a:ext>
            </a:extLst>
          </p:cNvPr>
          <p:cNvPicPr>
            <a:picLocks noChangeAspect="1"/>
          </p:cNvPicPr>
          <p:nvPr/>
        </p:nvPicPr>
        <p:blipFill>
          <a:blip r:embed="rId5"/>
          <a:stretch>
            <a:fillRect/>
          </a:stretch>
        </p:blipFill>
        <p:spPr>
          <a:xfrm>
            <a:off x="9381971" y="2311409"/>
            <a:ext cx="2260491" cy="3997316"/>
          </a:xfrm>
          <a:prstGeom prst="rect">
            <a:avLst/>
          </a:prstGeom>
        </p:spPr>
      </p:pic>
    </p:spTree>
    <p:extLst>
      <p:ext uri="{BB962C8B-B14F-4D97-AF65-F5344CB8AC3E}">
        <p14:creationId xmlns:p14="http://schemas.microsoft.com/office/powerpoint/2010/main" val="1350830716"/>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F87C-9672-4A44-A6BA-4B185B86DCB6}"/>
              </a:ext>
            </a:extLst>
          </p:cNvPr>
          <p:cNvSpPr>
            <a:spLocks noGrp="1"/>
          </p:cNvSpPr>
          <p:nvPr>
            <p:ph type="title"/>
          </p:nvPr>
        </p:nvSpPr>
        <p:spPr/>
        <p:txBody>
          <a:bodyPr>
            <a:normAutofit fontScale="90000"/>
          </a:bodyPr>
          <a:lstStyle/>
          <a:p>
            <a:r>
              <a:rPr lang="en-US"/>
              <a:t>SCOREBOARD TAB SCREEN (ON HOME PAGE)</a:t>
            </a:r>
            <a:br>
              <a:rPr lang="en-US"/>
            </a:br>
            <a:endParaRPr lang="en-US"/>
          </a:p>
        </p:txBody>
      </p:sp>
      <p:pic>
        <p:nvPicPr>
          <p:cNvPr id="7" name="Picture 6" descr="A screenshot of a cell phone&#10;&#10;Description automatically generated">
            <a:extLst>
              <a:ext uri="{FF2B5EF4-FFF2-40B4-BE49-F238E27FC236}">
                <a16:creationId xmlns:a16="http://schemas.microsoft.com/office/drawing/2014/main" id="{04B12C32-1505-4F93-9F9F-F111D7535C1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04603" y="2113199"/>
            <a:ext cx="2426708" cy="3979625"/>
          </a:xfrm>
          <a:prstGeom prst="rect">
            <a:avLst/>
          </a:prstGeom>
          <a:ln>
            <a:solidFill>
              <a:schemeClr val="tx1"/>
            </a:solidFill>
          </a:ln>
        </p:spPr>
      </p:pic>
      <p:pic>
        <p:nvPicPr>
          <p:cNvPr id="8" name="Content Placeholder 7" descr="A screenshot of a cell phone&#10;&#10;Description automatically generated">
            <a:extLst>
              <a:ext uri="{FF2B5EF4-FFF2-40B4-BE49-F238E27FC236}">
                <a16:creationId xmlns:a16="http://schemas.microsoft.com/office/drawing/2014/main" id="{90521911-48EE-4548-AE52-28956BB2FEB7}"/>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5285469" y="2113199"/>
            <a:ext cx="2426708" cy="3979624"/>
          </a:xfrm>
          <a:prstGeom prst="rect">
            <a:avLst/>
          </a:prstGeom>
          <a:ln>
            <a:solidFill>
              <a:schemeClr val="tx1"/>
            </a:solidFill>
          </a:ln>
        </p:spPr>
      </p:pic>
    </p:spTree>
    <p:extLst>
      <p:ext uri="{BB962C8B-B14F-4D97-AF65-F5344CB8AC3E}">
        <p14:creationId xmlns:p14="http://schemas.microsoft.com/office/powerpoint/2010/main" val="101105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4FD2-4BB6-46AA-B242-CB3F7A9D5C1F}"/>
              </a:ext>
            </a:extLst>
          </p:cNvPr>
          <p:cNvSpPr>
            <a:spLocks noGrp="1"/>
          </p:cNvSpPr>
          <p:nvPr>
            <p:ph type="title"/>
          </p:nvPr>
        </p:nvSpPr>
        <p:spPr/>
        <p:txBody>
          <a:bodyPr>
            <a:normAutofit fontScale="90000"/>
          </a:bodyPr>
          <a:lstStyle/>
          <a:p>
            <a:r>
              <a:rPr lang="en-US"/>
              <a:t>LEAGUES TAB SCREEN (ON HOME PAGE)</a:t>
            </a:r>
            <a:br>
              <a:rPr lang="en-US"/>
            </a:br>
            <a:endParaRPr lang="en-US"/>
          </a:p>
        </p:txBody>
      </p:sp>
      <p:sp>
        <p:nvSpPr>
          <p:cNvPr id="7" name="Content Placeholder 6">
            <a:extLst>
              <a:ext uri="{FF2B5EF4-FFF2-40B4-BE49-F238E27FC236}">
                <a16:creationId xmlns:a16="http://schemas.microsoft.com/office/drawing/2014/main" id="{5FA16255-F3A9-479F-A659-3AA7669047A6}"/>
              </a:ext>
            </a:extLst>
          </p:cNvPr>
          <p:cNvSpPr>
            <a:spLocks noGrp="1"/>
          </p:cNvSpPr>
          <p:nvPr>
            <p:ph idx="1"/>
          </p:nvPr>
        </p:nvSpPr>
        <p:spPr/>
        <p:txBody>
          <a:bodyPr/>
          <a:lstStyle/>
          <a:p>
            <a:endParaRPr lang="en-US" dirty="0"/>
          </a:p>
        </p:txBody>
      </p:sp>
      <p:pic>
        <p:nvPicPr>
          <p:cNvPr id="8" name="Picture 7" descr="A screenshot of a cell phone&#10;&#10;Description automatically generated">
            <a:extLst>
              <a:ext uri="{FF2B5EF4-FFF2-40B4-BE49-F238E27FC236}">
                <a16:creationId xmlns:a16="http://schemas.microsoft.com/office/drawing/2014/main" id="{33FCF8FD-BC12-45E6-AF80-6513F465124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50862" y="2097001"/>
            <a:ext cx="2375218" cy="3979625"/>
          </a:xfrm>
          <a:prstGeom prst="rect">
            <a:avLst/>
          </a:prstGeom>
          <a:ln>
            <a:solidFill>
              <a:schemeClr val="tx1"/>
            </a:solidFill>
          </a:ln>
        </p:spPr>
      </p:pic>
      <p:pic>
        <p:nvPicPr>
          <p:cNvPr id="9" name="Picture 8" descr="A screenshot of a cell phone&#10;&#10;Description automatically generated">
            <a:extLst>
              <a:ext uri="{FF2B5EF4-FFF2-40B4-BE49-F238E27FC236}">
                <a16:creationId xmlns:a16="http://schemas.microsoft.com/office/drawing/2014/main" id="{556D38F2-B207-4B89-993D-3553BA28A5C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67358" y="2113199"/>
            <a:ext cx="2482367" cy="3979625"/>
          </a:xfrm>
          <a:prstGeom prst="rect">
            <a:avLst/>
          </a:prstGeom>
          <a:ln>
            <a:solidFill>
              <a:schemeClr val="tx1"/>
            </a:solidFill>
          </a:ln>
        </p:spPr>
      </p:pic>
      <p:pic>
        <p:nvPicPr>
          <p:cNvPr id="10" name="Picture 9" descr="A screenshot of a cell phone&#10;&#10;Description automatically generated">
            <a:extLst>
              <a:ext uri="{FF2B5EF4-FFF2-40B4-BE49-F238E27FC236}">
                <a16:creationId xmlns:a16="http://schemas.microsoft.com/office/drawing/2014/main" id="{013775BC-9417-4040-BF42-6753CB1664F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325545" y="2113199"/>
            <a:ext cx="2343241" cy="3963427"/>
          </a:xfrm>
          <a:prstGeom prst="rect">
            <a:avLst/>
          </a:prstGeom>
          <a:ln>
            <a:solidFill>
              <a:schemeClr val="tx1"/>
            </a:solidFill>
          </a:ln>
        </p:spPr>
      </p:pic>
    </p:spTree>
    <p:extLst>
      <p:ext uri="{BB962C8B-B14F-4D97-AF65-F5344CB8AC3E}">
        <p14:creationId xmlns:p14="http://schemas.microsoft.com/office/powerpoint/2010/main" val="618050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DBC3-7023-4539-A6F2-6A156F348D9A}"/>
              </a:ext>
            </a:extLst>
          </p:cNvPr>
          <p:cNvSpPr>
            <a:spLocks noGrp="1"/>
          </p:cNvSpPr>
          <p:nvPr>
            <p:ph type="title"/>
          </p:nvPr>
        </p:nvSpPr>
        <p:spPr/>
        <p:txBody>
          <a:bodyPr>
            <a:normAutofit fontScale="90000"/>
          </a:bodyPr>
          <a:lstStyle/>
          <a:p>
            <a:r>
              <a:rPr lang="en-US"/>
              <a:t>UPCOMING MATCHES TAB SCREEN (ON HOME PAGE)</a:t>
            </a:r>
            <a:br>
              <a:rPr lang="en-US"/>
            </a:br>
            <a:endParaRPr lang="en-US"/>
          </a:p>
        </p:txBody>
      </p:sp>
      <p:pic>
        <p:nvPicPr>
          <p:cNvPr id="4" name="Content Placeholder 3">
            <a:extLst>
              <a:ext uri="{FF2B5EF4-FFF2-40B4-BE49-F238E27FC236}">
                <a16:creationId xmlns:a16="http://schemas.microsoft.com/office/drawing/2014/main" id="{663B459C-3A9B-4DF5-8D09-AFA66246DC18}"/>
              </a:ext>
            </a:extLst>
          </p:cNvPr>
          <p:cNvPicPr>
            <a:picLocks noGrp="1" noChangeAspect="1"/>
          </p:cNvPicPr>
          <p:nvPr>
            <p:ph idx="1"/>
          </p:nvPr>
        </p:nvPicPr>
        <p:blipFill>
          <a:blip r:embed="rId2"/>
          <a:stretch>
            <a:fillRect/>
          </a:stretch>
        </p:blipFill>
        <p:spPr>
          <a:xfrm>
            <a:off x="1678850" y="2328863"/>
            <a:ext cx="2250620" cy="3979862"/>
          </a:xfrm>
        </p:spPr>
      </p:pic>
      <p:pic>
        <p:nvPicPr>
          <p:cNvPr id="5" name="Picture 4">
            <a:extLst>
              <a:ext uri="{FF2B5EF4-FFF2-40B4-BE49-F238E27FC236}">
                <a16:creationId xmlns:a16="http://schemas.microsoft.com/office/drawing/2014/main" id="{DBB67C97-24E8-40CA-BC2D-F07C003D00F1}"/>
              </a:ext>
            </a:extLst>
          </p:cNvPr>
          <p:cNvPicPr>
            <a:picLocks noChangeAspect="1"/>
          </p:cNvPicPr>
          <p:nvPr/>
        </p:nvPicPr>
        <p:blipFill>
          <a:blip r:embed="rId3"/>
          <a:stretch>
            <a:fillRect/>
          </a:stretch>
        </p:blipFill>
        <p:spPr>
          <a:xfrm>
            <a:off x="5607182" y="2297458"/>
            <a:ext cx="2250620" cy="3948457"/>
          </a:xfrm>
          <a:custGeom>
            <a:avLst/>
            <a:gdLst/>
            <a:ahLst/>
            <a:cxnLst/>
            <a:rect l="l" t="t" r="r" b="b"/>
            <a:pathLst>
              <a:path w="3437169" h="5759450">
                <a:moveTo>
                  <a:pt x="0" y="0"/>
                </a:moveTo>
                <a:lnTo>
                  <a:pt x="3437169" y="0"/>
                </a:lnTo>
                <a:lnTo>
                  <a:pt x="3437169" y="5759450"/>
                </a:lnTo>
                <a:lnTo>
                  <a:pt x="0" y="5759450"/>
                </a:lnTo>
                <a:close/>
              </a:path>
            </a:pathLst>
          </a:custGeom>
        </p:spPr>
      </p:pic>
    </p:spTree>
    <p:extLst>
      <p:ext uri="{BB962C8B-B14F-4D97-AF65-F5344CB8AC3E}">
        <p14:creationId xmlns:p14="http://schemas.microsoft.com/office/powerpoint/2010/main" val="574275100"/>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3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0F3DE-438C-4FD9-84B3-1D2FBA03D04A}"/>
              </a:ext>
            </a:extLst>
          </p:cNvPr>
          <p:cNvSpPr>
            <a:spLocks noGrp="1"/>
          </p:cNvSpPr>
          <p:nvPr>
            <p:ph type="title"/>
          </p:nvPr>
        </p:nvSpPr>
        <p:spPr>
          <a:xfrm>
            <a:off x="886264" y="398572"/>
            <a:ext cx="3840481" cy="642438"/>
          </a:xfrm>
        </p:spPr>
        <p:txBody>
          <a:bodyPr wrap="square" anchor="b">
            <a:normAutofit/>
          </a:bodyPr>
          <a:lstStyle/>
          <a:p>
            <a:r>
              <a:rPr lang="en-US" sz="3200" b="1" u="sng" dirty="0">
                <a:latin typeface="Times New Roman" panose="02020603050405020304" pitchFamily="18" charset="0"/>
                <a:cs typeface="Times New Roman" panose="02020603050405020304" pitchFamily="18" charset="0"/>
              </a:rPr>
              <a:t>INTRODUCTION:</a:t>
            </a:r>
            <a:endParaRPr lang="en-CA"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92D76E-A36E-43BC-8136-CB8F65A596E4}"/>
              </a:ext>
            </a:extLst>
          </p:cNvPr>
          <p:cNvSpPr>
            <a:spLocks noGrp="1"/>
          </p:cNvSpPr>
          <p:nvPr>
            <p:ph idx="1"/>
          </p:nvPr>
        </p:nvSpPr>
        <p:spPr>
          <a:xfrm>
            <a:off x="550863" y="1532263"/>
            <a:ext cx="4360234" cy="3926002"/>
          </a:xfrm>
        </p:spPr>
        <p:txBody>
          <a:bodyPr anchor="t">
            <a:normAutofit fontScale="85000" lnSpcReduction="10000"/>
          </a:bodyPr>
          <a:lstStyle/>
          <a:p>
            <a:r>
              <a:rPr lang="en-IN" sz="2800" dirty="0">
                <a:latin typeface="Times New Roman" panose="02020603050405020304" pitchFamily="18" charset="0"/>
                <a:cs typeface="Times New Roman" panose="02020603050405020304" pitchFamily="18" charset="0"/>
              </a:rPr>
              <a:t>Cegep GIM Soccer League is a mobile application which is useful to manage the league. This application is useful to manage teams and players that participate in leagues, create seasons, Schedules and handle scoreboard. However, there are three different types of users which play important role at different places.</a:t>
            </a:r>
          </a:p>
          <a:p>
            <a:endParaRPr lang="en-CA" sz="1600" dirty="0"/>
          </a:p>
        </p:txBody>
      </p:sp>
      <p:pic>
        <p:nvPicPr>
          <p:cNvPr id="19" name="Picture 4">
            <a:extLst>
              <a:ext uri="{FF2B5EF4-FFF2-40B4-BE49-F238E27FC236}">
                <a16:creationId xmlns:a16="http://schemas.microsoft.com/office/drawing/2014/main" id="{1568C8D4-0033-4CA7-B37D-6454EA218CEC}"/>
              </a:ext>
            </a:extLst>
          </p:cNvPr>
          <p:cNvPicPr>
            <a:picLocks noChangeAspect="1"/>
          </p:cNvPicPr>
          <p:nvPr/>
        </p:nvPicPr>
        <p:blipFill rotWithShape="1">
          <a:blip r:embed="rId2"/>
          <a:srcRect l="16858" r="8142"/>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48" name="Group 41">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43"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7" name="Oval 46">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68632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664F-BE07-4CEC-84DF-9F5AEB7ACA6C}"/>
              </a:ext>
            </a:extLst>
          </p:cNvPr>
          <p:cNvSpPr>
            <a:spLocks noGrp="1"/>
          </p:cNvSpPr>
          <p:nvPr>
            <p:ph type="title"/>
          </p:nvPr>
        </p:nvSpPr>
        <p:spPr/>
        <p:txBody>
          <a:bodyPr/>
          <a:lstStyle/>
          <a:p>
            <a:r>
              <a:rPr lang="en-IN" dirty="0"/>
              <a:t>SIDE MENU FOR ALL USERS:</a:t>
            </a:r>
            <a:br>
              <a:rPr lang="en-CA" dirty="0"/>
            </a:br>
            <a:endParaRPr lang="en-CA" dirty="0"/>
          </a:p>
        </p:txBody>
      </p:sp>
      <p:sp>
        <p:nvSpPr>
          <p:cNvPr id="3" name="Content Placeholder 2">
            <a:extLst>
              <a:ext uri="{FF2B5EF4-FFF2-40B4-BE49-F238E27FC236}">
                <a16:creationId xmlns:a16="http://schemas.microsoft.com/office/drawing/2014/main" id="{3B96F008-22FF-48ED-A04E-2A2EA0C288D7}"/>
              </a:ext>
            </a:extLst>
          </p:cNvPr>
          <p:cNvSpPr>
            <a:spLocks noGrp="1"/>
          </p:cNvSpPr>
          <p:nvPr>
            <p:ph idx="1"/>
          </p:nvPr>
        </p:nvSpPr>
        <p:spPr>
          <a:xfrm>
            <a:off x="550863" y="1540705"/>
            <a:ext cx="11090274" cy="3979625"/>
          </a:xfrm>
        </p:spPr>
        <p:txBody>
          <a:bodyPr/>
          <a:lstStyle/>
          <a:p>
            <a:r>
              <a:rPr lang="en-US" dirty="0"/>
              <a:t>For team manager                    for league manager                   for guest users</a:t>
            </a:r>
            <a:endParaRPr lang="en-CA" dirty="0"/>
          </a:p>
          <a:p>
            <a:endParaRPr lang="en-US" dirty="0"/>
          </a:p>
          <a:p>
            <a:endParaRPr lang="en-CA" dirty="0"/>
          </a:p>
          <a:p>
            <a:endParaRPr lang="en-CA" dirty="0"/>
          </a:p>
          <a:p>
            <a:endParaRPr lang="en-CA" dirty="0"/>
          </a:p>
        </p:txBody>
      </p:sp>
      <p:pic>
        <p:nvPicPr>
          <p:cNvPr id="4" name="Picture 3">
            <a:extLst>
              <a:ext uri="{FF2B5EF4-FFF2-40B4-BE49-F238E27FC236}">
                <a16:creationId xmlns:a16="http://schemas.microsoft.com/office/drawing/2014/main" id="{FEFFD03A-EA70-4090-8623-14AEB7830420}"/>
              </a:ext>
            </a:extLst>
          </p:cNvPr>
          <p:cNvPicPr>
            <a:picLocks noChangeAspect="1"/>
          </p:cNvPicPr>
          <p:nvPr/>
        </p:nvPicPr>
        <p:blipFill>
          <a:blip r:embed="rId2"/>
          <a:stretch>
            <a:fillRect/>
          </a:stretch>
        </p:blipFill>
        <p:spPr>
          <a:xfrm>
            <a:off x="833280" y="2149310"/>
            <a:ext cx="2447925" cy="4362450"/>
          </a:xfrm>
          <a:prstGeom prst="rect">
            <a:avLst/>
          </a:prstGeom>
        </p:spPr>
      </p:pic>
      <p:pic>
        <p:nvPicPr>
          <p:cNvPr id="5" name="Picture 4">
            <a:extLst>
              <a:ext uri="{FF2B5EF4-FFF2-40B4-BE49-F238E27FC236}">
                <a16:creationId xmlns:a16="http://schemas.microsoft.com/office/drawing/2014/main" id="{E556CE88-A63A-4A3F-A244-A27A9475D257}"/>
              </a:ext>
            </a:extLst>
          </p:cNvPr>
          <p:cNvPicPr>
            <a:picLocks noChangeAspect="1"/>
          </p:cNvPicPr>
          <p:nvPr/>
        </p:nvPicPr>
        <p:blipFill>
          <a:blip r:embed="rId3"/>
          <a:stretch>
            <a:fillRect/>
          </a:stretch>
        </p:blipFill>
        <p:spPr>
          <a:xfrm>
            <a:off x="4791296" y="2196935"/>
            <a:ext cx="2457450" cy="4314825"/>
          </a:xfrm>
          <a:prstGeom prst="rect">
            <a:avLst/>
          </a:prstGeom>
        </p:spPr>
      </p:pic>
      <p:pic>
        <p:nvPicPr>
          <p:cNvPr id="6" name="Picture 5">
            <a:extLst>
              <a:ext uri="{FF2B5EF4-FFF2-40B4-BE49-F238E27FC236}">
                <a16:creationId xmlns:a16="http://schemas.microsoft.com/office/drawing/2014/main" id="{290A37EA-B48F-462D-83DD-48DC36F3CF68}"/>
              </a:ext>
            </a:extLst>
          </p:cNvPr>
          <p:cNvPicPr>
            <a:picLocks noChangeAspect="1"/>
          </p:cNvPicPr>
          <p:nvPr/>
        </p:nvPicPr>
        <p:blipFill>
          <a:blip r:embed="rId4"/>
          <a:stretch>
            <a:fillRect/>
          </a:stretch>
        </p:blipFill>
        <p:spPr>
          <a:xfrm>
            <a:off x="8667145" y="2066263"/>
            <a:ext cx="2486025" cy="4362450"/>
          </a:xfrm>
          <a:prstGeom prst="rect">
            <a:avLst/>
          </a:prstGeom>
        </p:spPr>
      </p:pic>
    </p:spTree>
    <p:extLst>
      <p:ext uri="{BB962C8B-B14F-4D97-AF65-F5344CB8AC3E}">
        <p14:creationId xmlns:p14="http://schemas.microsoft.com/office/powerpoint/2010/main" val="31476959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4360-4D06-401E-8C36-0A0538388AD4}"/>
              </a:ext>
            </a:extLst>
          </p:cNvPr>
          <p:cNvSpPr>
            <a:spLocks noGrp="1"/>
          </p:cNvSpPr>
          <p:nvPr>
            <p:ph type="title"/>
          </p:nvPr>
        </p:nvSpPr>
        <p:spPr/>
        <p:txBody>
          <a:bodyPr/>
          <a:lstStyle/>
          <a:p>
            <a:r>
              <a:rPr lang="en-US"/>
              <a:t>LEAGUE MANAGER FEATURES</a:t>
            </a:r>
            <a:br>
              <a:rPr lang="en-US"/>
            </a:br>
            <a:endParaRPr lang="en-US"/>
          </a:p>
        </p:txBody>
      </p:sp>
      <p:pic>
        <p:nvPicPr>
          <p:cNvPr id="4" name="Content Placeholder 3">
            <a:extLst>
              <a:ext uri="{FF2B5EF4-FFF2-40B4-BE49-F238E27FC236}">
                <a16:creationId xmlns:a16="http://schemas.microsoft.com/office/drawing/2014/main" id="{29A4B1FD-EE3D-4794-9BDA-95C7F13BF7DA}"/>
              </a:ext>
            </a:extLst>
          </p:cNvPr>
          <p:cNvPicPr>
            <a:picLocks noGrp="1" noChangeAspect="1"/>
          </p:cNvPicPr>
          <p:nvPr>
            <p:ph idx="1"/>
          </p:nvPr>
        </p:nvPicPr>
        <p:blipFill>
          <a:blip r:embed="rId2"/>
          <a:stretch>
            <a:fillRect/>
          </a:stretch>
        </p:blipFill>
        <p:spPr>
          <a:xfrm>
            <a:off x="4326900" y="1705363"/>
            <a:ext cx="2462605" cy="3979862"/>
          </a:xfrm>
        </p:spPr>
      </p:pic>
      <p:pic>
        <p:nvPicPr>
          <p:cNvPr id="5" name="Picture 4">
            <a:extLst>
              <a:ext uri="{FF2B5EF4-FFF2-40B4-BE49-F238E27FC236}">
                <a16:creationId xmlns:a16="http://schemas.microsoft.com/office/drawing/2014/main" id="{5FDC977D-E9F5-4142-B405-756A782BEA43}"/>
              </a:ext>
            </a:extLst>
          </p:cNvPr>
          <p:cNvPicPr>
            <a:picLocks noChangeAspect="1"/>
          </p:cNvPicPr>
          <p:nvPr/>
        </p:nvPicPr>
        <p:blipFill>
          <a:blip r:embed="rId3"/>
          <a:stretch>
            <a:fillRect/>
          </a:stretch>
        </p:blipFill>
        <p:spPr>
          <a:xfrm>
            <a:off x="7984681" y="1705364"/>
            <a:ext cx="2462605" cy="3979862"/>
          </a:xfrm>
          <a:custGeom>
            <a:avLst/>
            <a:gdLst/>
            <a:ahLst/>
            <a:cxnLst/>
            <a:rect l="l" t="t" r="r" b="b"/>
            <a:pathLst>
              <a:path w="3437169" h="5759450">
                <a:moveTo>
                  <a:pt x="0" y="0"/>
                </a:moveTo>
                <a:lnTo>
                  <a:pt x="3437169" y="0"/>
                </a:lnTo>
                <a:lnTo>
                  <a:pt x="3437169" y="5759450"/>
                </a:lnTo>
                <a:lnTo>
                  <a:pt x="0" y="5759450"/>
                </a:lnTo>
                <a:close/>
              </a:path>
            </a:pathLst>
          </a:custGeom>
        </p:spPr>
      </p:pic>
      <p:pic>
        <p:nvPicPr>
          <p:cNvPr id="6" name="Picture 5">
            <a:extLst>
              <a:ext uri="{FF2B5EF4-FFF2-40B4-BE49-F238E27FC236}">
                <a16:creationId xmlns:a16="http://schemas.microsoft.com/office/drawing/2014/main" id="{E8B42441-78A1-478F-AE1C-7A3089D90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530" y="1705364"/>
            <a:ext cx="2588261" cy="3979862"/>
          </a:xfrm>
          <a:prstGeom prst="rect">
            <a:avLst/>
          </a:prstGeom>
        </p:spPr>
      </p:pic>
    </p:spTree>
    <p:extLst>
      <p:ext uri="{BB962C8B-B14F-4D97-AF65-F5344CB8AC3E}">
        <p14:creationId xmlns:p14="http://schemas.microsoft.com/office/powerpoint/2010/main" val="3923750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58E9333-86FF-4A03-9865-575F33D9698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9817" y="446584"/>
            <a:ext cx="2450562" cy="4157221"/>
          </a:xfrm>
          <a:prstGeom prst="rect">
            <a:avLst/>
          </a:prstGeom>
          <a:ln>
            <a:solidFill>
              <a:schemeClr val="tx1"/>
            </a:solidFill>
          </a:ln>
        </p:spPr>
      </p:pic>
      <p:pic>
        <p:nvPicPr>
          <p:cNvPr id="5" name="Picture 4" descr="A screenshot of a cell phone&#10;&#10;Description automatically generated">
            <a:extLst>
              <a:ext uri="{FF2B5EF4-FFF2-40B4-BE49-F238E27FC236}">
                <a16:creationId xmlns:a16="http://schemas.microsoft.com/office/drawing/2014/main" id="{BCE8856F-5650-44DA-91E2-A0BE06BAF9B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170514" y="446584"/>
            <a:ext cx="2450562" cy="4157221"/>
          </a:xfrm>
          <a:prstGeom prst="rect">
            <a:avLst/>
          </a:prstGeom>
          <a:ln>
            <a:solidFill>
              <a:schemeClr val="tx1"/>
            </a:solidFill>
          </a:ln>
        </p:spPr>
      </p:pic>
      <p:pic>
        <p:nvPicPr>
          <p:cNvPr id="6" name="Picture 5" descr="A screenshot of a cell phone&#10;&#10;Description automatically generated">
            <a:extLst>
              <a:ext uri="{FF2B5EF4-FFF2-40B4-BE49-F238E27FC236}">
                <a16:creationId xmlns:a16="http://schemas.microsoft.com/office/drawing/2014/main" id="{02BD6B6F-6DB6-4CB7-873E-8208B29343B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086970" y="446584"/>
            <a:ext cx="2568273" cy="4157221"/>
          </a:xfrm>
          <a:prstGeom prst="rect">
            <a:avLst/>
          </a:prstGeom>
          <a:ln>
            <a:solidFill>
              <a:schemeClr val="tx1"/>
            </a:solidFill>
          </a:ln>
        </p:spPr>
      </p:pic>
    </p:spTree>
    <p:extLst>
      <p:ext uri="{BB962C8B-B14F-4D97-AF65-F5344CB8AC3E}">
        <p14:creationId xmlns:p14="http://schemas.microsoft.com/office/powerpoint/2010/main" val="34033746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0188-215D-4A32-B497-7B827CB09FBB}"/>
              </a:ext>
            </a:extLst>
          </p:cNvPr>
          <p:cNvSpPr>
            <a:spLocks noGrp="1"/>
          </p:cNvSpPr>
          <p:nvPr>
            <p:ph type="title"/>
          </p:nvPr>
        </p:nvSpPr>
        <p:spPr/>
        <p:txBody>
          <a:bodyPr>
            <a:normAutofit fontScale="90000"/>
          </a:bodyPr>
          <a:lstStyle/>
          <a:p>
            <a:r>
              <a:rPr lang="en-US"/>
              <a:t>LEAGUE MANAGER SCHEDULE SCREENS</a:t>
            </a:r>
            <a:br>
              <a:rPr lang="en-US"/>
            </a:br>
            <a:endParaRPr lang="en-US"/>
          </a:p>
        </p:txBody>
      </p:sp>
      <p:pic>
        <p:nvPicPr>
          <p:cNvPr id="4" name="Content Placeholder 3">
            <a:extLst>
              <a:ext uri="{FF2B5EF4-FFF2-40B4-BE49-F238E27FC236}">
                <a16:creationId xmlns:a16="http://schemas.microsoft.com/office/drawing/2014/main" id="{FED2B15D-4901-4AB4-8BF4-DF8C5DF603DB}"/>
              </a:ext>
            </a:extLst>
          </p:cNvPr>
          <p:cNvPicPr>
            <a:picLocks noGrp="1" noChangeAspect="1"/>
          </p:cNvPicPr>
          <p:nvPr>
            <p:ph idx="1"/>
          </p:nvPr>
        </p:nvPicPr>
        <p:blipFill rotWithShape="1">
          <a:blip r:embed="rId2"/>
          <a:srcRect l="2249"/>
          <a:stretch/>
        </p:blipFill>
        <p:spPr>
          <a:xfrm>
            <a:off x="1824716" y="1634793"/>
            <a:ext cx="2603518" cy="3962925"/>
          </a:xfrm>
        </p:spPr>
      </p:pic>
      <p:pic>
        <p:nvPicPr>
          <p:cNvPr id="5" name="Picture 4">
            <a:extLst>
              <a:ext uri="{FF2B5EF4-FFF2-40B4-BE49-F238E27FC236}">
                <a16:creationId xmlns:a16="http://schemas.microsoft.com/office/drawing/2014/main" id="{8DEC1DE2-B515-494B-9C18-5863F6D46934}"/>
              </a:ext>
            </a:extLst>
          </p:cNvPr>
          <p:cNvPicPr>
            <a:picLocks noChangeAspect="1"/>
          </p:cNvPicPr>
          <p:nvPr/>
        </p:nvPicPr>
        <p:blipFill rotWithShape="1">
          <a:blip r:embed="rId3"/>
          <a:srcRect r="2249"/>
          <a:stretch/>
        </p:blipFill>
        <p:spPr>
          <a:xfrm>
            <a:off x="5530666" y="1634793"/>
            <a:ext cx="2603518" cy="3966198"/>
          </a:xfrm>
          <a:custGeom>
            <a:avLst/>
            <a:gdLst/>
            <a:ahLst/>
            <a:cxnLst/>
            <a:rect l="l" t="t" r="r" b="b"/>
            <a:pathLst>
              <a:path w="3821133" h="6858000">
                <a:moveTo>
                  <a:pt x="0" y="0"/>
                </a:moveTo>
                <a:lnTo>
                  <a:pt x="3821133" y="0"/>
                </a:lnTo>
                <a:lnTo>
                  <a:pt x="3821133" y="6858000"/>
                </a:lnTo>
                <a:lnTo>
                  <a:pt x="0" y="6858000"/>
                </a:lnTo>
                <a:close/>
              </a:path>
            </a:pathLst>
          </a:custGeom>
        </p:spPr>
      </p:pic>
    </p:spTree>
    <p:extLst>
      <p:ext uri="{BB962C8B-B14F-4D97-AF65-F5344CB8AC3E}">
        <p14:creationId xmlns:p14="http://schemas.microsoft.com/office/powerpoint/2010/main" val="3971285248"/>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90AB6B9-1CDC-4DFD-A784-ACA2E0BC65A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24158" y="693074"/>
            <a:ext cx="2569832" cy="4419615"/>
          </a:xfrm>
          <a:prstGeom prst="rect">
            <a:avLst/>
          </a:prstGeom>
          <a:ln>
            <a:solidFill>
              <a:schemeClr val="tx1"/>
            </a:solidFill>
          </a:ln>
        </p:spPr>
      </p:pic>
      <p:pic>
        <p:nvPicPr>
          <p:cNvPr id="4" name="Picture 3" descr="A screenshot of a cell phone&#10;&#10;Description automatically generated">
            <a:extLst>
              <a:ext uri="{FF2B5EF4-FFF2-40B4-BE49-F238E27FC236}">
                <a16:creationId xmlns:a16="http://schemas.microsoft.com/office/drawing/2014/main" id="{237C1EBB-86A6-4FBB-A163-81C38A86699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077460" y="693074"/>
            <a:ext cx="2514171" cy="4419615"/>
          </a:xfrm>
          <a:prstGeom prst="rect">
            <a:avLst/>
          </a:prstGeom>
          <a:ln>
            <a:solidFill>
              <a:schemeClr val="tx1"/>
            </a:solidFill>
          </a:ln>
        </p:spPr>
      </p:pic>
      <p:pic>
        <p:nvPicPr>
          <p:cNvPr id="5" name="Picture 4" descr="A screenshot of a cell phone&#10;&#10;Description automatically generated">
            <a:extLst>
              <a:ext uri="{FF2B5EF4-FFF2-40B4-BE49-F238E27FC236}">
                <a16:creationId xmlns:a16="http://schemas.microsoft.com/office/drawing/2014/main" id="{B2999294-44E6-4E66-9320-A774BFE52FF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281834" y="693074"/>
            <a:ext cx="2601637" cy="4419615"/>
          </a:xfrm>
          <a:prstGeom prst="rect">
            <a:avLst/>
          </a:prstGeom>
        </p:spPr>
      </p:pic>
    </p:spTree>
    <p:extLst>
      <p:ext uri="{BB962C8B-B14F-4D97-AF65-F5344CB8AC3E}">
        <p14:creationId xmlns:p14="http://schemas.microsoft.com/office/powerpoint/2010/main" val="39573370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1BD6-E643-4F1B-A579-88DEEECA24F0}"/>
              </a:ext>
            </a:extLst>
          </p:cNvPr>
          <p:cNvSpPr>
            <a:spLocks noGrp="1"/>
          </p:cNvSpPr>
          <p:nvPr>
            <p:ph type="title"/>
          </p:nvPr>
        </p:nvSpPr>
        <p:spPr/>
        <p:txBody>
          <a:bodyPr>
            <a:normAutofit fontScale="90000"/>
          </a:bodyPr>
          <a:lstStyle/>
          <a:p>
            <a:r>
              <a:rPr lang="en-US"/>
              <a:t>LEAGUE MANAGER SCOREBOARD SCREENS</a:t>
            </a:r>
            <a:br>
              <a:rPr lang="en-US"/>
            </a:br>
            <a:endParaRPr lang="en-US"/>
          </a:p>
        </p:txBody>
      </p:sp>
      <p:pic>
        <p:nvPicPr>
          <p:cNvPr id="4" name="Content Placeholder 3">
            <a:extLst>
              <a:ext uri="{FF2B5EF4-FFF2-40B4-BE49-F238E27FC236}">
                <a16:creationId xmlns:a16="http://schemas.microsoft.com/office/drawing/2014/main" id="{DC22C395-C254-465A-9FF1-4C160AB23DF1}"/>
              </a:ext>
            </a:extLst>
          </p:cNvPr>
          <p:cNvPicPr>
            <a:picLocks noGrp="1" noChangeAspect="1"/>
          </p:cNvPicPr>
          <p:nvPr>
            <p:ph idx="1"/>
          </p:nvPr>
        </p:nvPicPr>
        <p:blipFill>
          <a:blip r:embed="rId2"/>
          <a:stretch>
            <a:fillRect/>
          </a:stretch>
        </p:blipFill>
        <p:spPr>
          <a:xfrm>
            <a:off x="2345636" y="1735710"/>
            <a:ext cx="2526392" cy="4394746"/>
          </a:xfrm>
        </p:spPr>
      </p:pic>
      <p:pic>
        <p:nvPicPr>
          <p:cNvPr id="5" name="Picture 4">
            <a:extLst>
              <a:ext uri="{FF2B5EF4-FFF2-40B4-BE49-F238E27FC236}">
                <a16:creationId xmlns:a16="http://schemas.microsoft.com/office/drawing/2014/main" id="{075BCE0D-AD55-4042-8FF2-52E889C37164}"/>
              </a:ext>
            </a:extLst>
          </p:cNvPr>
          <p:cNvPicPr>
            <a:picLocks noChangeAspect="1"/>
          </p:cNvPicPr>
          <p:nvPr/>
        </p:nvPicPr>
        <p:blipFill>
          <a:blip r:embed="rId3"/>
          <a:stretch>
            <a:fillRect/>
          </a:stretch>
        </p:blipFill>
        <p:spPr>
          <a:xfrm>
            <a:off x="5631647" y="1735711"/>
            <a:ext cx="2526391" cy="4394746"/>
          </a:xfrm>
          <a:custGeom>
            <a:avLst/>
            <a:gdLst/>
            <a:ahLst/>
            <a:cxnLst/>
            <a:rect l="l" t="t" r="r" b="b"/>
            <a:pathLst>
              <a:path w="3437169" h="5759450">
                <a:moveTo>
                  <a:pt x="0" y="0"/>
                </a:moveTo>
                <a:lnTo>
                  <a:pt x="3437169" y="0"/>
                </a:lnTo>
                <a:lnTo>
                  <a:pt x="3437169" y="5759450"/>
                </a:lnTo>
                <a:lnTo>
                  <a:pt x="0" y="5759450"/>
                </a:lnTo>
                <a:close/>
              </a:path>
            </a:pathLst>
          </a:custGeom>
        </p:spPr>
      </p:pic>
    </p:spTree>
    <p:extLst>
      <p:ext uri="{BB962C8B-B14F-4D97-AF65-F5344CB8AC3E}">
        <p14:creationId xmlns:p14="http://schemas.microsoft.com/office/powerpoint/2010/main" val="231909488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5E3B8CC-F378-4F84-A42F-3E68A87A52D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19573" y="852100"/>
            <a:ext cx="2514173" cy="4085660"/>
          </a:xfrm>
          <a:prstGeom prst="rect">
            <a:avLst/>
          </a:prstGeom>
          <a:ln>
            <a:solidFill>
              <a:schemeClr val="tx1"/>
            </a:solidFill>
          </a:ln>
        </p:spPr>
      </p:pic>
      <p:pic>
        <p:nvPicPr>
          <p:cNvPr id="4" name="Picture 3" descr="A screenshot of a cell phone&#10;&#10;Description automatically generated">
            <a:extLst>
              <a:ext uri="{FF2B5EF4-FFF2-40B4-BE49-F238E27FC236}">
                <a16:creationId xmlns:a16="http://schemas.microsoft.com/office/drawing/2014/main" id="{2D2B2748-D5A5-426D-9CE7-8A3F47DD30D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252387" y="852100"/>
            <a:ext cx="2450563" cy="4085660"/>
          </a:xfrm>
          <a:prstGeom prst="rect">
            <a:avLst/>
          </a:prstGeom>
          <a:ln>
            <a:solidFill>
              <a:schemeClr val="tx1"/>
            </a:solidFill>
          </a:ln>
        </p:spPr>
      </p:pic>
      <p:pic>
        <p:nvPicPr>
          <p:cNvPr id="5" name="Picture 4" descr="A screenshot of a cell phone&#10;&#10;Description automatically generated">
            <a:extLst>
              <a:ext uri="{FF2B5EF4-FFF2-40B4-BE49-F238E27FC236}">
                <a16:creationId xmlns:a16="http://schemas.microsoft.com/office/drawing/2014/main" id="{DEFD39F1-E3C2-4944-A01D-6989802B090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456763" y="852100"/>
            <a:ext cx="2585734" cy="4085660"/>
          </a:xfrm>
          <a:prstGeom prst="rect">
            <a:avLst/>
          </a:prstGeom>
          <a:ln>
            <a:solidFill>
              <a:schemeClr val="tx1"/>
            </a:solidFill>
          </a:ln>
        </p:spPr>
      </p:pic>
    </p:spTree>
    <p:extLst>
      <p:ext uri="{BB962C8B-B14F-4D97-AF65-F5344CB8AC3E}">
        <p14:creationId xmlns:p14="http://schemas.microsoft.com/office/powerpoint/2010/main" val="3482120971"/>
      </p:ext>
    </p:extLst>
  </p:cSld>
  <p:clrMapOvr>
    <a:masterClrMapping/>
  </p:clrMapOvr>
  <p:transition spd="slow">
    <p:comb/>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60FA-4984-4FE6-AB32-BCD34BA8E34C}"/>
              </a:ext>
            </a:extLst>
          </p:cNvPr>
          <p:cNvSpPr>
            <a:spLocks noGrp="1"/>
          </p:cNvSpPr>
          <p:nvPr>
            <p:ph type="title"/>
          </p:nvPr>
        </p:nvSpPr>
        <p:spPr/>
        <p:txBody>
          <a:bodyPr>
            <a:normAutofit fontScale="90000"/>
          </a:bodyPr>
          <a:lstStyle/>
          <a:p>
            <a:r>
              <a:rPr lang="en-US"/>
              <a:t>TEAM MANAGER SCREEN FOR TEAM MANAGER</a:t>
            </a:r>
            <a:br>
              <a:rPr lang="en-US"/>
            </a:br>
            <a:endParaRPr lang="en-US"/>
          </a:p>
        </p:txBody>
      </p:sp>
      <p:pic>
        <p:nvPicPr>
          <p:cNvPr id="4" name="Content Placeholder 3">
            <a:extLst>
              <a:ext uri="{FF2B5EF4-FFF2-40B4-BE49-F238E27FC236}">
                <a16:creationId xmlns:a16="http://schemas.microsoft.com/office/drawing/2014/main" id="{6BCB55C3-FFD5-467D-8D14-00DAC2A62587}"/>
              </a:ext>
            </a:extLst>
          </p:cNvPr>
          <p:cNvPicPr>
            <a:picLocks noGrp="1" noChangeAspect="1"/>
          </p:cNvPicPr>
          <p:nvPr>
            <p:ph idx="1"/>
          </p:nvPr>
        </p:nvPicPr>
        <p:blipFill>
          <a:blip r:embed="rId2"/>
          <a:stretch>
            <a:fillRect/>
          </a:stretch>
        </p:blipFill>
        <p:spPr>
          <a:xfrm>
            <a:off x="2275045" y="1979874"/>
            <a:ext cx="2471884" cy="4325799"/>
          </a:xfrm>
        </p:spPr>
      </p:pic>
      <p:pic>
        <p:nvPicPr>
          <p:cNvPr id="5" name="Picture 4">
            <a:extLst>
              <a:ext uri="{FF2B5EF4-FFF2-40B4-BE49-F238E27FC236}">
                <a16:creationId xmlns:a16="http://schemas.microsoft.com/office/drawing/2014/main" id="{C4BB5606-E15C-45AE-B4C9-A513F44BBB06}"/>
              </a:ext>
            </a:extLst>
          </p:cNvPr>
          <p:cNvPicPr>
            <a:picLocks noChangeAspect="1"/>
          </p:cNvPicPr>
          <p:nvPr/>
        </p:nvPicPr>
        <p:blipFill>
          <a:blip r:embed="rId3"/>
          <a:stretch>
            <a:fillRect/>
          </a:stretch>
        </p:blipFill>
        <p:spPr>
          <a:xfrm>
            <a:off x="5737686" y="1979875"/>
            <a:ext cx="2565024" cy="4325798"/>
          </a:xfrm>
          <a:custGeom>
            <a:avLst/>
            <a:gdLst/>
            <a:ahLst/>
            <a:cxnLst/>
            <a:rect l="l" t="t" r="r" b="b"/>
            <a:pathLst>
              <a:path w="3437169" h="5759450">
                <a:moveTo>
                  <a:pt x="0" y="0"/>
                </a:moveTo>
                <a:lnTo>
                  <a:pt x="3437169" y="0"/>
                </a:lnTo>
                <a:lnTo>
                  <a:pt x="3437169" y="5759450"/>
                </a:lnTo>
                <a:lnTo>
                  <a:pt x="0" y="5759450"/>
                </a:lnTo>
                <a:close/>
              </a:path>
            </a:pathLst>
          </a:custGeom>
        </p:spPr>
      </p:pic>
    </p:spTree>
    <p:extLst>
      <p:ext uri="{BB962C8B-B14F-4D97-AF65-F5344CB8AC3E}">
        <p14:creationId xmlns:p14="http://schemas.microsoft.com/office/powerpoint/2010/main" val="19949105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6B44-CE0B-42A6-9837-470D9767C400}"/>
              </a:ext>
            </a:extLst>
          </p:cNvPr>
          <p:cNvSpPr>
            <a:spLocks noGrp="1"/>
          </p:cNvSpPr>
          <p:nvPr>
            <p:ph type="title"/>
          </p:nvPr>
        </p:nvSpPr>
        <p:spPr/>
        <p:txBody>
          <a:bodyPr>
            <a:normAutofit fontScale="90000"/>
          </a:bodyPr>
          <a:lstStyle/>
          <a:p>
            <a:r>
              <a:rPr lang="en-IN" dirty="0"/>
              <a:t>TEAM PLAYERS SCREEN FOR TEAM MANAGER</a:t>
            </a:r>
            <a:br>
              <a:rPr lang="en-CA" dirty="0"/>
            </a:br>
            <a:endParaRPr lang="en-CA" dirty="0"/>
          </a:p>
        </p:txBody>
      </p:sp>
      <p:pic>
        <p:nvPicPr>
          <p:cNvPr id="5" name="Picture 4">
            <a:extLst>
              <a:ext uri="{FF2B5EF4-FFF2-40B4-BE49-F238E27FC236}">
                <a16:creationId xmlns:a16="http://schemas.microsoft.com/office/drawing/2014/main" id="{0B989133-B6CE-4B1F-BB65-7BD2C146E37B}"/>
              </a:ext>
            </a:extLst>
          </p:cNvPr>
          <p:cNvPicPr>
            <a:picLocks noChangeAspect="1"/>
          </p:cNvPicPr>
          <p:nvPr/>
        </p:nvPicPr>
        <p:blipFill>
          <a:blip r:embed="rId2"/>
          <a:stretch>
            <a:fillRect/>
          </a:stretch>
        </p:blipFill>
        <p:spPr>
          <a:xfrm>
            <a:off x="8331578" y="2112441"/>
            <a:ext cx="2414975" cy="3979624"/>
          </a:xfrm>
          <a:prstGeom prst="rect">
            <a:avLst/>
          </a:prstGeom>
        </p:spPr>
      </p:pic>
      <p:sp>
        <p:nvSpPr>
          <p:cNvPr id="6" name="Content Placeholder 5">
            <a:extLst>
              <a:ext uri="{FF2B5EF4-FFF2-40B4-BE49-F238E27FC236}">
                <a16:creationId xmlns:a16="http://schemas.microsoft.com/office/drawing/2014/main" id="{B3D79C04-FF96-4DA7-AE91-97AA8DACD29E}"/>
              </a:ext>
            </a:extLst>
          </p:cNvPr>
          <p:cNvSpPr>
            <a:spLocks noGrp="1"/>
          </p:cNvSpPr>
          <p:nvPr>
            <p:ph idx="1"/>
          </p:nvPr>
        </p:nvSpPr>
        <p:spPr/>
        <p:txBody>
          <a:bodyPr/>
          <a:lstStyle/>
          <a:p>
            <a:endParaRPr lang="en-US" dirty="0"/>
          </a:p>
        </p:txBody>
      </p:sp>
      <p:pic>
        <p:nvPicPr>
          <p:cNvPr id="7" name="Picture 6" descr="A screenshot of a cell phone&#10;&#10;Description automatically generated">
            <a:extLst>
              <a:ext uri="{FF2B5EF4-FFF2-40B4-BE49-F238E27FC236}">
                <a16:creationId xmlns:a16="http://schemas.microsoft.com/office/drawing/2014/main" id="{E889C649-7D52-4010-85AE-59A5F72C778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0862" y="2113199"/>
            <a:ext cx="2414975" cy="3979625"/>
          </a:xfrm>
          <a:prstGeom prst="rect">
            <a:avLst/>
          </a:prstGeom>
          <a:ln>
            <a:solidFill>
              <a:schemeClr val="tx1"/>
            </a:solidFill>
          </a:ln>
        </p:spPr>
      </p:pic>
      <p:pic>
        <p:nvPicPr>
          <p:cNvPr id="8" name="Picture 7" descr="A screenshot of a cell phone&#10;&#10;Description automatically generated">
            <a:extLst>
              <a:ext uri="{FF2B5EF4-FFF2-40B4-BE49-F238E27FC236}">
                <a16:creationId xmlns:a16="http://schemas.microsoft.com/office/drawing/2014/main" id="{0BC73A0B-2DA9-45E6-82B8-B948032E7A4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163058" y="2113199"/>
            <a:ext cx="2140462" cy="3979625"/>
          </a:xfrm>
          <a:prstGeom prst="rect">
            <a:avLst/>
          </a:prstGeom>
          <a:ln>
            <a:solidFill>
              <a:schemeClr val="tx1"/>
            </a:solidFill>
          </a:ln>
        </p:spPr>
      </p:pic>
      <p:pic>
        <p:nvPicPr>
          <p:cNvPr id="9" name="Picture 8" descr="A screenshot of a cell phone&#10;&#10;Description automatically generated">
            <a:extLst>
              <a:ext uri="{FF2B5EF4-FFF2-40B4-BE49-F238E27FC236}">
                <a16:creationId xmlns:a16="http://schemas.microsoft.com/office/drawing/2014/main" id="{112208E2-B47A-4D6E-9A0D-F53E47EA9CF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707476" y="2113199"/>
            <a:ext cx="2307439" cy="3979625"/>
          </a:xfrm>
          <a:prstGeom prst="rect">
            <a:avLst/>
          </a:prstGeom>
          <a:ln>
            <a:solidFill>
              <a:schemeClr val="tx1"/>
            </a:solidFill>
          </a:ln>
        </p:spPr>
      </p:pic>
    </p:spTree>
    <p:extLst>
      <p:ext uri="{BB962C8B-B14F-4D97-AF65-F5344CB8AC3E}">
        <p14:creationId xmlns:p14="http://schemas.microsoft.com/office/powerpoint/2010/main" val="38927649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A3C2-EC7C-44E3-B0A5-057BFC33A455}"/>
              </a:ext>
            </a:extLst>
          </p:cNvPr>
          <p:cNvSpPr>
            <a:spLocks noGrp="1"/>
          </p:cNvSpPr>
          <p:nvPr>
            <p:ph type="title"/>
          </p:nvPr>
        </p:nvSpPr>
        <p:spPr/>
        <p:txBody>
          <a:bodyPr>
            <a:normAutofit fontScale="90000"/>
          </a:bodyPr>
          <a:lstStyle/>
          <a:p>
            <a:r>
              <a:rPr lang="en-US"/>
              <a:t>UPDATE PROFILE SCREEN FOR LEAGUE MANAGER AND TEAM MANAGER</a:t>
            </a:r>
          </a:p>
        </p:txBody>
      </p:sp>
      <p:pic>
        <p:nvPicPr>
          <p:cNvPr id="4" name="Content Placeholder 3">
            <a:extLst>
              <a:ext uri="{FF2B5EF4-FFF2-40B4-BE49-F238E27FC236}">
                <a16:creationId xmlns:a16="http://schemas.microsoft.com/office/drawing/2014/main" id="{448E62F6-A8DD-4A7A-AB01-5EEBB3C6CAA1}"/>
              </a:ext>
            </a:extLst>
          </p:cNvPr>
          <p:cNvPicPr>
            <a:picLocks noGrp="1" noChangeAspect="1"/>
          </p:cNvPicPr>
          <p:nvPr>
            <p:ph idx="1"/>
          </p:nvPr>
        </p:nvPicPr>
        <p:blipFill>
          <a:blip r:embed="rId2"/>
          <a:stretch>
            <a:fillRect/>
          </a:stretch>
        </p:blipFill>
        <p:spPr>
          <a:xfrm>
            <a:off x="4637113" y="2248135"/>
            <a:ext cx="2281671" cy="3979862"/>
          </a:xfrm>
        </p:spPr>
      </p:pic>
    </p:spTree>
    <p:extLst>
      <p:ext uri="{BB962C8B-B14F-4D97-AF65-F5344CB8AC3E}">
        <p14:creationId xmlns:p14="http://schemas.microsoft.com/office/powerpoint/2010/main" val="3885725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DF26A-9DA6-4754-AA1E-3A88BD6C1BAB}"/>
              </a:ext>
            </a:extLst>
          </p:cNvPr>
          <p:cNvSpPr>
            <a:spLocks noGrp="1"/>
          </p:cNvSpPr>
          <p:nvPr>
            <p:ph type="title"/>
          </p:nvPr>
        </p:nvSpPr>
        <p:spPr>
          <a:xfrm>
            <a:off x="550862" y="580363"/>
            <a:ext cx="5437188" cy="1333055"/>
          </a:xfrm>
        </p:spPr>
        <p:txBody>
          <a:bodyPr wrap="square" anchor="t">
            <a:normAutofit/>
          </a:bodyPr>
          <a:lstStyle/>
          <a:p>
            <a:r>
              <a:rPr lang="en-IN" sz="4100" b="1" u="sng" dirty="0"/>
              <a:t>ROLE OF USERS ARE FOLLOWING:-</a:t>
            </a:r>
            <a:endParaRPr lang="en-CA" sz="4100" b="1" u="sng" dirty="0"/>
          </a:p>
        </p:txBody>
      </p:sp>
      <p:grpSp>
        <p:nvGrpSpPr>
          <p:cNvPr id="53" name="Group 52">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54" name="Freeform: Shape 53">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a:extLst>
              <a:ext uri="{FF2B5EF4-FFF2-40B4-BE49-F238E27FC236}">
                <a16:creationId xmlns:a16="http://schemas.microsoft.com/office/drawing/2014/main" id="{A2FA4658-0D85-4007-9A13-070DEB36A211}"/>
              </a:ext>
            </a:extLst>
          </p:cNvPr>
          <p:cNvPicPr>
            <a:picLocks noChangeAspect="1"/>
          </p:cNvPicPr>
          <p:nvPr/>
        </p:nvPicPr>
        <p:blipFill rotWithShape="1">
          <a:blip r:embed="rId2"/>
          <a:srcRect t="776" r="-2" b="776"/>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2">
            <a:extLst>
              <a:ext uri="{FF2B5EF4-FFF2-40B4-BE49-F238E27FC236}">
                <a16:creationId xmlns:a16="http://schemas.microsoft.com/office/drawing/2014/main" id="{2F63467A-84A9-448F-AB58-ADBAAB8D0EC2}"/>
              </a:ext>
            </a:extLst>
          </p:cNvPr>
          <p:cNvSpPr>
            <a:spLocks noGrp="1"/>
          </p:cNvSpPr>
          <p:nvPr>
            <p:ph idx="1"/>
          </p:nvPr>
        </p:nvSpPr>
        <p:spPr>
          <a:xfrm>
            <a:off x="7140575" y="886265"/>
            <a:ext cx="4500562" cy="5206560"/>
          </a:xfrm>
        </p:spPr>
        <p:txBody>
          <a:bodyPr anchor="t">
            <a:normAutofit fontScale="92500"/>
          </a:bodyPr>
          <a:lstStyle/>
          <a:p>
            <a:pPr lvl="0">
              <a:lnSpc>
                <a:spcPct val="100000"/>
              </a:lnSpc>
            </a:pPr>
            <a:r>
              <a:rPr lang="en-IN" sz="1800" b="1" u="sng" dirty="0">
                <a:latin typeface="Times New Roman" panose="02020603050405020304" pitchFamily="18" charset="0"/>
                <a:cs typeface="Times New Roman" panose="02020603050405020304" pitchFamily="18" charset="0"/>
              </a:rPr>
              <a:t>Guest user:- </a:t>
            </a:r>
            <a:r>
              <a:rPr lang="en-IN" sz="1800" dirty="0">
                <a:latin typeface="Times New Roman" panose="02020603050405020304" pitchFamily="18" charset="0"/>
                <a:cs typeface="Times New Roman" panose="02020603050405020304" pitchFamily="18" charset="0"/>
              </a:rPr>
              <a:t>guest has no authority to login. Guest can view the different features of the application like Scoreboard, Leagues and upcoming matches.  Moreover, Guest cannot do any kind of modifications.</a:t>
            </a:r>
            <a:endParaRPr lang="en-CA" sz="1800" dirty="0">
              <a:latin typeface="Times New Roman" panose="02020603050405020304" pitchFamily="18" charset="0"/>
              <a:cs typeface="Times New Roman" panose="02020603050405020304" pitchFamily="18" charset="0"/>
            </a:endParaRPr>
          </a:p>
          <a:p>
            <a:pPr lvl="0">
              <a:lnSpc>
                <a:spcPct val="100000"/>
              </a:lnSpc>
            </a:pPr>
            <a:r>
              <a:rPr lang="en-IN" sz="1800" b="1" u="sng" dirty="0">
                <a:latin typeface="Times New Roman" panose="02020603050405020304" pitchFamily="18" charset="0"/>
                <a:cs typeface="Times New Roman" panose="02020603050405020304" pitchFamily="18" charset="0"/>
              </a:rPr>
              <a:t>League Manager:-</a:t>
            </a:r>
            <a:r>
              <a:rPr lang="en-IN" sz="1800" dirty="0">
                <a:latin typeface="Times New Roman" panose="02020603050405020304" pitchFamily="18" charset="0"/>
                <a:cs typeface="Times New Roman" panose="02020603050405020304" pitchFamily="18" charset="0"/>
              </a:rPr>
              <a:t>League manager has the authority to login. After that League manager can create leagues and Schedules. Even League Manager can enter or modify the results on scoreboard. League manager can access all the teams. Furthermore, League manager has a right to create or delete the teams.</a:t>
            </a:r>
            <a:endParaRPr lang="en-CA" sz="1800" dirty="0">
              <a:latin typeface="Times New Roman" panose="02020603050405020304" pitchFamily="18" charset="0"/>
              <a:cs typeface="Times New Roman" panose="02020603050405020304" pitchFamily="18" charset="0"/>
            </a:endParaRPr>
          </a:p>
          <a:p>
            <a:pPr lvl="0">
              <a:lnSpc>
                <a:spcPct val="100000"/>
              </a:lnSpc>
            </a:pPr>
            <a:r>
              <a:rPr lang="en-IN" sz="1800" b="1" u="sng" dirty="0">
                <a:latin typeface="Times New Roman" panose="02020603050405020304" pitchFamily="18" charset="0"/>
                <a:cs typeface="Times New Roman" panose="02020603050405020304" pitchFamily="18" charset="0"/>
              </a:rPr>
              <a:t>Team manager</a:t>
            </a:r>
            <a:r>
              <a:rPr lang="en-IN" sz="1800" dirty="0">
                <a:latin typeface="Times New Roman" panose="02020603050405020304" pitchFamily="18" charset="0"/>
                <a:cs typeface="Times New Roman" panose="02020603050405020304" pitchFamily="18" charset="0"/>
              </a:rPr>
              <a:t>:-Team Manager has also right to Login as League manager. After Login, Team manger can Edit the Team information, View Players, add Players, update and delete Players.</a:t>
            </a:r>
            <a:endParaRPr lang="en-CA"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dirty="0"/>
              <a:t> </a:t>
            </a:r>
            <a:endParaRPr lang="en-CA" sz="1800" dirty="0"/>
          </a:p>
          <a:p>
            <a:pPr>
              <a:lnSpc>
                <a:spcPct val="100000"/>
              </a:lnSpc>
            </a:pPr>
            <a:endParaRPr lang="en-CA" sz="1500" dirty="0"/>
          </a:p>
        </p:txBody>
      </p:sp>
      <p:sp>
        <p:nvSpPr>
          <p:cNvPr id="57" name="Freeform: Shape 56">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39845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8FDF-98EC-4D1D-BE7B-C5A6F639974A}"/>
              </a:ext>
            </a:extLst>
          </p:cNvPr>
          <p:cNvSpPr>
            <a:spLocks noGrp="1"/>
          </p:cNvSpPr>
          <p:nvPr>
            <p:ph type="title"/>
          </p:nvPr>
        </p:nvSpPr>
        <p:spPr/>
        <p:txBody>
          <a:bodyPr/>
          <a:lstStyle/>
          <a:p>
            <a:r>
              <a:rPr lang="en-US" dirty="0"/>
              <a:t>Hardest things in our application </a:t>
            </a:r>
          </a:p>
        </p:txBody>
      </p:sp>
      <p:sp>
        <p:nvSpPr>
          <p:cNvPr id="3" name="Content Placeholder 2">
            <a:extLst>
              <a:ext uri="{FF2B5EF4-FFF2-40B4-BE49-F238E27FC236}">
                <a16:creationId xmlns:a16="http://schemas.microsoft.com/office/drawing/2014/main" id="{CA454D95-AC1B-4547-8841-6AA4AA1B1095}"/>
              </a:ext>
            </a:extLst>
          </p:cNvPr>
          <p:cNvSpPr>
            <a:spLocks noGrp="1"/>
          </p:cNvSpPr>
          <p:nvPr>
            <p:ph idx="1"/>
          </p:nvPr>
        </p:nvSpPr>
        <p:spPr/>
        <p:txBody>
          <a:bodyPr/>
          <a:lstStyle/>
          <a:p>
            <a:r>
              <a:rPr lang="en-US" dirty="0"/>
              <a:t>Delete league and Team was difficult because to delete it we have to delete all related matches and scores and players as well. </a:t>
            </a:r>
          </a:p>
          <a:p>
            <a:r>
              <a:rPr lang="en-US" dirty="0"/>
              <a:t> In firebase we have to do it one by one</a:t>
            </a:r>
          </a:p>
        </p:txBody>
      </p:sp>
    </p:spTree>
    <p:extLst>
      <p:ext uri="{BB962C8B-B14F-4D97-AF65-F5344CB8AC3E}">
        <p14:creationId xmlns:p14="http://schemas.microsoft.com/office/powerpoint/2010/main" val="196699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white, table&#10;&#10;Description automatically generated">
            <a:extLst>
              <a:ext uri="{FF2B5EF4-FFF2-40B4-BE49-F238E27FC236}">
                <a16:creationId xmlns:a16="http://schemas.microsoft.com/office/drawing/2014/main" id="{6C54DF0B-CB97-46C4-A5FB-77CECF7C6A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77405" y="778219"/>
            <a:ext cx="8209897" cy="5467791"/>
          </a:xfrm>
          <a:prstGeom prst="rect">
            <a:avLst/>
          </a:prstGeom>
        </p:spPr>
      </p:pic>
    </p:spTree>
    <p:extLst>
      <p:ext uri="{BB962C8B-B14F-4D97-AF65-F5344CB8AC3E}">
        <p14:creationId xmlns:p14="http://schemas.microsoft.com/office/powerpoint/2010/main" val="316561616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611B33-DA36-43D5-8F6F-A43098493D1E}"/>
              </a:ext>
            </a:extLst>
          </p:cNvPr>
          <p:cNvSpPr>
            <a:spLocks noGrp="1"/>
          </p:cNvSpPr>
          <p:nvPr>
            <p:ph type="title"/>
          </p:nvPr>
        </p:nvSpPr>
        <p:spPr>
          <a:xfrm>
            <a:off x="550863" y="4508500"/>
            <a:ext cx="4500562" cy="1562959"/>
          </a:xfrm>
        </p:spPr>
        <p:txBody>
          <a:bodyPr wrap="square" anchor="t">
            <a:normAutofit/>
          </a:bodyPr>
          <a:lstStyle/>
          <a:p>
            <a:r>
              <a:rPr lang="en-US" b="1" u="sng" dirty="0"/>
              <a:t>PURPOSE:</a:t>
            </a:r>
            <a:endParaRPr lang="en-CA" b="1" u="sng" dirty="0"/>
          </a:p>
        </p:txBody>
      </p:sp>
      <p:pic>
        <p:nvPicPr>
          <p:cNvPr id="31" name="Picture 30">
            <a:extLst>
              <a:ext uri="{FF2B5EF4-FFF2-40B4-BE49-F238E27FC236}">
                <a16:creationId xmlns:a16="http://schemas.microsoft.com/office/drawing/2014/main" id="{62ECEC91-1AFF-4E28-BBF5-9727E6A8E201}"/>
              </a:ext>
            </a:extLst>
          </p:cNvPr>
          <p:cNvPicPr>
            <a:picLocks noChangeAspect="1"/>
          </p:cNvPicPr>
          <p:nvPr/>
        </p:nvPicPr>
        <p:blipFill rotWithShape="1">
          <a:blip r:embed="rId2"/>
          <a:srcRect t="26793" b="26794"/>
          <a:stretch/>
        </p:blipFill>
        <p:spPr>
          <a:xfrm>
            <a:off x="20" y="1"/>
            <a:ext cx="12191980" cy="3777175"/>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62" name="Oval 61">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522AED24-28B0-48A3-8809-CF539A25BF55}"/>
              </a:ext>
            </a:extLst>
          </p:cNvPr>
          <p:cNvSpPr>
            <a:spLocks noGrp="1"/>
          </p:cNvSpPr>
          <p:nvPr>
            <p:ph idx="1"/>
          </p:nvPr>
        </p:nvSpPr>
        <p:spPr>
          <a:xfrm>
            <a:off x="5051425" y="4234376"/>
            <a:ext cx="6589713" cy="1837084"/>
          </a:xfrm>
        </p:spPr>
        <p:txBody>
          <a:bodyPr anchor="t">
            <a:normAutofit/>
          </a:bodyPr>
          <a:lstStyle/>
          <a:p>
            <a:pPr marL="0" indent="0">
              <a:buNone/>
            </a:pPr>
            <a:r>
              <a:rPr lang="en-IN" dirty="0">
                <a:latin typeface="Times New Roman" panose="02020603050405020304" pitchFamily="18" charset="0"/>
                <a:cs typeface="Times New Roman" panose="02020603050405020304" pitchFamily="18" charset="0"/>
              </a:rPr>
              <a:t>The Purpose of this application is to maintain all the records of leagues, Teams, Team managers, schedules and score records regarding winning or losing and total score of teams by using Scoreboard.</a:t>
            </a:r>
            <a:endParaRPr lang="en-CA" dirty="0">
              <a:latin typeface="Times New Roman" panose="02020603050405020304" pitchFamily="18" charset="0"/>
              <a:cs typeface="Times New Roman" panose="02020603050405020304" pitchFamily="18" charset="0"/>
            </a:endParaRPr>
          </a:p>
          <a:p>
            <a:endParaRPr lang="en-CA" sz="1600" dirty="0"/>
          </a:p>
        </p:txBody>
      </p:sp>
    </p:spTree>
    <p:extLst>
      <p:ext uri="{BB962C8B-B14F-4D97-AF65-F5344CB8AC3E}">
        <p14:creationId xmlns:p14="http://schemas.microsoft.com/office/powerpoint/2010/main" val="233008101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0A140-D286-4C5A-A223-9EDD9B1EB431}"/>
              </a:ext>
            </a:extLst>
          </p:cNvPr>
          <p:cNvSpPr>
            <a:spLocks noGrp="1"/>
          </p:cNvSpPr>
          <p:nvPr>
            <p:ph type="title"/>
          </p:nvPr>
        </p:nvSpPr>
        <p:spPr>
          <a:xfrm>
            <a:off x="550863" y="549275"/>
            <a:ext cx="5437185" cy="1997855"/>
          </a:xfrm>
        </p:spPr>
        <p:txBody>
          <a:bodyPr wrap="square" anchor="b">
            <a:normAutofit/>
          </a:bodyPr>
          <a:lstStyle/>
          <a:p>
            <a:r>
              <a:rPr lang="en-US" b="1" u="sng" dirty="0"/>
              <a:t>SCOPE:</a:t>
            </a:r>
            <a:endParaRPr lang="en-CA" b="1" u="sng" dirty="0"/>
          </a:p>
        </p:txBody>
      </p:sp>
      <p:sp>
        <p:nvSpPr>
          <p:cNvPr id="3" name="Content Placeholder 2">
            <a:extLst>
              <a:ext uri="{FF2B5EF4-FFF2-40B4-BE49-F238E27FC236}">
                <a16:creationId xmlns:a16="http://schemas.microsoft.com/office/drawing/2014/main" id="{CD503675-707D-4999-94E8-8D2919A7900B}"/>
              </a:ext>
            </a:extLst>
          </p:cNvPr>
          <p:cNvSpPr>
            <a:spLocks noGrp="1"/>
          </p:cNvSpPr>
          <p:nvPr>
            <p:ph idx="1"/>
          </p:nvPr>
        </p:nvSpPr>
        <p:spPr>
          <a:xfrm>
            <a:off x="550863" y="2677306"/>
            <a:ext cx="5437187" cy="3415519"/>
          </a:xfrm>
        </p:spPr>
        <p:txBody>
          <a:bodyPr anchor="t">
            <a:normAutofit/>
          </a:bodyPr>
          <a:lstStyle/>
          <a:p>
            <a:pPr marL="0" indent="0">
              <a:buNone/>
            </a:pPr>
            <a:r>
              <a:rPr lang="en-IN" sz="2000" dirty="0">
                <a:latin typeface="Times New Roman" panose="02020603050405020304" pitchFamily="18" charset="0"/>
                <a:cs typeface="Times New Roman" panose="02020603050405020304" pitchFamily="18" charset="0"/>
              </a:rPr>
              <a:t>The Scope of “Cegep  GIM Soccer League” is a good for those  people and students of the college who are   interested in Soccer  and who like to watch and play Soccer game . The Gegep GIM  Soccer  is mobile application which is free to download from a mobile phone application store (Apple Store for iOS - Google Play Store for android).</a:t>
            </a:r>
            <a:endParaRPr lang="en-CA" sz="2000" dirty="0">
              <a:latin typeface="Times New Roman" panose="02020603050405020304" pitchFamily="18" charset="0"/>
              <a:cs typeface="Times New Roman" panose="02020603050405020304" pitchFamily="18" charset="0"/>
            </a:endParaRPr>
          </a:p>
          <a:p>
            <a:r>
              <a:rPr lang="en-IN" sz="2000" dirty="0"/>
              <a:t> </a:t>
            </a:r>
            <a:endParaRPr lang="en-CA" sz="2000" dirty="0"/>
          </a:p>
          <a:p>
            <a:endParaRPr lang="en-CA" sz="2000" dirty="0"/>
          </a:p>
        </p:txBody>
      </p:sp>
      <p:pic>
        <p:nvPicPr>
          <p:cNvPr id="5" name="Picture 4">
            <a:extLst>
              <a:ext uri="{FF2B5EF4-FFF2-40B4-BE49-F238E27FC236}">
                <a16:creationId xmlns:a16="http://schemas.microsoft.com/office/drawing/2014/main" id="{CD4B208A-FC0B-46FC-B28E-A67367ACCD14}"/>
              </a:ext>
            </a:extLst>
          </p:cNvPr>
          <p:cNvPicPr>
            <a:picLocks noChangeAspect="1"/>
          </p:cNvPicPr>
          <p:nvPr/>
        </p:nvPicPr>
        <p:blipFill rotWithShape="1">
          <a:blip r:embed="rId2"/>
          <a:srcRect l="13766" r="11861" b="-1"/>
          <a:stretch/>
        </p:blipFill>
        <p:spPr>
          <a:xfrm>
            <a:off x="6924675" y="1313599"/>
            <a:ext cx="4713922" cy="4230801"/>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1455778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89AD3-29D1-4949-A669-9F7B7C27D414}"/>
              </a:ext>
            </a:extLst>
          </p:cNvPr>
          <p:cNvSpPr>
            <a:spLocks noGrp="1"/>
          </p:cNvSpPr>
          <p:nvPr>
            <p:ph type="title"/>
          </p:nvPr>
        </p:nvSpPr>
        <p:spPr>
          <a:xfrm>
            <a:off x="550863" y="1520825"/>
            <a:ext cx="4535487" cy="3779838"/>
          </a:xfrm>
        </p:spPr>
        <p:txBody>
          <a:bodyPr anchor="ctr">
            <a:normAutofit/>
          </a:bodyPr>
          <a:lstStyle/>
          <a:p>
            <a:r>
              <a:rPr lang="en-US" sz="3000" b="1" u="sng" dirty="0"/>
              <a:t>USE CASE: </a:t>
            </a:r>
            <a:r>
              <a:rPr lang="en-IN" sz="3000" dirty="0">
                <a:latin typeface="Times New Roman" panose="02020603050405020304" pitchFamily="18" charset="0"/>
                <a:cs typeface="Times New Roman" panose="02020603050405020304" pitchFamily="18" charset="0"/>
              </a:rPr>
              <a:t>Use case are the basically the high-level requirement analysis of the system. When the requirements are met functionalities, they are captured in use case diagrams.</a:t>
            </a:r>
            <a:br>
              <a:rPr lang="en-CA" sz="3000" dirty="0">
                <a:latin typeface="Times New Roman" panose="02020603050405020304" pitchFamily="18" charset="0"/>
                <a:cs typeface="Times New Roman" panose="02020603050405020304" pitchFamily="18" charset="0"/>
              </a:rPr>
            </a:br>
            <a:endParaRPr lang="en-CA" sz="3000" b="1" u="sng" dirty="0">
              <a:latin typeface="Times New Roman" panose="02020603050405020304" pitchFamily="18" charset="0"/>
              <a:cs typeface="Times New Roman" panose="02020603050405020304" pitchFamily="18" charset="0"/>
            </a:endParaRPr>
          </a:p>
        </p:txBody>
      </p:sp>
      <p:grpSp>
        <p:nvGrpSpPr>
          <p:cNvPr id="16"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8" name="Content Placeholder 2">
            <a:extLst>
              <a:ext uri="{FF2B5EF4-FFF2-40B4-BE49-F238E27FC236}">
                <a16:creationId xmlns:a16="http://schemas.microsoft.com/office/drawing/2014/main" id="{B9BACAA3-0E6D-4153-AE81-62144271C08C}"/>
              </a:ext>
            </a:extLst>
          </p:cNvPr>
          <p:cNvGraphicFramePr>
            <a:graphicFrameLocks noGrp="1"/>
          </p:cNvGraphicFramePr>
          <p:nvPr>
            <p:ph idx="1"/>
            <p:extLst>
              <p:ext uri="{D42A27DB-BD31-4B8C-83A1-F6EECF244321}">
                <p14:modId xmlns:p14="http://schemas.microsoft.com/office/powerpoint/2010/main" val="3225014310"/>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8068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03334-61A6-40BD-A9C8-762963B4B741}"/>
              </a:ext>
            </a:extLst>
          </p:cNvPr>
          <p:cNvSpPr>
            <a:spLocks noGrp="1"/>
          </p:cNvSpPr>
          <p:nvPr>
            <p:ph type="title"/>
          </p:nvPr>
        </p:nvSpPr>
        <p:spPr>
          <a:xfrm>
            <a:off x="550864" y="1051551"/>
            <a:ext cx="3565524" cy="2384898"/>
          </a:xfrm>
        </p:spPr>
        <p:txBody>
          <a:bodyPr vert="horz" wrap="square" lIns="0" tIns="0" rIns="0" bIns="0" rtlCol="0" anchor="b" anchorCtr="0">
            <a:normAutofit fontScale="90000"/>
          </a:bodyPr>
          <a:lstStyle/>
          <a:p>
            <a:pPr>
              <a:lnSpc>
                <a:spcPct val="100000"/>
              </a:lnSpc>
            </a:pPr>
            <a:r>
              <a:rPr lang="en-US" sz="5400" b="1" u="sng" kern="1200" dirty="0">
                <a:solidFill>
                  <a:schemeClr val="tx1"/>
                </a:solidFill>
                <a:latin typeface="Times New Roman" panose="02020603050405020304" pitchFamily="18" charset="0"/>
                <a:cs typeface="Times New Roman" panose="02020603050405020304" pitchFamily="18" charset="0"/>
              </a:rPr>
              <a:t>USE CASE DIAGRAM:</a:t>
            </a:r>
          </a:p>
        </p:txBody>
      </p:sp>
      <p:grpSp>
        <p:nvGrpSpPr>
          <p:cNvPr id="23" name="Group 22">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24" name="Freeform: Shape 23">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Content Placeholder 3">
            <a:extLst>
              <a:ext uri="{FF2B5EF4-FFF2-40B4-BE49-F238E27FC236}">
                <a16:creationId xmlns:a16="http://schemas.microsoft.com/office/drawing/2014/main" id="{00A964A9-AD03-41DB-94A4-0F3BB2BC0A9D}"/>
              </a:ext>
            </a:extLst>
          </p:cNvPr>
          <p:cNvPicPr>
            <a:picLocks noGrp="1" noChangeAspect="1"/>
          </p:cNvPicPr>
          <p:nvPr>
            <p:ph idx="1"/>
          </p:nvPr>
        </p:nvPicPr>
        <p:blipFill rotWithShape="1">
          <a:blip r:embed="rId2"/>
          <a:srcRect r="19357" b="1"/>
          <a:stretch/>
        </p:blipFill>
        <p:spPr>
          <a:xfrm>
            <a:off x="4743451" y="163343"/>
            <a:ext cx="6897686" cy="6511767"/>
          </a:xfrm>
          <a:custGeom>
            <a:avLst/>
            <a:gdLst/>
            <a:ahLst/>
            <a:cxnLst/>
            <a:rect l="l" t="t" r="r" b="b"/>
            <a:pathLst>
              <a:path w="7448551" h="6858000">
                <a:moveTo>
                  <a:pt x="0" y="0"/>
                </a:moveTo>
                <a:lnTo>
                  <a:pt x="7448551" y="0"/>
                </a:lnTo>
                <a:lnTo>
                  <a:pt x="7448551" y="6858000"/>
                </a:lnTo>
                <a:lnTo>
                  <a:pt x="0" y="6858000"/>
                </a:lnTo>
                <a:close/>
              </a:path>
            </a:pathLst>
          </a:custGeom>
        </p:spPr>
      </p:pic>
      <p:sp>
        <p:nvSpPr>
          <p:cNvPr id="27" name="Rectangle 26">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991953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90C0E-2F1D-4513-AEEF-2B80D504208A}"/>
              </a:ext>
            </a:extLst>
          </p:cNvPr>
          <p:cNvSpPr>
            <a:spLocks noGrp="1"/>
          </p:cNvSpPr>
          <p:nvPr>
            <p:ph type="title"/>
          </p:nvPr>
        </p:nvSpPr>
        <p:spPr>
          <a:xfrm>
            <a:off x="8075612" y="549275"/>
            <a:ext cx="3565524" cy="1997855"/>
          </a:xfrm>
        </p:spPr>
        <p:txBody>
          <a:bodyPr wrap="square" anchor="b">
            <a:normAutofit/>
          </a:bodyPr>
          <a:lstStyle/>
          <a:p>
            <a:r>
              <a:rPr lang="en-US" sz="2600" b="1" u="sng" dirty="0"/>
              <a:t>FUNCTIONAL REQUIREMENTS:</a:t>
            </a:r>
            <a:endParaRPr lang="en-CA" sz="2600" b="1" u="sng" dirty="0"/>
          </a:p>
        </p:txBody>
      </p:sp>
      <p:sp>
        <p:nvSpPr>
          <p:cNvPr id="3" name="Content Placeholder 2">
            <a:extLst>
              <a:ext uri="{FF2B5EF4-FFF2-40B4-BE49-F238E27FC236}">
                <a16:creationId xmlns:a16="http://schemas.microsoft.com/office/drawing/2014/main" id="{A0DF3E6B-4152-417C-8A16-BC0D8B7299AD}"/>
              </a:ext>
            </a:extLst>
          </p:cNvPr>
          <p:cNvSpPr>
            <a:spLocks noGrp="1"/>
          </p:cNvSpPr>
          <p:nvPr>
            <p:ph idx="1"/>
          </p:nvPr>
        </p:nvSpPr>
        <p:spPr>
          <a:xfrm>
            <a:off x="8075611" y="2677306"/>
            <a:ext cx="3565525" cy="3415519"/>
          </a:xfrm>
        </p:spPr>
        <p:txBody>
          <a:bodyPr anchor="t">
            <a:normAutofit/>
          </a:bodyPr>
          <a:lstStyle/>
          <a:p>
            <a:pPr marL="0" indent="0">
              <a:buNone/>
            </a:pPr>
            <a:r>
              <a:rPr lang="en-IN" sz="1600" dirty="0"/>
              <a:t>This section includes all the requirements that specify all the fundamental actions of the </a:t>
            </a:r>
            <a:r>
              <a:rPr lang="en-IN" sz="1600" b="1" dirty="0"/>
              <a:t>Cegep Gim Soccer League </a:t>
            </a:r>
            <a:r>
              <a:rPr lang="en-IN" sz="1600" dirty="0"/>
              <a:t>Application.</a:t>
            </a:r>
          </a:p>
          <a:p>
            <a:pPr marL="0" indent="0">
              <a:buNone/>
            </a:pPr>
            <a:endParaRPr lang="en-IN" sz="1600" dirty="0"/>
          </a:p>
          <a:p>
            <a:pPr marL="0" indent="0">
              <a:buNone/>
            </a:pPr>
            <a:endParaRPr lang="en-CA" sz="1600" dirty="0"/>
          </a:p>
          <a:p>
            <a:endParaRPr lang="en-CA" sz="1600" dirty="0"/>
          </a:p>
        </p:txBody>
      </p:sp>
      <p:sp>
        <p:nvSpPr>
          <p:cNvPr id="30" name="Oval 21">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able 3">
            <a:extLst>
              <a:ext uri="{FF2B5EF4-FFF2-40B4-BE49-F238E27FC236}">
                <a16:creationId xmlns:a16="http://schemas.microsoft.com/office/drawing/2014/main" id="{841F3EF5-4592-4801-87D9-3E203E3503AC}"/>
              </a:ext>
            </a:extLst>
          </p:cNvPr>
          <p:cNvGraphicFramePr>
            <a:graphicFrameLocks noGrp="1"/>
          </p:cNvGraphicFramePr>
          <p:nvPr>
            <p:extLst>
              <p:ext uri="{D42A27DB-BD31-4B8C-83A1-F6EECF244321}">
                <p14:modId xmlns:p14="http://schemas.microsoft.com/office/powerpoint/2010/main" val="3429920697"/>
              </p:ext>
            </p:extLst>
          </p:nvPr>
        </p:nvGraphicFramePr>
        <p:xfrm>
          <a:off x="644577" y="281355"/>
          <a:ext cx="7160548" cy="6445868"/>
        </p:xfrm>
        <a:graphic>
          <a:graphicData uri="http://schemas.openxmlformats.org/drawingml/2006/table">
            <a:tbl>
              <a:tblPr firstRow="1" firstCol="1" bandRow="1">
                <a:noFill/>
                <a:tableStyleId>{8799B23B-EC83-4686-B30A-512413B5E67A}</a:tableStyleId>
              </a:tblPr>
              <a:tblGrid>
                <a:gridCol w="740887">
                  <a:extLst>
                    <a:ext uri="{9D8B030D-6E8A-4147-A177-3AD203B41FA5}">
                      <a16:colId xmlns:a16="http://schemas.microsoft.com/office/drawing/2014/main" val="2502190779"/>
                    </a:ext>
                  </a:extLst>
                </a:gridCol>
                <a:gridCol w="1408822">
                  <a:extLst>
                    <a:ext uri="{9D8B030D-6E8A-4147-A177-3AD203B41FA5}">
                      <a16:colId xmlns:a16="http://schemas.microsoft.com/office/drawing/2014/main" val="1474778645"/>
                    </a:ext>
                  </a:extLst>
                </a:gridCol>
                <a:gridCol w="3638355">
                  <a:extLst>
                    <a:ext uri="{9D8B030D-6E8A-4147-A177-3AD203B41FA5}">
                      <a16:colId xmlns:a16="http://schemas.microsoft.com/office/drawing/2014/main" val="3693197570"/>
                    </a:ext>
                  </a:extLst>
                </a:gridCol>
                <a:gridCol w="1372484">
                  <a:extLst>
                    <a:ext uri="{9D8B030D-6E8A-4147-A177-3AD203B41FA5}">
                      <a16:colId xmlns:a16="http://schemas.microsoft.com/office/drawing/2014/main" val="4265474003"/>
                    </a:ext>
                  </a:extLst>
                </a:gridCol>
              </a:tblGrid>
              <a:tr h="537166">
                <a:tc>
                  <a:txBody>
                    <a:bodyPr/>
                    <a:lstStyle/>
                    <a:p>
                      <a:pPr algn="ctr">
                        <a:lnSpc>
                          <a:spcPct val="150000"/>
                        </a:lnSpc>
                        <a:spcAft>
                          <a:spcPts val="0"/>
                        </a:spcAft>
                      </a:pPr>
                      <a:r>
                        <a:rPr lang="en-US" sz="1600" b="0" cap="all" spc="150" dirty="0">
                          <a:solidFill>
                            <a:schemeClr val="lt1"/>
                          </a:solidFill>
                          <a:effectLst/>
                          <a:latin typeface="Times New Roman" panose="02020603050405020304" pitchFamily="18" charset="0"/>
                          <a:cs typeface="Times New Roman" panose="02020603050405020304" pitchFamily="18" charset="0"/>
                        </a:rPr>
                        <a:t>Sr. No</a:t>
                      </a:r>
                      <a:endParaRPr lang="en-CA" sz="1600" b="0" cap="all" spc="150"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lnL>
                    <a:lnR w="12700" cmpd="sng">
                      <a:noFill/>
                    </a:lnR>
                    <a:lnT w="12700" cmpd="sng">
                      <a:noFill/>
                    </a:lnT>
                    <a:lnB w="38100" cmpd="sng">
                      <a:noFill/>
                    </a:lnB>
                    <a:solidFill>
                      <a:srgbClr val="505356"/>
                    </a:solidFill>
                  </a:tcPr>
                </a:tc>
                <a:tc>
                  <a:txBody>
                    <a:bodyPr/>
                    <a:lstStyle/>
                    <a:p>
                      <a:pPr algn="ctr">
                        <a:lnSpc>
                          <a:spcPct val="150000"/>
                        </a:lnSpc>
                        <a:spcAft>
                          <a:spcPts val="0"/>
                        </a:spcAft>
                      </a:pPr>
                      <a:r>
                        <a:rPr lang="en-US" sz="1600" b="0" cap="all" spc="150" dirty="0">
                          <a:solidFill>
                            <a:schemeClr val="lt1"/>
                          </a:solidFill>
                          <a:effectLst/>
                          <a:latin typeface="Times New Roman" panose="02020603050405020304" pitchFamily="18" charset="0"/>
                          <a:cs typeface="Times New Roman" panose="02020603050405020304" pitchFamily="18" charset="0"/>
                        </a:rPr>
                        <a:t>Name</a:t>
                      </a:r>
                      <a:endParaRPr lang="en-CA" sz="1600" b="0" cap="all" spc="150"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lnL>
                    <a:lnR w="12700" cmpd="sng">
                      <a:noFill/>
                    </a:lnR>
                    <a:lnT w="12700" cmpd="sng">
                      <a:noFill/>
                    </a:lnT>
                    <a:lnB w="38100" cmpd="sng">
                      <a:noFill/>
                    </a:lnB>
                    <a:solidFill>
                      <a:srgbClr val="505356"/>
                    </a:solidFill>
                  </a:tcPr>
                </a:tc>
                <a:tc>
                  <a:txBody>
                    <a:bodyPr/>
                    <a:lstStyle/>
                    <a:p>
                      <a:pPr algn="ctr">
                        <a:lnSpc>
                          <a:spcPct val="150000"/>
                        </a:lnSpc>
                        <a:spcAft>
                          <a:spcPts val="0"/>
                        </a:spcAft>
                      </a:pPr>
                      <a:r>
                        <a:rPr lang="en-US" sz="1600" b="0" cap="all" spc="150">
                          <a:solidFill>
                            <a:schemeClr val="lt1"/>
                          </a:solidFill>
                          <a:effectLst/>
                          <a:latin typeface="Times New Roman" panose="02020603050405020304" pitchFamily="18" charset="0"/>
                          <a:cs typeface="Times New Roman" panose="02020603050405020304" pitchFamily="18" charset="0"/>
                        </a:rPr>
                        <a:t>Description</a:t>
                      </a:r>
                      <a:endParaRPr lang="en-CA" sz="1600" b="0" cap="all" spc="15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lnL>
                    <a:lnR w="12700" cmpd="sng">
                      <a:noFill/>
                    </a:lnR>
                    <a:lnT w="12700" cmpd="sng">
                      <a:noFill/>
                    </a:lnT>
                    <a:lnB w="38100" cmpd="sng">
                      <a:noFill/>
                    </a:lnB>
                    <a:solidFill>
                      <a:srgbClr val="505356"/>
                    </a:solidFill>
                  </a:tcPr>
                </a:tc>
                <a:tc>
                  <a:txBody>
                    <a:bodyPr/>
                    <a:lstStyle/>
                    <a:p>
                      <a:pPr algn="ctr">
                        <a:lnSpc>
                          <a:spcPct val="150000"/>
                        </a:lnSpc>
                        <a:spcAft>
                          <a:spcPts val="0"/>
                        </a:spcAft>
                      </a:pPr>
                      <a:r>
                        <a:rPr lang="en-US" sz="1600" b="0" cap="all" spc="150" dirty="0">
                          <a:solidFill>
                            <a:schemeClr val="lt1"/>
                          </a:solidFill>
                          <a:effectLst/>
                          <a:latin typeface="Times New Roman" panose="02020603050405020304" pitchFamily="18" charset="0"/>
                          <a:cs typeface="Times New Roman" panose="02020603050405020304" pitchFamily="18" charset="0"/>
                        </a:rPr>
                        <a:t>Must/Could</a:t>
                      </a:r>
                      <a:endParaRPr lang="en-CA" sz="1600" b="0" cap="all" spc="150" dirty="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173055651"/>
                  </a:ext>
                </a:extLst>
              </a:tr>
              <a:tr h="1237168">
                <a:tc>
                  <a:txBody>
                    <a:bodyPr/>
                    <a:lstStyle/>
                    <a:p>
                      <a:pPr algn="ctr">
                        <a:lnSpc>
                          <a:spcPct val="150000"/>
                        </a:lnSpc>
                        <a:spcAft>
                          <a:spcPts val="0"/>
                        </a:spcAft>
                      </a:pPr>
                      <a:r>
                        <a:rPr lang="en-US" sz="1600" b="1" cap="none" spc="0">
                          <a:solidFill>
                            <a:schemeClr val="tx1"/>
                          </a:solidFill>
                          <a:effectLst/>
                          <a:latin typeface="Times New Roman" panose="02020603050405020304" pitchFamily="18" charset="0"/>
                          <a:cs typeface="Times New Roman" panose="02020603050405020304" pitchFamily="18" charset="0"/>
                        </a:rPr>
                        <a:t>FR-1</a:t>
                      </a:r>
                      <a:endParaRPr lang="en-CA" sz="16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38100" cmpd="sng">
                      <a:noFill/>
                    </a:lnT>
                    <a:lnB w="12700" cmpd="sng">
                      <a:noFill/>
                      <a:prstDash val="solid"/>
                    </a:lnB>
                    <a:noFill/>
                  </a:tcPr>
                </a:tc>
                <a:tc>
                  <a:txBody>
                    <a:bodyPr/>
                    <a:lstStyle/>
                    <a:p>
                      <a:pPr algn="ctr">
                        <a:lnSpc>
                          <a:spcPct val="150000"/>
                        </a:lnSpc>
                        <a:spcAft>
                          <a:spcPts val="0"/>
                        </a:spcAft>
                      </a:pPr>
                      <a:r>
                        <a:rPr lang="en-US" sz="1600" cap="none" spc="0" dirty="0">
                          <a:solidFill>
                            <a:schemeClr val="tx1"/>
                          </a:solidFill>
                          <a:effectLst/>
                          <a:latin typeface="Times New Roman" panose="02020603050405020304" pitchFamily="18" charset="0"/>
                          <a:cs typeface="Times New Roman" panose="02020603050405020304" pitchFamily="18" charset="0"/>
                        </a:rPr>
                        <a:t>Login</a:t>
                      </a:r>
                      <a:endParaRPr lang="en-CA" sz="16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38100" cmpd="sng">
                      <a:noFill/>
                    </a:lnT>
                    <a:lnB w="12700" cmpd="sng">
                      <a:noFill/>
                      <a:prstDash val="solid"/>
                    </a:lnB>
                    <a:noFill/>
                  </a:tcPr>
                </a:tc>
                <a:tc>
                  <a:txBody>
                    <a:bodyPr/>
                    <a:lstStyle/>
                    <a:p>
                      <a:pPr algn="just">
                        <a:lnSpc>
                          <a:spcPct val="150000"/>
                        </a:lnSpc>
                        <a:spcAft>
                          <a:spcPts val="0"/>
                        </a:spcAft>
                      </a:pPr>
                      <a:r>
                        <a:rPr lang="en-US" sz="1600" cap="none" spc="0" dirty="0">
                          <a:solidFill>
                            <a:schemeClr val="tx1"/>
                          </a:solidFill>
                          <a:effectLst/>
                          <a:latin typeface="Times New Roman" panose="02020603050405020304" pitchFamily="18" charset="0"/>
                          <a:cs typeface="Times New Roman" panose="02020603050405020304" pitchFamily="18" charset="0"/>
                        </a:rPr>
                        <a:t>To use this app, all users must login using user’s Email id and password. It allows user to access al premium feature of application. Team Manager and League manager has over all access of app.</a:t>
                      </a:r>
                      <a:endParaRPr lang="en-CA" sz="16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38100" cmpd="sng">
                      <a:noFill/>
                    </a:lnT>
                    <a:lnB w="12700" cmpd="sng">
                      <a:noFill/>
                      <a:prstDash val="solid"/>
                    </a:lnB>
                    <a:noFill/>
                  </a:tcPr>
                </a:tc>
                <a:tc>
                  <a:txBody>
                    <a:bodyPr/>
                    <a:lstStyle/>
                    <a:p>
                      <a:pPr algn="ctr">
                        <a:lnSpc>
                          <a:spcPct val="150000"/>
                        </a:lnSpc>
                        <a:spcAft>
                          <a:spcPts val="0"/>
                        </a:spcAft>
                      </a:pPr>
                      <a:r>
                        <a:rPr lang="en-US" sz="1600" cap="none" spc="0">
                          <a:solidFill>
                            <a:schemeClr val="tx1"/>
                          </a:solidFill>
                          <a:effectLst/>
                          <a:latin typeface="Times New Roman" panose="02020603050405020304" pitchFamily="18" charset="0"/>
                          <a:cs typeface="Times New Roman" panose="02020603050405020304" pitchFamily="18" charset="0"/>
                        </a:rPr>
                        <a:t>MUST</a:t>
                      </a:r>
                      <a:endParaRPr lang="en-CA" sz="16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988603331"/>
                  </a:ext>
                </a:extLst>
              </a:tr>
              <a:tr h="736135">
                <a:tc>
                  <a:txBody>
                    <a:bodyPr/>
                    <a:lstStyle/>
                    <a:p>
                      <a:pPr algn="ctr">
                        <a:lnSpc>
                          <a:spcPct val="150000"/>
                        </a:lnSpc>
                        <a:spcAft>
                          <a:spcPts val="0"/>
                        </a:spcAft>
                      </a:pPr>
                      <a:r>
                        <a:rPr lang="en-US" sz="1600" b="1" cap="none" spc="0">
                          <a:solidFill>
                            <a:schemeClr val="tx1"/>
                          </a:solidFill>
                          <a:effectLst/>
                          <a:latin typeface="Times New Roman" panose="02020603050405020304" pitchFamily="18" charset="0"/>
                          <a:cs typeface="Times New Roman" panose="02020603050405020304" pitchFamily="18" charset="0"/>
                        </a:rPr>
                        <a:t>FR-2</a:t>
                      </a:r>
                      <a:endParaRPr lang="en-CA" sz="16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lnSpc>
                          <a:spcPct val="150000"/>
                        </a:lnSpc>
                        <a:spcAft>
                          <a:spcPts val="0"/>
                        </a:spcAft>
                      </a:pPr>
                      <a:r>
                        <a:rPr lang="en-US" sz="1600" cap="none" spc="0">
                          <a:solidFill>
                            <a:schemeClr val="tx1"/>
                          </a:solidFill>
                          <a:effectLst/>
                          <a:latin typeface="Times New Roman" panose="02020603050405020304" pitchFamily="18" charset="0"/>
                          <a:cs typeface="Times New Roman" panose="02020603050405020304" pitchFamily="18" charset="0"/>
                        </a:rPr>
                        <a:t>Sign up</a:t>
                      </a:r>
                      <a:endParaRPr lang="en-CA" sz="16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just">
                        <a:lnSpc>
                          <a:spcPct val="150000"/>
                        </a:lnSpc>
                        <a:spcAft>
                          <a:spcPts val="0"/>
                        </a:spcAft>
                      </a:pPr>
                      <a:r>
                        <a:rPr lang="en-US" sz="1600" cap="none" spc="0" dirty="0">
                          <a:solidFill>
                            <a:schemeClr val="tx1"/>
                          </a:solidFill>
                          <a:effectLst/>
                          <a:latin typeface="Times New Roman" panose="02020603050405020304" pitchFamily="18" charset="0"/>
                          <a:cs typeface="Times New Roman" panose="02020603050405020304" pitchFamily="18" charset="0"/>
                        </a:rPr>
                        <a:t>This app must allow user to register them. It requires First Name, Last Name, Email id, Password.</a:t>
                      </a:r>
                      <a:endParaRPr lang="en-CA" sz="16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lnSpc>
                          <a:spcPct val="150000"/>
                        </a:lnSpc>
                        <a:spcAft>
                          <a:spcPts val="0"/>
                        </a:spcAft>
                      </a:pPr>
                      <a:r>
                        <a:rPr lang="en-US" sz="1600" cap="none" spc="0">
                          <a:solidFill>
                            <a:schemeClr val="tx1"/>
                          </a:solidFill>
                          <a:effectLst/>
                          <a:latin typeface="Times New Roman" panose="02020603050405020304" pitchFamily="18" charset="0"/>
                          <a:cs typeface="Times New Roman" panose="02020603050405020304" pitchFamily="18" charset="0"/>
                        </a:rPr>
                        <a:t>MUST</a:t>
                      </a:r>
                      <a:endParaRPr lang="en-CA" sz="16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89205012"/>
                  </a:ext>
                </a:extLst>
              </a:tr>
              <a:tr h="1237168">
                <a:tc>
                  <a:txBody>
                    <a:bodyPr/>
                    <a:lstStyle/>
                    <a:p>
                      <a:pPr algn="ctr">
                        <a:lnSpc>
                          <a:spcPct val="150000"/>
                        </a:lnSpc>
                        <a:spcAft>
                          <a:spcPts val="0"/>
                        </a:spcAft>
                      </a:pPr>
                      <a:r>
                        <a:rPr lang="en-US" sz="1600" b="1" cap="none" spc="0">
                          <a:solidFill>
                            <a:schemeClr val="tx1"/>
                          </a:solidFill>
                          <a:effectLst/>
                          <a:latin typeface="Times New Roman" panose="02020603050405020304" pitchFamily="18" charset="0"/>
                          <a:cs typeface="Times New Roman" panose="02020603050405020304" pitchFamily="18" charset="0"/>
                        </a:rPr>
                        <a:t>FR-3</a:t>
                      </a:r>
                      <a:endParaRPr lang="en-CA" sz="16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lnSpc>
                          <a:spcPct val="150000"/>
                        </a:lnSpc>
                        <a:spcAft>
                          <a:spcPts val="0"/>
                        </a:spcAft>
                      </a:pPr>
                      <a:r>
                        <a:rPr lang="en-US" sz="1600" cap="none" spc="0">
                          <a:solidFill>
                            <a:schemeClr val="tx1"/>
                          </a:solidFill>
                          <a:effectLst/>
                          <a:latin typeface="Times New Roman" panose="02020603050405020304" pitchFamily="18" charset="0"/>
                          <a:cs typeface="Times New Roman" panose="02020603050405020304" pitchFamily="18" charset="0"/>
                        </a:rPr>
                        <a:t>Forget Password</a:t>
                      </a:r>
                      <a:endParaRPr lang="en-CA" sz="16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just">
                        <a:lnSpc>
                          <a:spcPct val="150000"/>
                        </a:lnSpc>
                        <a:spcAft>
                          <a:spcPts val="0"/>
                        </a:spcAft>
                      </a:pPr>
                      <a:r>
                        <a:rPr lang="en-US" sz="1600" cap="none" spc="0" dirty="0">
                          <a:solidFill>
                            <a:schemeClr val="tx1"/>
                          </a:solidFill>
                          <a:effectLst/>
                          <a:latin typeface="Times New Roman" panose="02020603050405020304" pitchFamily="18" charset="0"/>
                          <a:cs typeface="Times New Roman" panose="02020603050405020304" pitchFamily="18" charset="0"/>
                        </a:rPr>
                        <a:t>This app must allow user to reset password incase if user forget. For that user must have to enter registered email and firebase will send a password reset link on registered email via email where user can enter new password.</a:t>
                      </a:r>
                      <a:endParaRPr lang="en-CA" sz="16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lnSpc>
                          <a:spcPct val="150000"/>
                        </a:lnSpc>
                        <a:spcAft>
                          <a:spcPts val="0"/>
                        </a:spcAft>
                      </a:pPr>
                      <a:r>
                        <a:rPr lang="en-US" sz="1600" cap="none" spc="0" dirty="0">
                          <a:solidFill>
                            <a:schemeClr val="tx1"/>
                          </a:solidFill>
                          <a:effectLst/>
                          <a:latin typeface="Times New Roman" panose="02020603050405020304" pitchFamily="18" charset="0"/>
                          <a:cs typeface="Times New Roman" panose="02020603050405020304" pitchFamily="18" charset="0"/>
                        </a:rPr>
                        <a:t>MUST</a:t>
                      </a:r>
                      <a:endParaRPr lang="en-CA" sz="16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121" marR="96121" marT="96121" marB="9612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42634711"/>
                  </a:ext>
                </a:extLst>
              </a:tr>
            </a:tbl>
          </a:graphicData>
        </a:graphic>
      </p:graphicFrame>
    </p:spTree>
    <p:extLst>
      <p:ext uri="{BB962C8B-B14F-4D97-AF65-F5344CB8AC3E}">
        <p14:creationId xmlns:p14="http://schemas.microsoft.com/office/powerpoint/2010/main" val="35054093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B29E82-A065-4A2B-A53D-0567AE6E3146}"/>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76445EA2-1BD1-4048-BA1B-C6E152CCE8A2}"/>
              </a:ext>
            </a:extLst>
          </p:cNvPr>
          <p:cNvGraphicFramePr>
            <a:graphicFrameLocks noGrp="1"/>
          </p:cNvGraphicFramePr>
          <p:nvPr>
            <p:extLst>
              <p:ext uri="{D42A27DB-BD31-4B8C-83A1-F6EECF244321}">
                <p14:modId xmlns:p14="http://schemas.microsoft.com/office/powerpoint/2010/main" val="3753756533"/>
              </p:ext>
            </p:extLst>
          </p:nvPr>
        </p:nvGraphicFramePr>
        <p:xfrm>
          <a:off x="0" y="236145"/>
          <a:ext cx="12192001" cy="6385713"/>
        </p:xfrm>
        <a:graphic>
          <a:graphicData uri="http://schemas.openxmlformats.org/drawingml/2006/table">
            <a:tbl>
              <a:tblPr firstRow="1" firstCol="1" bandRow="1">
                <a:tableStyleId>{073A0DAA-6AF3-43AB-8588-CEC1D06C72B9}</a:tableStyleId>
              </a:tblPr>
              <a:tblGrid>
                <a:gridCol w="1188637">
                  <a:extLst>
                    <a:ext uri="{9D8B030D-6E8A-4147-A177-3AD203B41FA5}">
                      <a16:colId xmlns:a16="http://schemas.microsoft.com/office/drawing/2014/main" val="2228889941"/>
                    </a:ext>
                  </a:extLst>
                </a:gridCol>
                <a:gridCol w="2389612">
                  <a:extLst>
                    <a:ext uri="{9D8B030D-6E8A-4147-A177-3AD203B41FA5}">
                      <a16:colId xmlns:a16="http://schemas.microsoft.com/office/drawing/2014/main" val="1305649623"/>
                    </a:ext>
                  </a:extLst>
                </a:gridCol>
                <a:gridCol w="6652917">
                  <a:extLst>
                    <a:ext uri="{9D8B030D-6E8A-4147-A177-3AD203B41FA5}">
                      <a16:colId xmlns:a16="http://schemas.microsoft.com/office/drawing/2014/main" val="3170015259"/>
                    </a:ext>
                  </a:extLst>
                </a:gridCol>
                <a:gridCol w="1960835">
                  <a:extLst>
                    <a:ext uri="{9D8B030D-6E8A-4147-A177-3AD203B41FA5}">
                      <a16:colId xmlns:a16="http://schemas.microsoft.com/office/drawing/2014/main" val="3655494754"/>
                    </a:ext>
                  </a:extLst>
                </a:gridCol>
              </a:tblGrid>
              <a:tr h="2324410">
                <a:tc>
                  <a:txBody>
                    <a:bodyPr/>
                    <a:lstStyle/>
                    <a:p>
                      <a:pPr algn="ctr">
                        <a:lnSpc>
                          <a:spcPct val="150000"/>
                        </a:lnSpc>
                        <a:spcAft>
                          <a:spcPts val="0"/>
                        </a:spcAft>
                      </a:pPr>
                      <a:r>
                        <a:rPr lang="en-US" sz="2600">
                          <a:effectLst/>
                        </a:rPr>
                        <a:t>FR-4</a:t>
                      </a:r>
                      <a:endParaRPr lang="en-CA" sz="210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tc>
                  <a:txBody>
                    <a:bodyPr/>
                    <a:lstStyle/>
                    <a:p>
                      <a:pPr algn="ctr">
                        <a:lnSpc>
                          <a:spcPct val="150000"/>
                        </a:lnSpc>
                        <a:spcAft>
                          <a:spcPts val="0"/>
                        </a:spcAft>
                      </a:pPr>
                      <a:r>
                        <a:rPr lang="en-US" sz="2600">
                          <a:effectLst/>
                        </a:rPr>
                        <a:t>Guest Users</a:t>
                      </a:r>
                      <a:endParaRPr lang="en-CA" sz="210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tc>
                  <a:txBody>
                    <a:bodyPr/>
                    <a:lstStyle/>
                    <a:p>
                      <a:pPr algn="just">
                        <a:lnSpc>
                          <a:spcPct val="150000"/>
                        </a:lnSpc>
                        <a:spcAft>
                          <a:spcPts val="0"/>
                        </a:spcAft>
                      </a:pPr>
                      <a:r>
                        <a:rPr lang="en-US" sz="2600">
                          <a:effectLst/>
                        </a:rPr>
                        <a:t>This app must allow guest user to browse scores, leagues, teams, players and team details but not allowed to modify that details.</a:t>
                      </a:r>
                      <a:endParaRPr lang="en-CA" sz="210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tc>
                  <a:txBody>
                    <a:bodyPr/>
                    <a:lstStyle/>
                    <a:p>
                      <a:pPr algn="ctr">
                        <a:lnSpc>
                          <a:spcPct val="150000"/>
                        </a:lnSpc>
                        <a:spcAft>
                          <a:spcPts val="0"/>
                        </a:spcAft>
                      </a:pPr>
                      <a:r>
                        <a:rPr lang="en-US" sz="2600" dirty="0">
                          <a:effectLst/>
                        </a:rPr>
                        <a:t>MUST</a:t>
                      </a:r>
                      <a:endParaRPr lang="en-CA"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extLst>
                  <a:ext uri="{0D108BD9-81ED-4DB2-BD59-A6C34878D82A}">
                    <a16:rowId xmlns:a16="http://schemas.microsoft.com/office/drawing/2014/main" val="97538461"/>
                  </a:ext>
                </a:extLst>
              </a:tr>
              <a:tr h="1149378">
                <a:tc>
                  <a:txBody>
                    <a:bodyPr/>
                    <a:lstStyle/>
                    <a:p>
                      <a:pPr algn="ctr">
                        <a:lnSpc>
                          <a:spcPct val="150000"/>
                        </a:lnSpc>
                        <a:spcAft>
                          <a:spcPts val="0"/>
                        </a:spcAft>
                      </a:pPr>
                      <a:r>
                        <a:rPr lang="en-US" sz="2600">
                          <a:effectLst/>
                        </a:rPr>
                        <a:t>FR-5</a:t>
                      </a:r>
                      <a:endParaRPr lang="en-CA" sz="210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tc>
                  <a:txBody>
                    <a:bodyPr/>
                    <a:lstStyle/>
                    <a:p>
                      <a:pPr algn="ctr">
                        <a:lnSpc>
                          <a:spcPct val="150000"/>
                        </a:lnSpc>
                        <a:spcAft>
                          <a:spcPts val="0"/>
                        </a:spcAft>
                      </a:pPr>
                      <a:r>
                        <a:rPr lang="en-US" sz="2600">
                          <a:effectLst/>
                        </a:rPr>
                        <a:t>Manage Team Managers</a:t>
                      </a:r>
                      <a:endParaRPr lang="en-CA" sz="210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tc>
                  <a:txBody>
                    <a:bodyPr/>
                    <a:lstStyle/>
                    <a:p>
                      <a:pPr algn="just">
                        <a:lnSpc>
                          <a:spcPct val="150000"/>
                        </a:lnSpc>
                        <a:spcAft>
                          <a:spcPts val="0"/>
                        </a:spcAft>
                      </a:pPr>
                      <a:r>
                        <a:rPr lang="en-US" sz="2600">
                          <a:effectLst/>
                        </a:rPr>
                        <a:t>This app must allow only league manager to add or remove team managers.</a:t>
                      </a:r>
                      <a:endParaRPr lang="en-CA" sz="210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tc>
                  <a:txBody>
                    <a:bodyPr/>
                    <a:lstStyle/>
                    <a:p>
                      <a:pPr algn="ctr">
                        <a:lnSpc>
                          <a:spcPct val="150000"/>
                        </a:lnSpc>
                        <a:spcAft>
                          <a:spcPts val="0"/>
                        </a:spcAft>
                      </a:pPr>
                      <a:r>
                        <a:rPr lang="en-US" sz="2600">
                          <a:effectLst/>
                        </a:rPr>
                        <a:t>MUST</a:t>
                      </a:r>
                      <a:endParaRPr lang="en-CA" sz="210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extLst>
                  <a:ext uri="{0D108BD9-81ED-4DB2-BD59-A6C34878D82A}">
                    <a16:rowId xmlns:a16="http://schemas.microsoft.com/office/drawing/2014/main" val="775906033"/>
                  </a:ext>
                </a:extLst>
              </a:tr>
              <a:tr h="2911925">
                <a:tc>
                  <a:txBody>
                    <a:bodyPr/>
                    <a:lstStyle/>
                    <a:p>
                      <a:pPr algn="ctr">
                        <a:lnSpc>
                          <a:spcPct val="150000"/>
                        </a:lnSpc>
                        <a:spcAft>
                          <a:spcPts val="0"/>
                        </a:spcAft>
                      </a:pPr>
                      <a:r>
                        <a:rPr lang="en-US" sz="2600">
                          <a:effectLst/>
                        </a:rPr>
                        <a:t>FR-6</a:t>
                      </a:r>
                      <a:endParaRPr lang="en-CA" sz="210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tc>
                  <a:txBody>
                    <a:bodyPr/>
                    <a:lstStyle/>
                    <a:p>
                      <a:pPr algn="ctr">
                        <a:lnSpc>
                          <a:spcPct val="150000"/>
                        </a:lnSpc>
                        <a:spcAft>
                          <a:spcPts val="0"/>
                        </a:spcAft>
                      </a:pPr>
                      <a:r>
                        <a:rPr lang="en-US" sz="2600">
                          <a:effectLst/>
                        </a:rPr>
                        <a:t>Manage Players</a:t>
                      </a:r>
                      <a:endParaRPr lang="en-CA" sz="210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tc>
                  <a:txBody>
                    <a:bodyPr/>
                    <a:lstStyle/>
                    <a:p>
                      <a:pPr algn="just">
                        <a:lnSpc>
                          <a:spcPct val="150000"/>
                        </a:lnSpc>
                        <a:spcAft>
                          <a:spcPts val="0"/>
                        </a:spcAft>
                      </a:pPr>
                      <a:r>
                        <a:rPr lang="en-US" sz="2600">
                          <a:effectLst/>
                        </a:rPr>
                        <a:t>This app must allow only team manager to add or remove players with details like player’s first name, player’s last name, player’s age, player’s profile image, and player’s position.</a:t>
                      </a:r>
                      <a:endParaRPr lang="en-CA" sz="210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tc>
                  <a:txBody>
                    <a:bodyPr/>
                    <a:lstStyle/>
                    <a:p>
                      <a:pPr algn="ctr">
                        <a:lnSpc>
                          <a:spcPct val="150000"/>
                        </a:lnSpc>
                        <a:spcAft>
                          <a:spcPts val="0"/>
                        </a:spcAft>
                      </a:pPr>
                      <a:r>
                        <a:rPr lang="en-US" sz="2600" dirty="0">
                          <a:effectLst/>
                        </a:rPr>
                        <a:t>MUST</a:t>
                      </a:r>
                      <a:endParaRPr lang="en-CA"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5690" marR="125690" marT="0" marB="0" anchor="ctr"/>
                </a:tc>
                <a:extLst>
                  <a:ext uri="{0D108BD9-81ED-4DB2-BD59-A6C34878D82A}">
                    <a16:rowId xmlns:a16="http://schemas.microsoft.com/office/drawing/2014/main" val="1028132039"/>
                  </a:ext>
                </a:extLst>
              </a:tr>
            </a:tbl>
          </a:graphicData>
        </a:graphic>
      </p:graphicFrame>
    </p:spTree>
    <p:extLst>
      <p:ext uri="{BB962C8B-B14F-4D97-AF65-F5344CB8AC3E}">
        <p14:creationId xmlns:p14="http://schemas.microsoft.com/office/powerpoint/2010/main" val="1564057834"/>
      </p:ext>
    </p:extLst>
  </p:cSld>
  <p:clrMapOvr>
    <a:masterClrMapping/>
  </p:clrMapOvr>
  <p:transition spd="slow">
    <p:comb/>
  </p:transition>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184</TotalTime>
  <Words>1067</Words>
  <Application>Microsoft Office PowerPoint</Application>
  <PresentationFormat>Widescreen</PresentationFormat>
  <Paragraphs>116</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Gill Sans MT</vt:lpstr>
      <vt:lpstr>Times New Roman</vt:lpstr>
      <vt:lpstr>Walbaum Display</vt:lpstr>
      <vt:lpstr>Wingdings</vt:lpstr>
      <vt:lpstr>3DFloatVTI</vt:lpstr>
      <vt:lpstr>TEAM MEMBERS:  AMANDEEP SINGH – 1896409 VARINDER SINGH – 1896305 SANDEEP SINGH SIDHU – 1894980 HARBIR SINGH -1895897 AMANDEEP KAUR – 1794977 PARMINDER KAUR - 1896181</vt:lpstr>
      <vt:lpstr>INTRODUCTION:</vt:lpstr>
      <vt:lpstr>ROLE OF USERS ARE FOLLOWING:-</vt:lpstr>
      <vt:lpstr>PURPOSE:</vt:lpstr>
      <vt:lpstr>SCOPE:</vt:lpstr>
      <vt:lpstr>USE CASE: Use case are the basically the high-level requirement analysis of the system. When the requirements are met functionalities, they are captured in use case diagrams. </vt:lpstr>
      <vt:lpstr>USE CASE DIAGRAM:</vt:lpstr>
      <vt:lpstr>FUNCTIONAL REQUIREMENTS:</vt:lpstr>
      <vt:lpstr>PowerPoint Presentation</vt:lpstr>
      <vt:lpstr>PowerPoint Presentation</vt:lpstr>
      <vt:lpstr>PowerPoint Presentation</vt:lpstr>
      <vt:lpstr>NON-FUNCTIONAL REQUIREMENTS:</vt:lpstr>
      <vt:lpstr>PowerPoint Presentation</vt:lpstr>
      <vt:lpstr>SCREEN FLOW:</vt:lpstr>
      <vt:lpstr>SCREEN FLOW:  .League Manager            .Team Manager</vt:lpstr>
      <vt:lpstr>SCREEN DESIGN:  Launch screen, sign up, login and forgot password </vt:lpstr>
      <vt:lpstr>SCOREBOARD TAB SCREEN (ON HOME PAGE) </vt:lpstr>
      <vt:lpstr>LEAGUES TAB SCREEN (ON HOME PAGE) </vt:lpstr>
      <vt:lpstr>UPCOMING MATCHES TAB SCREEN (ON HOME PAGE) </vt:lpstr>
      <vt:lpstr>SIDE MENU FOR ALL USERS: </vt:lpstr>
      <vt:lpstr>LEAGUE MANAGER FEATURES </vt:lpstr>
      <vt:lpstr>PowerPoint Presentation</vt:lpstr>
      <vt:lpstr>LEAGUE MANAGER SCHEDULE SCREENS </vt:lpstr>
      <vt:lpstr>PowerPoint Presentation</vt:lpstr>
      <vt:lpstr>LEAGUE MANAGER SCOREBOARD SCREENS </vt:lpstr>
      <vt:lpstr>PowerPoint Presentation</vt:lpstr>
      <vt:lpstr>TEAM MANAGER SCREEN FOR TEAM MANAGER </vt:lpstr>
      <vt:lpstr>TEAM PLAYERS SCREEN FOR TEAM MANAGER </vt:lpstr>
      <vt:lpstr>UPDATE PROFILE SCREEN FOR LEAGUE MANAGER AND TEAM MANAGER</vt:lpstr>
      <vt:lpstr>Hardest things in our application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AMANDEEP SINGH – 1896409 VARINDER SINGH – 1896305 SANDEEP SINGH SIDHU – 1894980 HARBIR SINGH -1895897 AMANDEEP KAUR – 1794977 PARMINDER KAUR - 1896181</dc:title>
  <dc:creator>ravneet KAUR</dc:creator>
  <cp:lastModifiedBy>Simranpreet kaur</cp:lastModifiedBy>
  <cp:revision>13</cp:revision>
  <dcterms:created xsi:type="dcterms:W3CDTF">2020-06-26T00:36:46Z</dcterms:created>
  <dcterms:modified xsi:type="dcterms:W3CDTF">2020-06-28T12:38:05Z</dcterms:modified>
</cp:coreProperties>
</file>