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4750ca780_0_3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4750ca780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3238"/>
                </a:solidFill>
              </a:rPr>
              <a:t>Charu </a:t>
            </a:r>
            <a:endParaRPr sz="1400">
              <a:solidFill>
                <a:srgbClr val="2632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3238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-RESTful web services</a:t>
            </a:r>
            <a:r>
              <a:rPr lang="en">
                <a:solidFill>
                  <a:schemeClr val="dk1"/>
                </a:solidFill>
              </a:rPr>
              <a:t> are services that are built to work best on the web. Representational State Transfer (REST) is an architectural style.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-Jersey RESTful Web Services 2. x framework is open source, framework for developing RESTful Web Services in Java that provides support for JAX-RS APIs and serves as a JAX-RS.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-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Dropwizard pulls together </a:t>
            </a:r>
            <a:r>
              <a:rPr b="1" lang="en" sz="1200">
                <a:solidFill>
                  <a:srgbClr val="404040"/>
                </a:solidFill>
                <a:highlight>
                  <a:srgbClr val="FCFCFC"/>
                </a:highlight>
              </a:rPr>
              <a:t>stable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, </a:t>
            </a:r>
            <a:r>
              <a:rPr b="1" lang="en" sz="1200">
                <a:solidFill>
                  <a:srgbClr val="404040"/>
                </a:solidFill>
                <a:highlight>
                  <a:srgbClr val="FCFCFC"/>
                </a:highlight>
              </a:rPr>
              <a:t>mature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 libraries from the Java ecosystem into a </a:t>
            </a:r>
            <a:r>
              <a:rPr b="1" lang="en" sz="1200">
                <a:solidFill>
                  <a:srgbClr val="404040"/>
                </a:solidFill>
                <a:highlight>
                  <a:srgbClr val="FCFCFC"/>
                </a:highlight>
              </a:rPr>
              <a:t>simple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, </a:t>
            </a:r>
            <a:r>
              <a:rPr b="1" lang="en" sz="1200">
                <a:solidFill>
                  <a:srgbClr val="404040"/>
                </a:solidFill>
                <a:highlight>
                  <a:srgbClr val="FCFCFC"/>
                </a:highlight>
              </a:rPr>
              <a:t>lightweight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 package that lets you focus on </a:t>
            </a:r>
            <a:r>
              <a:rPr i="1" lang="en" sz="1200">
                <a:solidFill>
                  <a:srgbClr val="404040"/>
                </a:solidFill>
                <a:highlight>
                  <a:srgbClr val="FCFCFC"/>
                </a:highlight>
              </a:rPr>
              <a:t>getting things done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.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Dropwizard is an open-source Java framework used for the fast development of high-performance RESTful web services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Essentially it's an open-source Java servlet and Java Server Page container that lets developers implement an array of enterprise Java applications.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Tomcat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also runs a HTTP web server environment in which Java code can run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Postman is an interactive and automatic tool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for verifying the APIs of your project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. ... It works on the backend, and makes sure that each API is working as intended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-MySq:l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MySQL is a relational database management system based on SQL – Structured Query Language. The application is used for a wide range of purposes, including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data warehousing, e-commerce, and logging applications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-</a:t>
            </a:r>
            <a:r>
              <a:rPr lang="en" sz="1500">
                <a:solidFill>
                  <a:srgbClr val="282C33"/>
                </a:solidFill>
              </a:rPr>
              <a:t>Lucidchart 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Create flowcharts &amp; diagrams online. </a:t>
            </a:r>
            <a:r>
              <a:rPr lang="en" sz="1500">
                <a:solidFill>
                  <a:srgbClr val="282C33"/>
                </a:solidFill>
              </a:rPr>
              <a:t>It heled us to visualize our ideas faster, clearer and more collaboratively.</a:t>
            </a:r>
            <a:endParaRPr sz="1500">
              <a:solidFill>
                <a:srgbClr val="282C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C33"/>
                </a:solidFill>
              </a:rPr>
              <a:t>-for version control we used git.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Github is a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web-based platform used for version control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. Git simplifies the process of working with other people and makes it easy to collaborate on projects.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4750ca780_0_3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4750ca780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4750ca780_3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4750ca780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4750ca780_0_4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4750ca780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Hi! Who’s this?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Pravallika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You?</a:t>
            </a:r>
            <a:br>
              <a:rPr lang="en"/>
            </a:br>
            <a:r>
              <a:rPr lang="en"/>
              <a:t>Nachiiii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should say whoo took care of beautification.. In team intro part</a:t>
            </a:r>
            <a:r>
              <a:rPr lang="en"/>
              <a:t>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see when everyone returns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FYI, we are in Google meet</a:t>
            </a:r>
            <a:br>
              <a:rPr lang="en"/>
            </a:br>
            <a:r>
              <a:rPr lang="en"/>
              <a:t>We can talk rather than type😂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😂😂😂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4750ca780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4750ca78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475f68285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475f6828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Limited </a:t>
            </a:r>
            <a:r>
              <a:rPr lang="en"/>
              <a:t>knowledge of development of full fledged projects</a:t>
            </a:r>
            <a:br>
              <a:rPr lang="en"/>
            </a:br>
            <a:r>
              <a:rPr lang="en"/>
              <a:t>Lack of experience in working on end to end project follow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 Learning materials for clearing basic concepts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4750ca780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4750ca78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bf1dbd179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bf1dbd17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Deepali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bf1dbd179_0_1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bf1dbd17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bf1dbd179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bf1dbd17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milestones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4750ca780_0_3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4750ca78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4" name="Google Shape;34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5" name="Google Shape;35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" name="Google Shape;38;p4"/>
          <p:cNvCxnSpPr>
            <a:endCxn id="36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" name="Google Shape;39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11" Type="http://schemas.openxmlformats.org/officeDocument/2006/relationships/image" Target="../media/image16.png"/><Relationship Id="rId10" Type="http://schemas.openxmlformats.org/officeDocument/2006/relationships/image" Target="../media/image20.png"/><Relationship Id="rId9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10.png"/><Relationship Id="rId7" Type="http://schemas.openxmlformats.org/officeDocument/2006/relationships/image" Target="../media/image26.png"/><Relationship Id="rId8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Relationship Id="rId4" Type="http://schemas.openxmlformats.org/officeDocument/2006/relationships/image" Target="../media/image5.jpg"/><Relationship Id="rId5" Type="http://schemas.openxmlformats.org/officeDocument/2006/relationships/image" Target="../media/image2.jpg"/><Relationship Id="rId6" Type="http://schemas.openxmlformats.org/officeDocument/2006/relationships/image" Target="../media/image30.jpg"/><Relationship Id="rId7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ctrTitle"/>
          </p:nvPr>
        </p:nvSpPr>
        <p:spPr>
          <a:xfrm>
            <a:off x="1423322" y="2522675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3C78D8"/>
                </a:solidFill>
              </a:rPr>
              <a:t>Jedi Bootcamp</a:t>
            </a:r>
            <a:endParaRPr sz="4400">
              <a:solidFill>
                <a:srgbClr val="3C78D8"/>
              </a:solidFill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2995800" y="3653275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3C78D8"/>
                </a:solidFill>
                <a:latin typeface="Roboto Slab"/>
                <a:ea typeface="Roboto Slab"/>
                <a:cs typeface="Roboto Slab"/>
                <a:sym typeface="Roboto Slab"/>
              </a:rPr>
              <a:t>JEDI- Group 5 </a:t>
            </a:r>
            <a:endParaRPr b="1" sz="2700">
              <a:solidFill>
                <a:srgbClr val="3C78D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74" name="Google Shape;7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675" y="1219200"/>
            <a:ext cx="5985224" cy="157812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‹#›</a:t>
            </a:fld>
            <a:endParaRPr sz="1800"/>
          </a:p>
        </p:txBody>
      </p:sp>
      <p:grpSp>
        <p:nvGrpSpPr>
          <p:cNvPr id="76" name="Google Shape;76;p12"/>
          <p:cNvGrpSpPr/>
          <p:nvPr/>
        </p:nvGrpSpPr>
        <p:grpSpPr>
          <a:xfrm>
            <a:off x="199150" y="159320"/>
            <a:ext cx="8710957" cy="4828327"/>
            <a:chOff x="199150" y="159320"/>
            <a:chExt cx="8710957" cy="4828327"/>
          </a:xfrm>
        </p:grpSpPr>
        <p:grpSp>
          <p:nvGrpSpPr>
            <p:cNvPr id="77" name="Google Shape;77;p12"/>
            <p:cNvGrpSpPr/>
            <p:nvPr/>
          </p:nvGrpSpPr>
          <p:grpSpPr>
            <a:xfrm>
              <a:off x="199150" y="3853348"/>
              <a:ext cx="5995800" cy="1134300"/>
              <a:chOff x="199150" y="3853348"/>
              <a:chExt cx="5995800" cy="1134300"/>
            </a:xfrm>
          </p:grpSpPr>
          <p:cxnSp>
            <p:nvCxnSpPr>
              <p:cNvPr id="78" name="Google Shape;78;p12"/>
              <p:cNvCxnSpPr/>
              <p:nvPr/>
            </p:nvCxnSpPr>
            <p:spPr>
              <a:xfrm flipH="1" rot="10800000">
                <a:off x="199150" y="4940700"/>
                <a:ext cx="5995800" cy="12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" name="Google Shape;79;p12"/>
              <p:cNvCxnSpPr/>
              <p:nvPr/>
            </p:nvCxnSpPr>
            <p:spPr>
              <a:xfrm flipH="1" rot="10800000">
                <a:off x="218214" y="3853348"/>
                <a:ext cx="8700" cy="1134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0" name="Google Shape;80;p12"/>
            <p:cNvGrpSpPr/>
            <p:nvPr/>
          </p:nvGrpSpPr>
          <p:grpSpPr>
            <a:xfrm>
              <a:off x="4216975" y="159320"/>
              <a:ext cx="4693132" cy="2724300"/>
              <a:chOff x="4216975" y="159320"/>
              <a:chExt cx="4693132" cy="2724300"/>
            </a:xfrm>
          </p:grpSpPr>
          <p:cxnSp>
            <p:nvCxnSpPr>
              <p:cNvPr id="81" name="Google Shape;81;p12"/>
              <p:cNvCxnSpPr/>
              <p:nvPr/>
            </p:nvCxnSpPr>
            <p:spPr>
              <a:xfrm flipH="1" rot="10800000">
                <a:off x="4216975" y="190450"/>
                <a:ext cx="4667400" cy="87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" name="Google Shape;82;p12"/>
              <p:cNvCxnSpPr/>
              <p:nvPr/>
            </p:nvCxnSpPr>
            <p:spPr>
              <a:xfrm>
                <a:off x="8866907" y="159320"/>
                <a:ext cx="43200" cy="2724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1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6124200" y="1723150"/>
            <a:ext cx="2930450" cy="309127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1"/>
          <p:cNvSpPr txBox="1"/>
          <p:nvPr>
            <p:ph type="title"/>
          </p:nvPr>
        </p:nvSpPr>
        <p:spPr>
          <a:xfrm>
            <a:off x="328950" y="-7288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EB Garamond"/>
                <a:ea typeface="EB Garamond"/>
                <a:cs typeface="EB Garamond"/>
                <a:sym typeface="EB Garamond"/>
              </a:rPr>
              <a:t>Project Goals</a:t>
            </a:r>
            <a:endParaRPr sz="25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30" name="Google Shape;230;p21"/>
          <p:cNvSpPr txBox="1"/>
          <p:nvPr>
            <p:ph idx="1" type="body"/>
          </p:nvPr>
        </p:nvSpPr>
        <p:spPr>
          <a:xfrm>
            <a:off x="427575" y="1015175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To develop a Course Registration System using Java Development Tools , MYSQL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Primary actors of the Project include 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○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Student : register for courses, get graded, view their grade card, make payment 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○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Professors : select courses to teach and 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grade the students enrolled in their courses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○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Admins : manage users, courses and approve students for course registration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They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 can perform operations and further deployment using REST and Dropwizard.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31" name="Google Shape;231;p21"/>
          <p:cNvCxnSpPr/>
          <p:nvPr/>
        </p:nvCxnSpPr>
        <p:spPr>
          <a:xfrm flipH="1" rot="10800000">
            <a:off x="202819" y="633625"/>
            <a:ext cx="7086000" cy="9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EB Garamond"/>
                <a:ea typeface="EB Garamond"/>
                <a:cs typeface="EB Garamond"/>
                <a:sym typeface="EB Garamond"/>
              </a:rPr>
              <a:t>Engineering Practices</a:t>
            </a:r>
            <a:endParaRPr sz="2500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238" name="Google Shape;238;p22"/>
          <p:cNvGrpSpPr/>
          <p:nvPr/>
        </p:nvGrpSpPr>
        <p:grpSpPr>
          <a:xfrm>
            <a:off x="2755210" y="1038192"/>
            <a:ext cx="3561860" cy="3464557"/>
            <a:chOff x="1400175" y="1220787"/>
            <a:chExt cx="4473575" cy="4476750"/>
          </a:xfrm>
        </p:grpSpPr>
        <p:sp>
          <p:nvSpPr>
            <p:cNvPr id="239" name="Google Shape;239;p22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Delivery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</a:t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Implementation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Project </a:t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4572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Grooming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Planning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p22"/>
          <p:cNvSpPr/>
          <p:nvPr/>
        </p:nvSpPr>
        <p:spPr>
          <a:xfrm>
            <a:off x="6396218" y="942046"/>
            <a:ext cx="1892400" cy="113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Requirement Understanding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Research and Analysis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Estimation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6523375" y="3338075"/>
            <a:ext cx="1684800" cy="99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Development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Code Review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Commit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5" name="Google Shape;245;p22"/>
          <p:cNvSpPr/>
          <p:nvPr/>
        </p:nvSpPr>
        <p:spPr>
          <a:xfrm>
            <a:off x="837459" y="3335075"/>
            <a:ext cx="1684800" cy="99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Integrate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Deploy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Test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2"/>
          <p:cNvSpPr/>
          <p:nvPr/>
        </p:nvSpPr>
        <p:spPr>
          <a:xfrm>
            <a:off x="894100" y="937900"/>
            <a:ext cx="1643100" cy="110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Modelling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Scope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22"/>
          <p:cNvCxnSpPr/>
          <p:nvPr/>
        </p:nvCxnSpPr>
        <p:spPr>
          <a:xfrm flipH="1" rot="10800000">
            <a:off x="202819" y="709825"/>
            <a:ext cx="7086000" cy="9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244250" y="-2183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EB Garamond"/>
                <a:ea typeface="EB Garamond"/>
                <a:cs typeface="EB Garamond"/>
                <a:sym typeface="EB Garamond"/>
              </a:rPr>
              <a:t>Tech </a:t>
            </a:r>
            <a:r>
              <a:rPr lang="en" sz="2500">
                <a:latin typeface="EB Garamond"/>
                <a:ea typeface="EB Garamond"/>
                <a:cs typeface="EB Garamond"/>
                <a:sym typeface="EB Garamond"/>
              </a:rPr>
              <a:t>Stack</a:t>
            </a:r>
            <a:endParaRPr sz="25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54" name="Google Shape;254;p23"/>
          <p:cNvPicPr preferRelativeResize="0"/>
          <p:nvPr/>
        </p:nvPicPr>
        <p:blipFill rotWithShape="1">
          <a:blip r:embed="rId4">
            <a:alphaModFix/>
          </a:blip>
          <a:srcRect b="5470" l="-4500" r="4499" t="-5470"/>
          <a:stretch/>
        </p:blipFill>
        <p:spPr>
          <a:xfrm>
            <a:off x="7210700" y="1620484"/>
            <a:ext cx="1846975" cy="13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2550" y="1876625"/>
            <a:ext cx="1846975" cy="1255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9289" y="3434913"/>
            <a:ext cx="1478550" cy="11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53549" y="3569650"/>
            <a:ext cx="1627200" cy="915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5338" y="1549875"/>
            <a:ext cx="2092675" cy="129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3"/>
          <p:cNvSpPr txBox="1"/>
          <p:nvPr/>
        </p:nvSpPr>
        <p:spPr>
          <a:xfrm>
            <a:off x="786150" y="934525"/>
            <a:ext cx="14784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63238"/>
                </a:solidFill>
                <a:latin typeface="Georgia"/>
                <a:ea typeface="Georgia"/>
                <a:cs typeface="Georgia"/>
                <a:sym typeface="Georgia"/>
              </a:rPr>
              <a:t>Framework</a:t>
            </a:r>
            <a:br>
              <a:rPr b="1" lang="en" sz="1600">
                <a:solidFill>
                  <a:srgbClr val="263238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600">
              <a:solidFill>
                <a:srgbClr val="2632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0" name="Google Shape;260;p23"/>
          <p:cNvSpPr txBox="1"/>
          <p:nvPr/>
        </p:nvSpPr>
        <p:spPr>
          <a:xfrm>
            <a:off x="7386550" y="934525"/>
            <a:ext cx="14784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Georgia"/>
                <a:ea typeface="Georgia"/>
                <a:cs typeface="Georgia"/>
                <a:sym typeface="Georgia"/>
              </a:rPr>
              <a:t>Tools</a:t>
            </a:r>
            <a:endParaRPr sz="1200">
              <a:solidFill>
                <a:srgbClr val="2632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2961250" y="934513"/>
            <a:ext cx="14784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Georgia"/>
                <a:ea typeface="Georgia"/>
                <a:cs typeface="Georgia"/>
                <a:sym typeface="Georgia"/>
              </a:rPr>
              <a:t>Backend</a:t>
            </a:r>
            <a:endParaRPr b="1" sz="1800">
              <a:solidFill>
                <a:srgbClr val="26323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632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2" name="Google Shape;262;p23"/>
          <p:cNvSpPr txBox="1"/>
          <p:nvPr/>
        </p:nvSpPr>
        <p:spPr>
          <a:xfrm>
            <a:off x="5210650" y="934525"/>
            <a:ext cx="14784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Georgia"/>
                <a:ea typeface="Georgia"/>
                <a:cs typeface="Georgia"/>
                <a:sym typeface="Georgia"/>
              </a:rPr>
              <a:t>Data</a:t>
            </a:r>
            <a:endParaRPr sz="1200">
              <a:solidFill>
                <a:srgbClr val="2632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3" name="Google Shape;263;p23"/>
          <p:cNvSpPr txBox="1"/>
          <p:nvPr/>
        </p:nvSpPr>
        <p:spPr>
          <a:xfrm>
            <a:off x="3074600" y="3225575"/>
            <a:ext cx="14784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Application Server</a:t>
            </a:r>
            <a:endParaRPr sz="1200">
              <a:solidFill>
                <a:srgbClr val="2632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4" name="Google Shape;264;p23"/>
          <p:cNvSpPr txBox="1"/>
          <p:nvPr/>
        </p:nvSpPr>
        <p:spPr>
          <a:xfrm>
            <a:off x="5630454" y="2977353"/>
            <a:ext cx="14784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API Client</a:t>
            </a:r>
            <a:endParaRPr sz="1200">
              <a:solidFill>
                <a:srgbClr val="2632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5" name="Google Shape;265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76050" y="1862663"/>
            <a:ext cx="637253" cy="1185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3"/>
          <p:cNvPicPr preferRelativeResize="0"/>
          <p:nvPr/>
        </p:nvPicPr>
        <p:blipFill rotWithShape="1">
          <a:blip r:embed="rId10">
            <a:alphaModFix/>
          </a:blip>
          <a:srcRect b="33614" l="7224" r="8472" t="36380"/>
          <a:stretch/>
        </p:blipFill>
        <p:spPr>
          <a:xfrm>
            <a:off x="7210700" y="3644075"/>
            <a:ext cx="1764225" cy="4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3"/>
          <p:cNvSpPr txBox="1"/>
          <p:nvPr/>
        </p:nvSpPr>
        <p:spPr>
          <a:xfrm>
            <a:off x="7210700" y="31680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Diagramming Application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68" name="Google Shape;268;p23"/>
          <p:cNvCxnSpPr/>
          <p:nvPr/>
        </p:nvCxnSpPr>
        <p:spPr>
          <a:xfrm>
            <a:off x="202819" y="718825"/>
            <a:ext cx="8686200" cy="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3"/>
          <p:cNvSpPr txBox="1"/>
          <p:nvPr/>
        </p:nvSpPr>
        <p:spPr>
          <a:xfrm>
            <a:off x="3150800" y="1472975"/>
            <a:ext cx="14784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Core Language</a:t>
            </a:r>
            <a:endParaRPr sz="1200">
              <a:solidFill>
                <a:srgbClr val="2632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0" name="Google Shape;270;p23"/>
          <p:cNvSpPr txBox="1"/>
          <p:nvPr/>
        </p:nvSpPr>
        <p:spPr>
          <a:xfrm>
            <a:off x="5556775" y="1483858"/>
            <a:ext cx="14784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SQL Database</a:t>
            </a:r>
            <a:endParaRPr sz="1200">
              <a:solidFill>
                <a:srgbClr val="2632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1" name="Google Shape;271;p23"/>
          <p:cNvSpPr txBox="1"/>
          <p:nvPr/>
        </p:nvSpPr>
        <p:spPr>
          <a:xfrm>
            <a:off x="7566675" y="1468075"/>
            <a:ext cx="14784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Version Control</a:t>
            </a:r>
            <a:endParaRPr sz="1200">
              <a:solidFill>
                <a:srgbClr val="2632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2" name="Google Shape;272;p2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" name="Google Shape;273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85487" y="3225574"/>
            <a:ext cx="1879737" cy="7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23"/>
          <p:cNvCxnSpPr/>
          <p:nvPr/>
        </p:nvCxnSpPr>
        <p:spPr>
          <a:xfrm>
            <a:off x="2772652" y="1020050"/>
            <a:ext cx="0" cy="354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3"/>
          <p:cNvCxnSpPr/>
          <p:nvPr/>
        </p:nvCxnSpPr>
        <p:spPr>
          <a:xfrm>
            <a:off x="4897593" y="1020050"/>
            <a:ext cx="0" cy="354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3"/>
          <p:cNvCxnSpPr/>
          <p:nvPr/>
        </p:nvCxnSpPr>
        <p:spPr>
          <a:xfrm>
            <a:off x="7065830" y="1052955"/>
            <a:ext cx="0" cy="354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/>
          <p:nvPr>
            <p:ph type="title"/>
          </p:nvPr>
        </p:nvSpPr>
        <p:spPr>
          <a:xfrm>
            <a:off x="60000" y="-14758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EB Garamond"/>
                <a:ea typeface="EB Garamond"/>
                <a:cs typeface="EB Garamond"/>
                <a:sym typeface="EB Garamond"/>
              </a:rPr>
              <a:t>System Architecture: Console </a:t>
            </a:r>
            <a:r>
              <a:rPr lang="en" sz="2500">
                <a:latin typeface="EB Garamond"/>
                <a:ea typeface="EB Garamond"/>
                <a:cs typeface="EB Garamond"/>
                <a:sym typeface="EB Garamond"/>
              </a:rPr>
              <a:t>Application</a:t>
            </a:r>
            <a:endParaRPr sz="2500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282" name="Google Shape;282;p24"/>
          <p:cNvGrpSpPr/>
          <p:nvPr/>
        </p:nvGrpSpPr>
        <p:grpSpPr>
          <a:xfrm>
            <a:off x="743211" y="1051043"/>
            <a:ext cx="7794677" cy="3758764"/>
            <a:chOff x="971849" y="1355746"/>
            <a:chExt cx="6990114" cy="2974176"/>
          </a:xfrm>
        </p:grpSpPr>
        <p:pic>
          <p:nvPicPr>
            <p:cNvPr id="283" name="Google Shape;283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75288" y="1355746"/>
              <a:ext cx="5886676" cy="2974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71849" y="2166025"/>
              <a:ext cx="983425" cy="1353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p24"/>
            <p:cNvSpPr txBox="1"/>
            <p:nvPr/>
          </p:nvSpPr>
          <p:spPr>
            <a:xfrm>
              <a:off x="1202200" y="3514025"/>
              <a:ext cx="8046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User</a:t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286" name="Google Shape;286;p24"/>
            <p:cNvPicPr preferRelativeResize="0"/>
            <p:nvPr/>
          </p:nvPicPr>
          <p:blipFill rotWithShape="1">
            <a:blip r:embed="rId5">
              <a:alphaModFix/>
            </a:blip>
            <a:srcRect b="39636" l="16698" r="72036" t="39725"/>
            <a:stretch/>
          </p:blipFill>
          <p:spPr>
            <a:xfrm>
              <a:off x="1772700" y="2461850"/>
              <a:ext cx="925373" cy="76200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7" name="Google Shape;287;p24"/>
          <p:cNvCxnSpPr/>
          <p:nvPr/>
        </p:nvCxnSpPr>
        <p:spPr>
          <a:xfrm flipH="1" rot="10800000">
            <a:off x="69024" y="549925"/>
            <a:ext cx="7267200" cy="3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2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24"/>
          <p:cNvSpPr txBox="1"/>
          <p:nvPr/>
        </p:nvSpPr>
        <p:spPr>
          <a:xfrm>
            <a:off x="1799359" y="2185543"/>
            <a:ext cx="88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Request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4"/>
          <p:cNvSpPr txBox="1"/>
          <p:nvPr/>
        </p:nvSpPr>
        <p:spPr>
          <a:xfrm>
            <a:off x="1799359" y="3252343"/>
            <a:ext cx="88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Response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/>
          <p:nvPr>
            <p:ph type="title"/>
          </p:nvPr>
        </p:nvSpPr>
        <p:spPr>
          <a:xfrm>
            <a:off x="71675" y="-9828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EB Garamond"/>
                <a:ea typeface="EB Garamond"/>
                <a:cs typeface="EB Garamond"/>
                <a:sym typeface="EB Garamond"/>
              </a:rPr>
              <a:t>System Architecture: REST API</a:t>
            </a:r>
            <a:endParaRPr sz="25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96" name="Google Shape;2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50" y="1010725"/>
            <a:ext cx="8214252" cy="36920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25"/>
          <p:cNvCxnSpPr/>
          <p:nvPr/>
        </p:nvCxnSpPr>
        <p:spPr>
          <a:xfrm>
            <a:off x="140399" y="595371"/>
            <a:ext cx="7195800" cy="5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2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/>
          <p:nvPr/>
        </p:nvSpPr>
        <p:spPr>
          <a:xfrm>
            <a:off x="0" y="1479300"/>
            <a:ext cx="9144000" cy="36642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6"/>
          <p:cNvSpPr txBox="1"/>
          <p:nvPr>
            <p:ph type="title"/>
          </p:nvPr>
        </p:nvSpPr>
        <p:spPr>
          <a:xfrm>
            <a:off x="176775" y="196552"/>
            <a:ext cx="7571700" cy="66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EB Garamond"/>
                <a:ea typeface="EB Garamond"/>
                <a:cs typeface="EB Garamond"/>
                <a:sym typeface="EB Garamond"/>
              </a:rPr>
              <a:t>Challenges</a:t>
            </a:r>
            <a:endParaRPr sz="3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5" name="Google Shape;305;p26"/>
          <p:cNvSpPr txBox="1"/>
          <p:nvPr>
            <p:ph idx="1" type="body"/>
          </p:nvPr>
        </p:nvSpPr>
        <p:spPr>
          <a:xfrm>
            <a:off x="616425" y="110115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Setting up of environment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Analysing the scope of program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Refactoring  code to make it accurate in terms of reusability or good code practices based on review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Resolving errors and working on code review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Conflicts while merging on git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Running the project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across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various tech stacks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Inter-OS Dependency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Database Schema and integration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6" name="Google Shape;306;p2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7" name="Google Shape;307;p26"/>
          <p:cNvCxnSpPr/>
          <p:nvPr/>
        </p:nvCxnSpPr>
        <p:spPr>
          <a:xfrm>
            <a:off x="152694" y="855450"/>
            <a:ext cx="7326900" cy="17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8" name="Google Shape;308;p26"/>
          <p:cNvPicPr preferRelativeResize="0"/>
          <p:nvPr/>
        </p:nvPicPr>
        <p:blipFill>
          <a:blip r:embed="rId3">
            <a:alphaModFix amt="46000"/>
          </a:blip>
          <a:stretch>
            <a:fillRect/>
          </a:stretch>
        </p:blipFill>
        <p:spPr>
          <a:xfrm>
            <a:off x="6060025" y="2237150"/>
            <a:ext cx="2893050" cy="260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7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6175976" y="1747400"/>
            <a:ext cx="2889504" cy="314117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7"/>
          <p:cNvSpPr/>
          <p:nvPr/>
        </p:nvSpPr>
        <p:spPr>
          <a:xfrm>
            <a:off x="0" y="1479400"/>
            <a:ext cx="9144000" cy="36642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7"/>
          <p:cNvSpPr txBox="1"/>
          <p:nvPr>
            <p:ph type="title"/>
          </p:nvPr>
        </p:nvSpPr>
        <p:spPr>
          <a:xfrm>
            <a:off x="231975" y="185127"/>
            <a:ext cx="7571700" cy="66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EB Garamond"/>
                <a:ea typeface="EB Garamond"/>
                <a:cs typeface="EB Garamond"/>
                <a:sym typeface="EB Garamond"/>
              </a:rPr>
              <a:t>Learnings</a:t>
            </a:r>
            <a:endParaRPr sz="3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16" name="Google Shape;316;p27"/>
          <p:cNvSpPr txBox="1"/>
          <p:nvPr>
            <p:ph idx="1" type="body"/>
          </p:nvPr>
        </p:nvSpPr>
        <p:spPr>
          <a:xfrm>
            <a:off x="633750" y="10331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Hands on “theory”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Learnt about “separation of concern”- how each class holds its own responsibility.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Model design should be done properly, can affect thought process of a model.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Design patterns should be followed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Hands on some completely new frameworks and APIs.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Should design database first, else cause refactoring of code.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Learnt about working in a team and collaborating with others virtually.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7" name="Google Shape;317;p2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8" name="Google Shape;318;p27"/>
          <p:cNvCxnSpPr/>
          <p:nvPr/>
        </p:nvCxnSpPr>
        <p:spPr>
          <a:xfrm flipH="1" rot="10800000">
            <a:off x="174044" y="864225"/>
            <a:ext cx="7255500" cy="15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 txBox="1"/>
          <p:nvPr>
            <p:ph idx="4294967295" type="body"/>
          </p:nvPr>
        </p:nvSpPr>
        <p:spPr>
          <a:xfrm>
            <a:off x="773450" y="3006519"/>
            <a:ext cx="8192400" cy="16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2"/>
                </a:highlight>
                <a:latin typeface="Georgia"/>
                <a:ea typeface="Georgia"/>
                <a:cs typeface="Georgia"/>
                <a:sym typeface="Georgia"/>
              </a:rPr>
              <a:t>End to end flow of the Project </a:t>
            </a:r>
            <a:r>
              <a:rPr lang="en" sz="2000">
                <a:highlight>
                  <a:schemeClr val="lt2"/>
                </a:highlight>
                <a:latin typeface="Georgia"/>
                <a:ea typeface="Georgia"/>
                <a:cs typeface="Georgia"/>
                <a:sym typeface="Georgia"/>
              </a:rPr>
              <a:t>Created</a:t>
            </a:r>
            <a:endParaRPr sz="20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24" name="Google Shape;324;p28"/>
          <p:cNvGrpSpPr/>
          <p:nvPr/>
        </p:nvGrpSpPr>
        <p:grpSpPr>
          <a:xfrm>
            <a:off x="2109409" y="1012574"/>
            <a:ext cx="5140868" cy="2980571"/>
            <a:chOff x="2282299" y="798604"/>
            <a:chExt cx="4542205" cy="2661224"/>
          </a:xfrm>
        </p:grpSpPr>
        <p:sp>
          <p:nvSpPr>
            <p:cNvPr id="325" name="Google Shape;325;p28"/>
            <p:cNvSpPr/>
            <p:nvPr/>
          </p:nvSpPr>
          <p:spPr>
            <a:xfrm>
              <a:off x="2653749" y="798604"/>
              <a:ext cx="3797910" cy="2542169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2282299" y="3389796"/>
              <a:ext cx="4542205" cy="70032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2282299" y="3333770"/>
              <a:ext cx="4541505" cy="56025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4216643" y="3333770"/>
              <a:ext cx="665106" cy="35016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p28"/>
          <p:cNvSpPr txBox="1"/>
          <p:nvPr>
            <p:ph idx="4294967295" type="title"/>
          </p:nvPr>
        </p:nvSpPr>
        <p:spPr>
          <a:xfrm>
            <a:off x="100350" y="-13260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EB Garamond"/>
                <a:ea typeface="EB Garamond"/>
                <a:cs typeface="EB Garamond"/>
                <a:sym typeface="EB Garamond"/>
              </a:rPr>
              <a:t>Demo for Course Registration </a:t>
            </a:r>
            <a:r>
              <a:rPr lang="en" sz="2500">
                <a:latin typeface="EB Garamond"/>
                <a:ea typeface="EB Garamond"/>
                <a:cs typeface="EB Garamond"/>
                <a:sym typeface="EB Garamond"/>
              </a:rPr>
              <a:t>System</a:t>
            </a:r>
            <a:r>
              <a:rPr lang="en" sz="25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2500"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330" name="Google Shape;330;p28"/>
          <p:cNvCxnSpPr/>
          <p:nvPr/>
        </p:nvCxnSpPr>
        <p:spPr>
          <a:xfrm>
            <a:off x="57894" y="586775"/>
            <a:ext cx="8919300" cy="21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2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"/>
          <p:cNvSpPr txBox="1"/>
          <p:nvPr>
            <p:ph idx="4294967295" type="ctrTitle"/>
          </p:nvPr>
        </p:nvSpPr>
        <p:spPr>
          <a:xfrm>
            <a:off x="387775" y="1556925"/>
            <a:ext cx="4499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EB Garamond"/>
                <a:ea typeface="EB Garamond"/>
                <a:cs typeface="EB Garamond"/>
                <a:sym typeface="EB Garamond"/>
              </a:rPr>
              <a:t>Questions?</a:t>
            </a:r>
            <a:endParaRPr b="1" sz="60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37" name="Google Shape;3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600" y="370025"/>
            <a:ext cx="4330125" cy="43301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8" name="Google Shape;338;p2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 txBox="1"/>
          <p:nvPr>
            <p:ph type="ctrTitle"/>
          </p:nvPr>
        </p:nvSpPr>
        <p:spPr>
          <a:xfrm>
            <a:off x="1668310" y="16870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>
                <a:latin typeface="EB Garamond"/>
                <a:ea typeface="EB Garamond"/>
                <a:cs typeface="EB Garamond"/>
                <a:sym typeface="EB Garamond"/>
              </a:rPr>
              <a:t>Thank You!</a:t>
            </a:r>
            <a:endParaRPr sz="77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1276650" y="1477519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Where We Started ...</a:t>
            </a:r>
            <a:endParaRPr sz="40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387575" y="2637336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Freshers eager to get </a:t>
            </a:r>
            <a:r>
              <a:rPr lang="en" sz="2200"/>
              <a:t>practical </a:t>
            </a:r>
            <a:r>
              <a:rPr lang="en" sz="2200"/>
              <a:t>knowledge</a:t>
            </a:r>
            <a:endParaRPr sz="2200"/>
          </a:p>
        </p:txBody>
      </p:sp>
      <p:sp>
        <p:nvSpPr>
          <p:cNvPr id="89" name="Google Shape;89;p13"/>
          <p:cNvSpPr/>
          <p:nvPr/>
        </p:nvSpPr>
        <p:spPr>
          <a:xfrm>
            <a:off x="6675325" y="736315"/>
            <a:ext cx="1875600" cy="18528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3"/>
          <p:cNvCxnSpPr/>
          <p:nvPr/>
        </p:nvCxnSpPr>
        <p:spPr>
          <a:xfrm flipH="1" rot="10800000">
            <a:off x="7754974" y="367652"/>
            <a:ext cx="143700" cy="377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3"/>
          <p:cNvCxnSpPr/>
          <p:nvPr/>
        </p:nvCxnSpPr>
        <p:spPr>
          <a:xfrm flipH="1">
            <a:off x="8401425" y="1008825"/>
            <a:ext cx="337200" cy="131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3"/>
          <p:cNvSpPr/>
          <p:nvPr/>
        </p:nvSpPr>
        <p:spPr>
          <a:xfrm>
            <a:off x="6825083" y="884237"/>
            <a:ext cx="1576200" cy="1556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7141825" y="1206150"/>
            <a:ext cx="1044800" cy="887295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5" name="Google Shape;95;p13"/>
          <p:cNvGrpSpPr/>
          <p:nvPr/>
        </p:nvGrpSpPr>
        <p:grpSpPr>
          <a:xfrm>
            <a:off x="199150" y="159320"/>
            <a:ext cx="8710957" cy="4828327"/>
            <a:chOff x="199150" y="159320"/>
            <a:chExt cx="8710957" cy="4828327"/>
          </a:xfrm>
        </p:grpSpPr>
        <p:grpSp>
          <p:nvGrpSpPr>
            <p:cNvPr id="96" name="Google Shape;96;p13"/>
            <p:cNvGrpSpPr/>
            <p:nvPr/>
          </p:nvGrpSpPr>
          <p:grpSpPr>
            <a:xfrm>
              <a:off x="199150" y="3853348"/>
              <a:ext cx="5995800" cy="1134300"/>
              <a:chOff x="199150" y="3853348"/>
              <a:chExt cx="5995800" cy="1134300"/>
            </a:xfrm>
          </p:grpSpPr>
          <p:cxnSp>
            <p:nvCxnSpPr>
              <p:cNvPr id="97" name="Google Shape;97;p13"/>
              <p:cNvCxnSpPr/>
              <p:nvPr/>
            </p:nvCxnSpPr>
            <p:spPr>
              <a:xfrm flipH="1" rot="10800000">
                <a:off x="199150" y="4940700"/>
                <a:ext cx="5995800" cy="12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13"/>
              <p:cNvCxnSpPr/>
              <p:nvPr/>
            </p:nvCxnSpPr>
            <p:spPr>
              <a:xfrm flipH="1" rot="10800000">
                <a:off x="218214" y="3853348"/>
                <a:ext cx="8700" cy="1134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9" name="Google Shape;99;p13"/>
            <p:cNvGrpSpPr/>
            <p:nvPr/>
          </p:nvGrpSpPr>
          <p:grpSpPr>
            <a:xfrm>
              <a:off x="4216975" y="159320"/>
              <a:ext cx="4693132" cy="2724300"/>
              <a:chOff x="4216975" y="159320"/>
              <a:chExt cx="4693132" cy="2724300"/>
            </a:xfrm>
          </p:grpSpPr>
          <p:cxnSp>
            <p:nvCxnSpPr>
              <p:cNvPr id="100" name="Google Shape;100;p13"/>
              <p:cNvCxnSpPr/>
              <p:nvPr/>
            </p:nvCxnSpPr>
            <p:spPr>
              <a:xfrm flipH="1" rot="10800000">
                <a:off x="4216975" y="190450"/>
                <a:ext cx="4667400" cy="87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13"/>
              <p:cNvCxnSpPr/>
              <p:nvPr/>
            </p:nvCxnSpPr>
            <p:spPr>
              <a:xfrm>
                <a:off x="8866907" y="159320"/>
                <a:ext cx="43200" cy="2724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356075" y="1454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EB Garamond"/>
                <a:ea typeface="EB Garamond"/>
                <a:cs typeface="EB Garamond"/>
                <a:sym typeface="EB Garamond"/>
              </a:rPr>
              <a:t>Framework for the Bootcamp</a:t>
            </a:r>
            <a:endParaRPr sz="25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508475" y="871350"/>
            <a:ext cx="7571700" cy="3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Very well planned 12 day Bootcamp covering end to end flow of Backend 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Development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Daily progress check-in and valuable reviews on UML diagrams, Code and Database Integration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Engaging Demonstrations for all topics with very active doubt clearing sessions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Challenging Assignments regularly for better grasp on the concepts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Every topic concluded with a multiple choice 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assessment with the right level of difficulty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Problem statement followed throughout the journey as scope of project covering the software development cycle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Demo of the final project created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Steep Learning Curve from basic git commands to Integration of REST services with Java code using Tomcat and Jersey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08" name="Google Shape;108;p14"/>
          <p:cNvCxnSpPr/>
          <p:nvPr/>
        </p:nvCxnSpPr>
        <p:spPr>
          <a:xfrm flipH="1" rot="10800000">
            <a:off x="317867" y="786025"/>
            <a:ext cx="7086000" cy="9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14"/>
          <p:cNvPicPr preferRelativeResize="0"/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>
            <a:off x="5835804" y="2003600"/>
            <a:ext cx="3200400" cy="3051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5"/>
          <p:cNvGrpSpPr/>
          <p:nvPr/>
        </p:nvGrpSpPr>
        <p:grpSpPr>
          <a:xfrm>
            <a:off x="2424507" y="346371"/>
            <a:ext cx="4269296" cy="4364264"/>
            <a:chOff x="8770051" y="937343"/>
            <a:chExt cx="744273" cy="793950"/>
          </a:xfrm>
        </p:grpSpPr>
        <p:sp>
          <p:nvSpPr>
            <p:cNvPr id="116" name="Google Shape;116;p15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345600 Seconds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12 Days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96 Hours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5760 Minutes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Limitless Knowledge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" name="Google Shape;121;p15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3" name="Google Shape;133;p15"/>
          <p:cNvGrpSpPr/>
          <p:nvPr/>
        </p:nvGrpSpPr>
        <p:grpSpPr>
          <a:xfrm>
            <a:off x="199150" y="159320"/>
            <a:ext cx="8710957" cy="4828327"/>
            <a:chOff x="199150" y="159320"/>
            <a:chExt cx="8710957" cy="4828327"/>
          </a:xfrm>
        </p:grpSpPr>
        <p:grpSp>
          <p:nvGrpSpPr>
            <p:cNvPr id="134" name="Google Shape;134;p15"/>
            <p:cNvGrpSpPr/>
            <p:nvPr/>
          </p:nvGrpSpPr>
          <p:grpSpPr>
            <a:xfrm>
              <a:off x="199150" y="3853348"/>
              <a:ext cx="5995800" cy="1134300"/>
              <a:chOff x="199150" y="3853348"/>
              <a:chExt cx="5995800" cy="1134300"/>
            </a:xfrm>
          </p:grpSpPr>
          <p:cxnSp>
            <p:nvCxnSpPr>
              <p:cNvPr id="135" name="Google Shape;135;p15"/>
              <p:cNvCxnSpPr/>
              <p:nvPr/>
            </p:nvCxnSpPr>
            <p:spPr>
              <a:xfrm flipH="1" rot="10800000">
                <a:off x="199150" y="4940700"/>
                <a:ext cx="5995800" cy="12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" name="Google Shape;136;p15"/>
              <p:cNvCxnSpPr/>
              <p:nvPr/>
            </p:nvCxnSpPr>
            <p:spPr>
              <a:xfrm flipH="1" rot="10800000">
                <a:off x="218214" y="3853348"/>
                <a:ext cx="8700" cy="1134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7" name="Google Shape;137;p15"/>
            <p:cNvGrpSpPr/>
            <p:nvPr/>
          </p:nvGrpSpPr>
          <p:grpSpPr>
            <a:xfrm>
              <a:off x="4216975" y="159320"/>
              <a:ext cx="4693132" cy="2724300"/>
              <a:chOff x="4216975" y="159320"/>
              <a:chExt cx="4693132" cy="2724300"/>
            </a:xfrm>
          </p:grpSpPr>
          <p:cxnSp>
            <p:nvCxnSpPr>
              <p:cNvPr id="138" name="Google Shape;138;p15"/>
              <p:cNvCxnSpPr/>
              <p:nvPr/>
            </p:nvCxnSpPr>
            <p:spPr>
              <a:xfrm flipH="1" rot="10800000">
                <a:off x="4216975" y="190450"/>
                <a:ext cx="4667400" cy="87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" name="Google Shape;139;p15"/>
              <p:cNvCxnSpPr/>
              <p:nvPr/>
            </p:nvCxnSpPr>
            <p:spPr>
              <a:xfrm>
                <a:off x="8866907" y="159320"/>
                <a:ext cx="43200" cy="2724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328950" y="795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EB Garamond"/>
                <a:ea typeface="EB Garamond"/>
                <a:cs typeface="EB Garamond"/>
                <a:sym typeface="EB Garamond"/>
              </a:rPr>
              <a:t>Stakeholders</a:t>
            </a:r>
            <a:endParaRPr sz="25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328950" y="9569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latin typeface="Georgia"/>
                <a:ea typeface="Georgia"/>
                <a:cs typeface="Georgia"/>
                <a:sym typeface="Georgia"/>
              </a:rPr>
              <a:t>Sponsor :</a:t>
            </a:r>
            <a:br>
              <a:rPr lang="en" sz="1800">
                <a:latin typeface="Georgia"/>
                <a:ea typeface="Georgia"/>
                <a:cs typeface="Georgia"/>
                <a:sym typeface="Georgia"/>
              </a:rPr>
            </a:b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	Flipkart</a:t>
            </a:r>
            <a:br>
              <a:rPr lang="en" sz="1800">
                <a:latin typeface="Georgia"/>
                <a:ea typeface="Georgia"/>
                <a:cs typeface="Georgia"/>
                <a:sym typeface="Georgia"/>
              </a:rPr>
            </a:b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latin typeface="Georgia"/>
                <a:ea typeface="Georgia"/>
                <a:cs typeface="Georgia"/>
                <a:sym typeface="Georgia"/>
              </a:rPr>
              <a:t>SME :</a:t>
            </a:r>
            <a:br>
              <a:rPr lang="en" sz="1800">
                <a:latin typeface="Georgia"/>
                <a:ea typeface="Georgia"/>
                <a:cs typeface="Georgia"/>
                <a:sym typeface="Georgia"/>
              </a:rPr>
            </a:b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	Amit Balyan</a:t>
            </a:r>
            <a:br>
              <a:rPr lang="en" sz="1800">
                <a:latin typeface="Georgia"/>
                <a:ea typeface="Georgia"/>
                <a:cs typeface="Georgia"/>
                <a:sym typeface="Georgia"/>
              </a:rPr>
            </a:b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latin typeface="Georgia"/>
                <a:ea typeface="Georgia"/>
                <a:cs typeface="Georgia"/>
                <a:sym typeface="Georgia"/>
              </a:rPr>
              <a:t>Other Coordinators :</a:t>
            </a:r>
            <a:br>
              <a:rPr lang="en" sz="1800">
                <a:latin typeface="Georgia"/>
                <a:ea typeface="Georgia"/>
                <a:cs typeface="Georgia"/>
                <a:sym typeface="Georgia"/>
              </a:rPr>
            </a:b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	Khusboo Agrawal</a:t>
            </a:r>
            <a:br>
              <a:rPr lang="en" sz="1800">
                <a:latin typeface="Georgia"/>
                <a:ea typeface="Georgia"/>
                <a:cs typeface="Georgia"/>
                <a:sym typeface="Georgia"/>
              </a:rPr>
            </a:b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	Zain Inhonvi</a:t>
            </a:r>
            <a:br>
              <a:rPr lang="en" sz="1800">
                <a:latin typeface="Georgia"/>
                <a:ea typeface="Georgia"/>
                <a:cs typeface="Georgia"/>
                <a:sym typeface="Georgia"/>
              </a:rPr>
            </a:b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	Deepika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Gajaraj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cxnSp>
        <p:nvCxnSpPr>
          <p:cNvPr id="146" name="Google Shape;146;p16"/>
          <p:cNvCxnSpPr/>
          <p:nvPr/>
        </p:nvCxnSpPr>
        <p:spPr>
          <a:xfrm flipH="1" rot="10800000">
            <a:off x="271549" y="786025"/>
            <a:ext cx="7086000" cy="9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425" y="1004950"/>
            <a:ext cx="3222875" cy="36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2527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EB Garamond"/>
                <a:ea typeface="EB Garamond"/>
                <a:cs typeface="EB Garamond"/>
                <a:sym typeface="EB Garamond"/>
              </a:rPr>
              <a:t>Agenda for the Presentation</a:t>
            </a:r>
            <a:endParaRPr sz="2500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54" name="Google Shape;154;p17"/>
          <p:cNvGrpSpPr/>
          <p:nvPr/>
        </p:nvGrpSpPr>
        <p:grpSpPr>
          <a:xfrm>
            <a:off x="20225" y="1845925"/>
            <a:ext cx="9103550" cy="1469709"/>
            <a:chOff x="20225" y="2074525"/>
            <a:chExt cx="9103550" cy="1469709"/>
          </a:xfrm>
        </p:grpSpPr>
        <p:sp>
          <p:nvSpPr>
            <p:cNvPr id="155" name="Google Shape;155;p17"/>
            <p:cNvSpPr/>
            <p:nvPr/>
          </p:nvSpPr>
          <p:spPr>
            <a:xfrm>
              <a:off x="7525075" y="2074525"/>
              <a:ext cx="1598700" cy="1469700"/>
            </a:xfrm>
            <a:prstGeom prst="homePlate">
              <a:avLst>
                <a:gd fmla="val 32030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28575" rotWithShape="0" algn="bl" dist="9525">
                <a:srgbClr val="000000">
                  <a:alpha val="20000"/>
                </a:srgbClr>
              </a:outerShdw>
            </a:effectLst>
          </p:spPr>
          <p:txBody>
            <a:bodyPr anchorCtr="0" anchor="ctr" bIns="0" lIns="27430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      8</a:t>
              </a:r>
              <a:r>
                <a:rPr lang="en" sz="13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.</a:t>
              </a:r>
              <a:r>
                <a:rPr lang="en" sz="13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Questions</a:t>
              </a:r>
              <a:endParaRPr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6588575" y="2074525"/>
              <a:ext cx="1434600" cy="1469700"/>
            </a:xfrm>
            <a:prstGeom prst="homePlate">
              <a:avLst>
                <a:gd fmla="val 32030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28575" rotWithShape="0" algn="bl" dist="9525">
                <a:srgbClr val="000000">
                  <a:alpha val="20000"/>
                </a:srgbClr>
              </a:outerShdw>
            </a:effectLst>
          </p:spPr>
          <p:txBody>
            <a:bodyPr anchorCtr="0" anchor="ctr" bIns="0" lIns="27430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      7. Demo</a:t>
              </a:r>
              <a:endParaRPr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5268279" y="2074534"/>
              <a:ext cx="1825800" cy="1469700"/>
            </a:xfrm>
            <a:prstGeom prst="homePlate">
              <a:avLst>
                <a:gd fmla="val 3203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28575" rotWithShape="0" algn="bl" dist="9525">
                <a:srgbClr val="000000">
                  <a:alpha val="20000"/>
                </a:srgbClr>
              </a:outerShdw>
            </a:effectLst>
          </p:spPr>
          <p:txBody>
            <a:bodyPr anchorCtr="0" anchor="ctr" bIns="0" lIns="27430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    6. Challenges</a:t>
              </a:r>
              <a:br>
                <a:rPr lang="en" sz="13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13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         And</a:t>
              </a:r>
              <a:br>
                <a:rPr lang="en" sz="13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13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       Learnings</a:t>
              </a:r>
              <a:endParaRPr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145503" y="2074534"/>
              <a:ext cx="1645200" cy="1469700"/>
            </a:xfrm>
            <a:prstGeom prst="homePlate">
              <a:avLst>
                <a:gd fmla="val 3203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28575" rotWithShape="0" algn="bl" dist="9525">
                <a:srgbClr val="000000">
                  <a:alpha val="20000"/>
                </a:srgbClr>
              </a:outerShdw>
            </a:effectLst>
          </p:spPr>
          <p:txBody>
            <a:bodyPr anchorCtr="0" anchor="ctr" bIns="0" lIns="27430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           5. Tech </a:t>
              </a:r>
              <a:br>
                <a:rPr lang="en" sz="13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13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          Stack</a:t>
              </a:r>
              <a:endParaRPr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2794549" y="2074534"/>
              <a:ext cx="1957200" cy="1469700"/>
            </a:xfrm>
            <a:prstGeom prst="homePlate">
              <a:avLst>
                <a:gd fmla="val 32030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28575" rotWithShape="0" algn="bl" dist="9525">
                <a:srgbClr val="000000">
                  <a:alpha val="20000"/>
                </a:srgbClr>
              </a:outerShdw>
            </a:effectLst>
          </p:spPr>
          <p:txBody>
            <a:bodyPr anchorCtr="0" anchor="ctr" bIns="0" lIns="27430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    4. Engineering      P      Practices</a:t>
              </a:r>
              <a:endParaRPr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1808933" y="2074534"/>
              <a:ext cx="1434600" cy="1469700"/>
            </a:xfrm>
            <a:prstGeom prst="homePlate">
              <a:avLst>
                <a:gd fmla="val 32030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28575" rotWithShape="0" algn="bl" dist="9525">
                <a:srgbClr val="000000">
                  <a:alpha val="20000"/>
                </a:srgbClr>
              </a:outerShdw>
            </a:effectLst>
          </p:spPr>
          <p:txBody>
            <a:bodyPr anchorCtr="0" anchor="ctr" bIns="0" lIns="27430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      3.Project</a:t>
              </a:r>
              <a:endParaRPr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      Goals</a:t>
              </a:r>
              <a:endParaRPr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872850" y="2074525"/>
              <a:ext cx="1389000" cy="1469700"/>
            </a:xfrm>
            <a:prstGeom prst="homePlate">
              <a:avLst>
                <a:gd fmla="val 3203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28575" rotWithShape="0" algn="bl" dist="9525">
                <a:srgbClr val="000000">
                  <a:alpha val="20000"/>
                </a:srgbClr>
              </a:outerShdw>
            </a:effectLst>
          </p:spPr>
          <p:txBody>
            <a:bodyPr anchorCtr="0" anchor="ctr" bIns="0" lIns="27430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    2. Our </a:t>
              </a:r>
              <a:br>
                <a:rPr lang="en" sz="13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13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   Journey</a:t>
              </a:r>
              <a:endParaRPr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20225" y="2074525"/>
              <a:ext cx="1273500" cy="1469700"/>
            </a:xfrm>
            <a:prstGeom prst="homePlate">
              <a:avLst>
                <a:gd fmla="val 3203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28575" rotWithShape="0" algn="bl" dist="9525">
                <a:srgbClr val="000000">
                  <a:alpha val="20000"/>
                </a:srgbClr>
              </a:outerShdw>
            </a:effectLst>
          </p:spPr>
          <p:txBody>
            <a:bodyPr anchorCtr="0" anchor="ctr" bIns="0" lIns="27430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1. </a:t>
              </a:r>
              <a:r>
                <a:rPr lang="en" sz="13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Our Team</a:t>
              </a:r>
              <a:endParaRPr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163" name="Google Shape;163;p17"/>
          <p:cNvCxnSpPr/>
          <p:nvPr/>
        </p:nvCxnSpPr>
        <p:spPr>
          <a:xfrm flipH="1" rot="10800000">
            <a:off x="271549" y="791725"/>
            <a:ext cx="8543700" cy="3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76550" y="-7620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EB Garamond"/>
                <a:ea typeface="EB Garamond"/>
                <a:cs typeface="EB Garamond"/>
                <a:sym typeface="EB Garamond"/>
              </a:rPr>
              <a:t>Team </a:t>
            </a:r>
            <a:r>
              <a:rPr lang="en" sz="2500">
                <a:latin typeface="EB Garamond"/>
                <a:ea typeface="EB Garamond"/>
                <a:cs typeface="EB Garamond"/>
                <a:sym typeface="EB Garamond"/>
              </a:rPr>
              <a:t>Members</a:t>
            </a:r>
            <a:endParaRPr sz="25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24687" l="0" r="0" t="0"/>
          <a:stretch/>
        </p:blipFill>
        <p:spPr>
          <a:xfrm>
            <a:off x="3915900" y="865400"/>
            <a:ext cx="1312200" cy="1513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3915903" y="2375934"/>
            <a:ext cx="13122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Deepali Sharma</a:t>
            </a:r>
            <a:endParaRPr b="1"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 Team Leader/Manager)</a:t>
            </a:r>
            <a:endParaRPr b="1"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72" name="Google Shape;172;p18"/>
          <p:cNvGrpSpPr/>
          <p:nvPr/>
        </p:nvGrpSpPr>
        <p:grpSpPr>
          <a:xfrm>
            <a:off x="726665" y="2016900"/>
            <a:ext cx="1316628" cy="2391709"/>
            <a:chOff x="1336265" y="2855100"/>
            <a:chExt cx="1316628" cy="2391709"/>
          </a:xfrm>
        </p:grpSpPr>
        <p:pic>
          <p:nvPicPr>
            <p:cNvPr id="173" name="Google Shape;173;p18"/>
            <p:cNvPicPr preferRelativeResize="0"/>
            <p:nvPr/>
          </p:nvPicPr>
          <p:blipFill rotWithShape="1">
            <a:blip r:embed="rId4">
              <a:alphaModFix/>
            </a:blip>
            <a:srcRect b="602" l="0" r="0" t="592"/>
            <a:stretch/>
          </p:blipFill>
          <p:spPr>
            <a:xfrm>
              <a:off x="1336265" y="2855100"/>
              <a:ext cx="1312200" cy="15135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74" name="Google Shape;174;p18"/>
            <p:cNvSpPr txBox="1"/>
            <p:nvPr/>
          </p:nvSpPr>
          <p:spPr>
            <a:xfrm>
              <a:off x="1340694" y="4500709"/>
              <a:ext cx="13122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Ishaan Rawat</a:t>
              </a:r>
              <a:br>
                <a:rPr b="1" lang="en" sz="12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b="1" lang="en" sz="12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(Multitasker)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rtl="0" algn="ctr">
                <a:spcBef>
                  <a:spcPts val="400"/>
                </a:spcBef>
                <a:spcAft>
                  <a:spcPts val="40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75" name="Google Shape;175;p18"/>
          <p:cNvGrpSpPr/>
          <p:nvPr/>
        </p:nvGrpSpPr>
        <p:grpSpPr>
          <a:xfrm>
            <a:off x="5282746" y="2922335"/>
            <a:ext cx="1316628" cy="2384238"/>
            <a:chOff x="4825546" y="2862571"/>
            <a:chExt cx="1316628" cy="2384238"/>
          </a:xfrm>
        </p:grpSpPr>
        <p:pic>
          <p:nvPicPr>
            <p:cNvPr id="176" name="Google Shape;176;p18"/>
            <p:cNvPicPr preferRelativeResize="0"/>
            <p:nvPr/>
          </p:nvPicPr>
          <p:blipFill rotWithShape="1">
            <a:blip r:embed="rId5">
              <a:alphaModFix/>
            </a:blip>
            <a:srcRect b="35267" l="21651" r="43211" t="3916"/>
            <a:stretch/>
          </p:blipFill>
          <p:spPr>
            <a:xfrm>
              <a:off x="4825546" y="2862571"/>
              <a:ext cx="1312200" cy="15135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77" name="Google Shape;177;p18"/>
            <p:cNvSpPr txBox="1"/>
            <p:nvPr/>
          </p:nvSpPr>
          <p:spPr>
            <a:xfrm>
              <a:off x="4829974" y="4500709"/>
              <a:ext cx="13122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Nachiket Agni</a:t>
              </a:r>
              <a:br>
                <a:rPr b="1" lang="en" sz="12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b="1" lang="en" sz="12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(Sharp-eyed)</a:t>
              </a:r>
              <a:endParaRPr b="1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rtl="0" algn="ctr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rtl="0" algn="ctr">
                <a:spcBef>
                  <a:spcPts val="400"/>
                </a:spcBef>
                <a:spcAft>
                  <a:spcPts val="40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78" name="Google Shape;178;p18"/>
          <p:cNvGrpSpPr/>
          <p:nvPr/>
        </p:nvGrpSpPr>
        <p:grpSpPr>
          <a:xfrm>
            <a:off x="2621496" y="2931300"/>
            <a:ext cx="1316628" cy="2391709"/>
            <a:chOff x="2697696" y="3007500"/>
            <a:chExt cx="1316628" cy="2391709"/>
          </a:xfrm>
        </p:grpSpPr>
        <p:pic>
          <p:nvPicPr>
            <p:cNvPr id="179" name="Google Shape;179;p18"/>
            <p:cNvPicPr preferRelativeResize="0"/>
            <p:nvPr/>
          </p:nvPicPr>
          <p:blipFill rotWithShape="1">
            <a:blip r:embed="rId6">
              <a:alphaModFix/>
            </a:blip>
            <a:srcRect b="0" l="11751" r="11743" t="0"/>
            <a:stretch/>
          </p:blipFill>
          <p:spPr>
            <a:xfrm>
              <a:off x="2697696" y="3007500"/>
              <a:ext cx="1312200" cy="15135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80" name="Google Shape;180;p18"/>
            <p:cNvSpPr txBox="1"/>
            <p:nvPr/>
          </p:nvSpPr>
          <p:spPr>
            <a:xfrm>
              <a:off x="2702124" y="4653109"/>
              <a:ext cx="13122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Pravallika Boppana</a:t>
              </a:r>
              <a:br>
                <a:rPr b="1" lang="en" sz="12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b="1" lang="en" sz="12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(Top Fragger)</a:t>
              </a:r>
              <a:endParaRPr b="1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rtl="0" algn="ctr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rtl="0" algn="ctr">
                <a:spcBef>
                  <a:spcPts val="400"/>
                </a:spcBef>
                <a:spcAft>
                  <a:spcPts val="40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81" name="Google Shape;181;p18"/>
          <p:cNvGrpSpPr/>
          <p:nvPr/>
        </p:nvGrpSpPr>
        <p:grpSpPr>
          <a:xfrm>
            <a:off x="7183146" y="1829150"/>
            <a:ext cx="1312213" cy="2349422"/>
            <a:chOff x="6585946" y="2855100"/>
            <a:chExt cx="1312213" cy="2349422"/>
          </a:xfrm>
        </p:grpSpPr>
        <p:sp>
          <p:nvSpPr>
            <p:cNvPr id="182" name="Google Shape;182;p18"/>
            <p:cNvSpPr txBox="1"/>
            <p:nvPr/>
          </p:nvSpPr>
          <p:spPr>
            <a:xfrm>
              <a:off x="6585959" y="4458422"/>
              <a:ext cx="13122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Charu Tandon</a:t>
              </a:r>
              <a:endParaRPr b="1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rtl="0" algn="ctr">
                <a:spcBef>
                  <a:spcPts val="400"/>
                </a:spcBef>
                <a:spcAft>
                  <a:spcPts val="40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(Designer)</a:t>
              </a:r>
              <a:endParaRPr b="1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83" name="Google Shape;183;p18"/>
            <p:cNvPicPr preferRelativeResize="0"/>
            <p:nvPr/>
          </p:nvPicPr>
          <p:blipFill rotWithShape="1">
            <a:blip r:embed="rId7">
              <a:alphaModFix/>
            </a:blip>
            <a:srcRect b="0" l="6649" r="6649" t="0"/>
            <a:stretch/>
          </p:blipFill>
          <p:spPr>
            <a:xfrm>
              <a:off x="6585946" y="2855100"/>
              <a:ext cx="1312200" cy="1513500"/>
            </a:xfrm>
            <a:prstGeom prst="ellipse">
              <a:avLst/>
            </a:prstGeom>
            <a:noFill/>
            <a:ln>
              <a:noFill/>
            </a:ln>
          </p:spPr>
        </p:pic>
      </p:grpSp>
      <p:cxnSp>
        <p:nvCxnSpPr>
          <p:cNvPr id="184" name="Google Shape;184;p18"/>
          <p:cNvCxnSpPr/>
          <p:nvPr/>
        </p:nvCxnSpPr>
        <p:spPr>
          <a:xfrm flipH="1" rot="10800000">
            <a:off x="195349" y="639325"/>
            <a:ext cx="8543700" cy="3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2527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EB Garamond"/>
                <a:ea typeface="EB Garamond"/>
                <a:cs typeface="EB Garamond"/>
                <a:sym typeface="EB Garamond"/>
              </a:rPr>
              <a:t>Our Journey </a:t>
            </a:r>
            <a:endParaRPr sz="25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19"/>
          <p:cNvGrpSpPr/>
          <p:nvPr/>
        </p:nvGrpSpPr>
        <p:grpSpPr>
          <a:xfrm>
            <a:off x="1786339" y="1755201"/>
            <a:ext cx="473400" cy="473400"/>
            <a:chOff x="1786339" y="1703401"/>
            <a:chExt cx="473400" cy="473400"/>
          </a:xfrm>
        </p:grpSpPr>
        <p:sp>
          <p:nvSpPr>
            <p:cNvPr id="194" name="Google Shape;194;p1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96" name="Google Shape;196;p1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197" name="Google Shape;197;p1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99" name="Google Shape;199;p1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200" name="Google Shape;200;p1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02" name="Google Shape;202;p1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203" name="Google Shape;203;p1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04" name="Google Shape;204;p1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05" name="Google Shape;205;p1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206" name="Google Shape;206;p1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07" name="Google Shape;207;p1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08" name="Google Shape;208;p19"/>
          <p:cNvSpPr txBox="1"/>
          <p:nvPr/>
        </p:nvSpPr>
        <p:spPr>
          <a:xfrm>
            <a:off x="1379850" y="123815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COMPREHEND:</a:t>
            </a:r>
            <a:endParaRPr b="1"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Understanding Project Goals and learning basics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2187812" y="4184160"/>
            <a:ext cx="1757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TOOLS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b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Learning the Technologies Java/REST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5436010" y="118598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b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 Demonstration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3489575" y="118001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b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Design Thinking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UML modelling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4004676" y="3981424"/>
            <a:ext cx="2247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MINDSET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b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Adopting a Developer Mindset , Learning technologies and implementation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13" name="Google Shape;213;p19"/>
          <p:cNvCxnSpPr/>
          <p:nvPr/>
        </p:nvCxnSpPr>
        <p:spPr>
          <a:xfrm flipH="1" rot="10800000">
            <a:off x="195349" y="715525"/>
            <a:ext cx="8543700" cy="3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0"/>
          <p:cNvPicPr preferRelativeResize="0"/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>
            <a:off x="5759604" y="2003600"/>
            <a:ext cx="3200400" cy="305104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0"/>
          <p:cNvSpPr txBox="1"/>
          <p:nvPr>
            <p:ph type="title"/>
          </p:nvPr>
        </p:nvSpPr>
        <p:spPr>
          <a:xfrm>
            <a:off x="225875" y="-4000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EB Garamond"/>
                <a:ea typeface="EB Garamond"/>
                <a:cs typeface="EB Garamond"/>
                <a:sym typeface="EB Garamond"/>
              </a:rPr>
              <a:t>Track of the JEDI Bootcamp</a:t>
            </a:r>
            <a:endParaRPr sz="25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1" name="Google Shape;221;p20"/>
          <p:cNvSpPr txBox="1"/>
          <p:nvPr>
            <p:ph idx="1" type="body"/>
          </p:nvPr>
        </p:nvSpPr>
        <p:spPr>
          <a:xfrm>
            <a:off x="823500" y="9853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Pre reads provided before the 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training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Introduction to Linux and Ubuntu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Introduction to Git and Github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Software Development Life Cycle, Object-oriented analysis and design and UML modelling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Core Java Programming concepts  for implementing the project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MySQL Fundamentals for 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database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 queries and collaborating with JDBC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REST web services to build the client functionalities that connects with other systems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DropWizard as tool to deploy REST Web Services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Project Presentation and Documentation Work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222" name="Google Shape;222;p20"/>
          <p:cNvCxnSpPr/>
          <p:nvPr/>
        </p:nvCxnSpPr>
        <p:spPr>
          <a:xfrm flipH="1" rot="10800000">
            <a:off x="202819" y="709825"/>
            <a:ext cx="7086000" cy="9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