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67" r:id="rId4"/>
    <p:sldId id="257" r:id="rId5"/>
    <p:sldId id="261" r:id="rId6"/>
    <p:sldId id="262" r:id="rId7"/>
    <p:sldId id="258" r:id="rId8"/>
    <p:sldId id="259" r:id="rId9"/>
    <p:sldId id="260" r:id="rId10"/>
    <p:sldId id="268" r:id="rId11"/>
    <p:sldId id="269" r:id="rId12"/>
    <p:sldId id="270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4/21/2015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Excel_Chart2.xls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Why just </a:t>
            </a:r>
            <a:r>
              <a:rPr lang="en-US" sz="7200" dirty="0" err="1" smtClean="0"/>
              <a:t>kevin</a:t>
            </a:r>
            <a:r>
              <a:rPr lang="en-US" sz="7200" dirty="0" smtClean="0"/>
              <a:t> bacon?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Parth Vadera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1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K-core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k-degenerate graph is an undirected graph in which every subgraph has a vertex of degree at most k: that is, some vertex in the subgraph touches k or fewer of the subgraph's edges. </a:t>
            </a:r>
          </a:p>
          <a:p>
            <a:r>
              <a:rPr lang="en-US" dirty="0" smtClean="0"/>
              <a:t>All actors except Ben Affleck lie in the 11</a:t>
            </a:r>
            <a:r>
              <a:rPr lang="en-US" baseline="30000" dirty="0" smtClean="0"/>
              <a:t>th</a:t>
            </a:r>
            <a:r>
              <a:rPr lang="en-US" dirty="0" smtClean="0"/>
              <a:t> core for entire dataset. Ben sits in the 9</a:t>
            </a:r>
            <a:r>
              <a:rPr lang="en-US" baseline="30000" dirty="0" smtClean="0"/>
              <a:t>th</a:t>
            </a:r>
            <a:r>
              <a:rPr lang="en-US" dirty="0" smtClean="0"/>
              <a:t> one.</a:t>
            </a:r>
          </a:p>
          <a:p>
            <a:r>
              <a:rPr lang="en-US" dirty="0" smtClean="0"/>
              <a:t>But for the sampled dataset k-core for all the actors is 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58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32" y="228600"/>
            <a:ext cx="10058400" cy="1609344"/>
          </a:xfrm>
        </p:spPr>
        <p:txBody>
          <a:bodyPr/>
          <a:lstStyle/>
          <a:p>
            <a:r>
              <a:rPr lang="en-US" dirty="0" smtClean="0"/>
              <a:t>The verdict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259659"/>
              </p:ext>
            </p:extLst>
          </p:nvPr>
        </p:nvGraphicFramePr>
        <p:xfrm>
          <a:off x="97536" y="2292100"/>
          <a:ext cx="10765536" cy="432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2962"/>
                <a:gridCol w="1043150"/>
                <a:gridCol w="6059424"/>
              </a:tblGrid>
              <a:tr h="43281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Real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Rank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Sample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281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Samuel Jackson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Samuel Jackson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281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Brad Pitt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Brad Pitt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281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Kevin Bacon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James Franco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281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Keanu Reeves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Keanu Reeves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281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Tom Hanks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Nicolas Cage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281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James Franco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George Clooney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281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George Clooney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Tom Cruise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281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Tom Cruise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Ben Affleck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3281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Ben Affleck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Tom Hanks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3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" y="94488"/>
            <a:ext cx="10058400" cy="1609344"/>
          </a:xfrm>
        </p:spPr>
        <p:txBody>
          <a:bodyPr/>
          <a:lstStyle/>
          <a:p>
            <a:r>
              <a:rPr lang="en-US" dirty="0" smtClean="0"/>
              <a:t>Jackson is the new bacon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1975105"/>
            <a:ext cx="9339072" cy="4779264"/>
          </a:xfrm>
        </p:spPr>
      </p:pic>
    </p:spTree>
    <p:extLst>
      <p:ext uri="{BB962C8B-B14F-4D97-AF65-F5344CB8AC3E}">
        <p14:creationId xmlns:p14="http://schemas.microsoft.com/office/powerpoint/2010/main" val="113684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using </a:t>
            </a:r>
            <a:r>
              <a:rPr lang="en-US" dirty="0" err="1" smtClean="0"/>
              <a:t>community_fastgreedy</a:t>
            </a:r>
            <a:r>
              <a:rPr lang="en-US" dirty="0" smtClean="0"/>
              <a:t> from the package </a:t>
            </a:r>
            <a:r>
              <a:rPr lang="en-US" dirty="0" err="1" smtClean="0"/>
              <a:t>igraph</a:t>
            </a:r>
            <a:r>
              <a:rPr lang="en-US" dirty="0" smtClean="0"/>
              <a:t>, with 5 desired clusters as input to </a:t>
            </a:r>
            <a:r>
              <a:rPr lang="en-US" dirty="0" err="1" smtClean="0"/>
              <a:t>seprate</a:t>
            </a:r>
            <a:r>
              <a:rPr lang="en-US" dirty="0" smtClean="0"/>
              <a:t> Hollywood from other movie industries.</a:t>
            </a:r>
          </a:p>
          <a:p>
            <a:r>
              <a:rPr lang="en-US" dirty="0" smtClean="0"/>
              <a:t>Clusters from this output wasn’t able to segregate Hollywood. (Maybe because the algorithm is greedy)</a:t>
            </a:r>
          </a:p>
          <a:p>
            <a:endParaRPr lang="en-US" dirty="0"/>
          </a:p>
          <a:p>
            <a:r>
              <a:rPr lang="en-US" dirty="0" smtClean="0"/>
              <a:t>Computed the partition of the graph nodes which maximizes modularity i.e</a:t>
            </a:r>
            <a:r>
              <a:rPr lang="en-US" dirty="0"/>
              <a:t>. the highest partition of the </a:t>
            </a:r>
            <a:r>
              <a:rPr lang="en-US" dirty="0" err="1" smtClean="0"/>
              <a:t>dendogram</a:t>
            </a:r>
            <a:endParaRPr lang="en-US" dirty="0"/>
          </a:p>
          <a:p>
            <a:r>
              <a:rPr lang="en-US" dirty="0" smtClean="0"/>
              <a:t>Generated </a:t>
            </a:r>
            <a:r>
              <a:rPr lang="en-US" dirty="0"/>
              <a:t>by the </a:t>
            </a:r>
            <a:r>
              <a:rPr lang="en-US" b="1" dirty="0">
                <a:solidFill>
                  <a:srgbClr val="FF0000"/>
                </a:solidFill>
              </a:rPr>
              <a:t>Louvain </a:t>
            </a:r>
            <a:r>
              <a:rPr lang="en-US" b="1" dirty="0" smtClean="0">
                <a:solidFill>
                  <a:srgbClr val="FF0000"/>
                </a:solidFill>
              </a:rPr>
              <a:t>algorithm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21874</a:t>
            </a:r>
            <a:r>
              <a:rPr lang="en-US" dirty="0" smtClean="0"/>
              <a:t> communities detected with modularity </a:t>
            </a:r>
            <a:r>
              <a:rPr lang="en-US" dirty="0" smtClean="0">
                <a:solidFill>
                  <a:srgbClr val="FF0000"/>
                </a:solidFill>
              </a:rPr>
              <a:t>0.8345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0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" y="170688"/>
            <a:ext cx="10058400" cy="1609344"/>
          </a:xfrm>
        </p:spPr>
        <p:txBody>
          <a:bodyPr/>
          <a:lstStyle/>
          <a:p>
            <a:r>
              <a:rPr lang="en-US" dirty="0" smtClean="0"/>
              <a:t>Community of actors of interest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717536" y="1816608"/>
            <a:ext cx="3584448" cy="3072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 Affleck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 Cruise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Kevin Bacon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Nicholas Cage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George Clooney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397764" y="2983992"/>
            <a:ext cx="3678936" cy="3291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Brad Pitt</a:t>
            </a:r>
          </a:p>
          <a:p>
            <a:pPr algn="ctr"/>
            <a:r>
              <a:rPr lang="en-US" dirty="0" smtClean="0"/>
              <a:t>Tom Hanks</a:t>
            </a:r>
          </a:p>
          <a:p>
            <a:pPr algn="ctr"/>
            <a:r>
              <a:rPr lang="en-US" dirty="0" smtClean="0"/>
              <a:t>Keanu Reeves</a:t>
            </a:r>
          </a:p>
          <a:p>
            <a:pPr algn="ctr"/>
            <a:r>
              <a:rPr lang="en-US" dirty="0" smtClean="0"/>
              <a:t>Samuel L. Jackson</a:t>
            </a:r>
          </a:p>
          <a:p>
            <a:pPr algn="ctr"/>
            <a:r>
              <a:rPr lang="en-US" dirty="0" smtClean="0"/>
              <a:t>James Franco</a:t>
            </a:r>
          </a:p>
        </p:txBody>
      </p:sp>
      <p:cxnSp>
        <p:nvCxnSpPr>
          <p:cNvPr id="8" name="Straight Connector 7"/>
          <p:cNvCxnSpPr>
            <a:stCxn id="5" idx="2"/>
            <a:endCxn id="6" idx="6"/>
          </p:cNvCxnSpPr>
          <p:nvPr/>
        </p:nvCxnSpPr>
        <p:spPr>
          <a:xfrm flipH="1">
            <a:off x="4076700" y="3352800"/>
            <a:ext cx="3640836" cy="127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2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Kevin bacon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us have heard about the </a:t>
            </a:r>
            <a:r>
              <a:rPr lang="en-US" dirty="0"/>
              <a:t>K</a:t>
            </a:r>
            <a:r>
              <a:rPr lang="en-US" dirty="0" smtClean="0"/>
              <a:t>evin </a:t>
            </a:r>
            <a:r>
              <a:rPr lang="en-US" dirty="0"/>
              <a:t>B</a:t>
            </a:r>
            <a:r>
              <a:rPr lang="en-US" dirty="0" smtClean="0"/>
              <a:t>acon game</a:t>
            </a:r>
          </a:p>
          <a:p>
            <a:r>
              <a:rPr lang="en-US" dirty="0" smtClean="0"/>
              <a:t>The </a:t>
            </a:r>
            <a:r>
              <a:rPr lang="en-US" dirty="0"/>
              <a:t>game requires a group of players to try to connect any </a:t>
            </a:r>
            <a:r>
              <a:rPr lang="en-US" dirty="0" smtClean="0"/>
              <a:t>Hollywood actor </a:t>
            </a:r>
            <a:r>
              <a:rPr lang="en-US" dirty="0"/>
              <a:t>to Kevin Bacon as quickly as possible and in as few links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But why Kevin Bacon!?</a:t>
            </a:r>
          </a:p>
          <a:p>
            <a:r>
              <a:rPr lang="en-US" dirty="0" smtClean="0"/>
              <a:t>No doubt he is a prolific and versatile actor but are there others like him or maybe more connected and influential than him</a:t>
            </a:r>
          </a:p>
          <a:p>
            <a:r>
              <a:rPr lang="en-US" dirty="0" smtClean="0"/>
              <a:t>Let’s hunt for a better substitute actor who is relatively young, prolific, deeply entangled in the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Kevin </a:t>
            </a:r>
            <a:r>
              <a:rPr lang="en-US" dirty="0" smtClean="0"/>
              <a:t>Bacon</a:t>
            </a:r>
          </a:p>
          <a:p>
            <a:r>
              <a:rPr lang="en-US" dirty="0" smtClean="0"/>
              <a:t>Nicolas </a:t>
            </a:r>
            <a:r>
              <a:rPr lang="en-US" dirty="0"/>
              <a:t>Cage</a:t>
            </a:r>
          </a:p>
          <a:p>
            <a:r>
              <a:rPr lang="en-US" dirty="0"/>
              <a:t>George Clooney</a:t>
            </a:r>
          </a:p>
          <a:p>
            <a:r>
              <a:rPr lang="en-US" dirty="0"/>
              <a:t>Tom Cruise</a:t>
            </a:r>
          </a:p>
          <a:p>
            <a:r>
              <a:rPr lang="en-US" dirty="0"/>
              <a:t>James Franco</a:t>
            </a:r>
          </a:p>
          <a:p>
            <a:r>
              <a:rPr lang="en-US" dirty="0"/>
              <a:t>Tom Hanks </a:t>
            </a:r>
          </a:p>
          <a:p>
            <a:r>
              <a:rPr lang="en-US" dirty="0" smtClean="0"/>
              <a:t>Samuel L. </a:t>
            </a:r>
            <a:r>
              <a:rPr lang="en-US" dirty="0"/>
              <a:t>Jackson</a:t>
            </a:r>
          </a:p>
          <a:p>
            <a:r>
              <a:rPr lang="en-US" dirty="0" smtClean="0"/>
              <a:t>Ben </a:t>
            </a:r>
            <a:r>
              <a:rPr lang="en-US" dirty="0"/>
              <a:t>Affleck</a:t>
            </a:r>
          </a:p>
          <a:p>
            <a:r>
              <a:rPr lang="en-US" dirty="0"/>
              <a:t>Brad Pitt</a:t>
            </a:r>
          </a:p>
          <a:p>
            <a:r>
              <a:rPr lang="en-US" dirty="0"/>
              <a:t>Keanu Reeves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0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Network: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Filter: Made after 1960</a:t>
            </a:r>
          </a:p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Nodes: ~1.2 Million</a:t>
            </a:r>
          </a:p>
          <a:p>
            <a:r>
              <a:rPr lang="en-US" dirty="0" smtClean="0"/>
              <a:t> Number of Edges: ~2.8 Million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279" y="3412688"/>
            <a:ext cx="5487650" cy="365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6857" y="3343763"/>
            <a:ext cx="229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" y="6475630"/>
            <a:ext cx="305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courtesy: Nicola </a:t>
            </a:r>
            <a:r>
              <a:rPr lang="en-US" dirty="0" err="1" smtClean="0"/>
              <a:t>Perra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68" y="884658"/>
            <a:ext cx="1633727" cy="8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2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sampling methods considered.</a:t>
            </a:r>
          </a:p>
          <a:p>
            <a:r>
              <a:rPr lang="en-US" dirty="0"/>
              <a:t>D</a:t>
            </a:r>
            <a:r>
              <a:rPr lang="en-US" dirty="0" smtClean="0"/>
              <a:t>FS – It samples </a:t>
            </a:r>
            <a:r>
              <a:rPr lang="en-US" dirty="0"/>
              <a:t>an unvisited neighbor of the most recent visited vertex </a:t>
            </a:r>
            <a:r>
              <a:rPr lang="en-US" dirty="0" smtClean="0"/>
              <a:t>without     </a:t>
            </a:r>
            <a:r>
              <a:rPr lang="en-US" dirty="0" err="1" smtClean="0"/>
              <a:t>backtracing</a:t>
            </a:r>
            <a:endParaRPr lang="en-US" dirty="0" smtClean="0"/>
          </a:p>
          <a:p>
            <a:r>
              <a:rPr lang="en-US" dirty="0"/>
              <a:t>BFS - I</a:t>
            </a:r>
            <a:r>
              <a:rPr lang="en-US" dirty="0" smtClean="0"/>
              <a:t>t </a:t>
            </a:r>
            <a:r>
              <a:rPr lang="en-US" dirty="0"/>
              <a:t>samples an unvisited neighbor of the earliest visited </a:t>
            </a:r>
            <a:r>
              <a:rPr lang="en-US" dirty="0" smtClean="0"/>
              <a:t>vertex and each node is visited at most once.</a:t>
            </a:r>
          </a:p>
          <a:p>
            <a:r>
              <a:rPr lang="en-US" dirty="0" smtClean="0"/>
              <a:t>Random Walk – Random Walkers sample the network through diffusion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35" y="2048257"/>
            <a:ext cx="8633397" cy="452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720" y="426720"/>
            <a:ext cx="8059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Black is the original network</a:t>
            </a:r>
          </a:p>
          <a:p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is BFS which is biased  towards node with high degree as expected </a:t>
            </a:r>
          </a:p>
          <a:p>
            <a:r>
              <a:rPr lang="en-US" dirty="0" smtClean="0"/>
              <a:t>- 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is DFS, biased like BFS</a:t>
            </a:r>
          </a:p>
          <a:p>
            <a:r>
              <a:rPr lang="en-US" dirty="0" smtClean="0"/>
              <a:t>-</a:t>
            </a:r>
            <a:r>
              <a:rPr lang="en-US" dirty="0" smtClean="0">
                <a:solidFill>
                  <a:srgbClr val="FF9900"/>
                </a:solidFill>
              </a:rPr>
              <a:t>Orange</a:t>
            </a:r>
            <a:r>
              <a:rPr lang="en-US" dirty="0" smtClean="0"/>
              <a:t> is random walk</a:t>
            </a:r>
          </a:p>
          <a:p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BFS </a:t>
            </a:r>
            <a:r>
              <a:rPr lang="en-US" dirty="0" smtClean="0"/>
              <a:t>does a better job of approximating the network  </a:t>
            </a:r>
            <a:r>
              <a:rPr lang="en-US" dirty="0" smtClean="0">
                <a:solidFill>
                  <a:srgbClr val="FF0000"/>
                </a:solidFill>
              </a:rPr>
              <a:t>( ~1.1 million edges)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0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462011"/>
              </p:ext>
            </p:extLst>
          </p:nvPr>
        </p:nvGraphicFramePr>
        <p:xfrm>
          <a:off x="45565" y="1755648"/>
          <a:ext cx="5513987" cy="5102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hart" r:id="rId3" imgW="5095875" imgH="3057525" progId="Excel.Chart.8">
                  <p:embed followColorScheme="full"/>
                </p:oleObj>
              </mc:Choice>
              <mc:Fallback>
                <p:oleObj name="Chart" r:id="rId3" imgW="5095875" imgH="3057525" progId="Excel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5" y="1755648"/>
                        <a:ext cx="5513987" cy="5102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41741"/>
              </p:ext>
            </p:extLst>
          </p:nvPr>
        </p:nvGraphicFramePr>
        <p:xfrm>
          <a:off x="5718049" y="1837944"/>
          <a:ext cx="5742432" cy="493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hart" r:id="rId5" imgW="5095875" imgH="3057525" progId="Excel.Chart.8">
                  <p:embed/>
                </p:oleObj>
              </mc:Choice>
              <mc:Fallback>
                <p:oleObj name="Chart" r:id="rId5" imgW="5095875" imgH="3057525" progId="Excel.Char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8049" y="1837944"/>
                        <a:ext cx="5742432" cy="4937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565" y="1468612"/>
            <a:ext cx="166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Entire Dataset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8049" y="157098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Sampled Dataset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4216" y="95119"/>
            <a:ext cx="10058400" cy="1609344"/>
          </a:xfrm>
        </p:spPr>
        <p:txBody>
          <a:bodyPr/>
          <a:lstStyle/>
          <a:p>
            <a:r>
              <a:rPr lang="en-US" dirty="0" smtClean="0"/>
              <a:t>Degree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2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065661988"/>
              </p:ext>
            </p:extLst>
          </p:nvPr>
        </p:nvGraphicFramePr>
        <p:xfrm>
          <a:off x="0" y="2286000"/>
          <a:ext cx="5596128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Chart" r:id="rId3" imgW="6172200" imgH="4591050" progId="Excel.Chart.8">
                  <p:embed followColorScheme="full"/>
                </p:oleObj>
              </mc:Choice>
              <mc:Fallback>
                <p:oleObj name="Chart" r:id="rId3" imgW="6172200" imgH="4591050" progId="Excel.Chart.8">
                  <p:embed followColorScheme="full"/>
                  <p:pic>
                    <p:nvPicPr>
                      <p:cNvPr id="0" name="Object 3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5596128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916668"/>
            <a:ext cx="166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Entire Dataset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432" y="2286000"/>
            <a:ext cx="5675376" cy="4625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2432" y="191666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Sampled Dataset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5448" y="122658"/>
            <a:ext cx="10058400" cy="1609344"/>
          </a:xfrm>
        </p:spPr>
        <p:txBody>
          <a:bodyPr/>
          <a:lstStyle/>
          <a:p>
            <a:r>
              <a:rPr lang="en-US" dirty="0" smtClean="0"/>
              <a:t>Page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464941"/>
              </p:ext>
            </p:extLst>
          </p:nvPr>
        </p:nvGraphicFramePr>
        <p:xfrm>
          <a:off x="121920" y="1853184"/>
          <a:ext cx="6778752" cy="4864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Chart" r:id="rId3" imgW="5076825" imgH="4219575" progId="Excel.Chart.8">
                  <p:embed followColorScheme="full"/>
                </p:oleObj>
              </mc:Choice>
              <mc:Fallback>
                <p:oleObj name="Chart" r:id="rId3" imgW="5076825" imgH="4219575" progId="Excel.Chart.8">
                  <p:embed followColorScheme="full"/>
                  <p:pic>
                    <p:nvPicPr>
                      <p:cNvPr id="0" name="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" y="1853184"/>
                        <a:ext cx="6778752" cy="4864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0128" y="4937760"/>
            <a:ext cx="3878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 Value Centrality for sampled</a:t>
            </a:r>
          </a:p>
          <a:p>
            <a:r>
              <a:rPr lang="en-US" dirty="0" smtClean="0"/>
              <a:t>dataset did not converge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" y="1402080"/>
            <a:ext cx="166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Entire Dataset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39200" y="2715828"/>
            <a:ext cx="7617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?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1920" y="0"/>
            <a:ext cx="10058400" cy="1609344"/>
          </a:xfrm>
        </p:spPr>
        <p:txBody>
          <a:bodyPr/>
          <a:lstStyle/>
          <a:p>
            <a:r>
              <a:rPr lang="en-US" dirty="0" smtClean="0"/>
              <a:t>Eigen Value 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21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115</TotalTime>
  <Words>503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Wingdings</vt:lpstr>
      <vt:lpstr>Wood Type</vt:lpstr>
      <vt:lpstr>Microsoft Excel Chart</vt:lpstr>
      <vt:lpstr>Why just kevin bacon?</vt:lpstr>
      <vt:lpstr>Kevin bacon game</vt:lpstr>
      <vt:lpstr>Actors of interest</vt:lpstr>
      <vt:lpstr>Network:  </vt:lpstr>
      <vt:lpstr>Sampling</vt:lpstr>
      <vt:lpstr>PowerPoint Presentation</vt:lpstr>
      <vt:lpstr>Degree </vt:lpstr>
      <vt:lpstr>Page Rank</vt:lpstr>
      <vt:lpstr>Eigen Value centrality</vt:lpstr>
      <vt:lpstr>K-core Decomposition</vt:lpstr>
      <vt:lpstr>The verdict</vt:lpstr>
      <vt:lpstr>Jackson is the new bacon</vt:lpstr>
      <vt:lpstr>Community detection</vt:lpstr>
      <vt:lpstr>Community of actors of interest</vt:lpstr>
    </vt:vector>
  </TitlesOfParts>
  <Company>Northeastern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just kevin bacon?</dc:title>
  <dc:creator>Parth Rajendrakumar Vadera</dc:creator>
  <cp:lastModifiedBy>Parth Rajendrakumar Vadera</cp:lastModifiedBy>
  <cp:revision>14</cp:revision>
  <dcterms:created xsi:type="dcterms:W3CDTF">2015-04-21T19:14:01Z</dcterms:created>
  <dcterms:modified xsi:type="dcterms:W3CDTF">2015-04-21T21:09:58Z</dcterms:modified>
</cp:coreProperties>
</file>