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2" r:id="rId2"/>
    <p:sldId id="321" r:id="rId3"/>
    <p:sldId id="323" r:id="rId4"/>
    <p:sldId id="324" r:id="rId5"/>
    <p:sldId id="325" r:id="rId6"/>
    <p:sldId id="327" r:id="rId7"/>
    <p:sldId id="328" r:id="rId8"/>
    <p:sldId id="329" r:id="rId9"/>
    <p:sldId id="330" r:id="rId10"/>
    <p:sldId id="331" r:id="rId11"/>
    <p:sldId id="332" r:id="rId12"/>
    <p:sldId id="297" r:id="rId13"/>
  </p:sldIdLst>
  <p:sldSz cx="12190413" cy="6859588"/>
  <p:notesSz cx="6858000" cy="9144000"/>
  <p:embeddedFontLst>
    <p:embeddedFont>
      <p:font typeface="굴림체" panose="020B0609000101010101" pitchFamily="49" charset="-127"/>
      <p:regular r:id="rId16"/>
    </p:embeddedFont>
    <p:embeddedFont>
      <p:font typeface="맑은 고딕" panose="020B0503020000020004" pitchFamily="34" charset="-127"/>
      <p:regular r:id="rId17"/>
      <p:bold r:id="rId18"/>
    </p:embeddedFont>
    <p:embeddedFont>
      <p:font typeface="Noto Sans" panose="020B0502040504020204" pitchFamily="34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A85"/>
    <a:srgbClr val="1A76D4"/>
    <a:srgbClr val="7EB1DE"/>
    <a:srgbClr val="FBFBFB"/>
    <a:srgbClr val="0C0F14"/>
    <a:srgbClr val="C7CF21"/>
    <a:srgbClr val="81B02C"/>
    <a:srgbClr val="455E18"/>
    <a:srgbClr val="2A6561"/>
    <a:srgbClr val="B2D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3" autoAdjust="0"/>
    <p:restoredTop sz="95369" autoAdjust="0"/>
  </p:normalViewPr>
  <p:slideViewPr>
    <p:cSldViewPr>
      <p:cViewPr>
        <p:scale>
          <a:sx n="75" d="100"/>
          <a:sy n="75" d="100"/>
        </p:scale>
        <p:origin x="1205" y="149"/>
      </p:cViewPr>
      <p:guideLst>
        <p:guide orient="horz" pos="2160"/>
        <p:guide pos="2880"/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54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8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240"/>
            <a:ext cx="12190401" cy="68571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455247" y="5041547"/>
            <a:ext cx="5184576" cy="8365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6095206" y="2953315"/>
            <a:ext cx="5616624" cy="19847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240"/>
            <a:ext cx="12190401" cy="68571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240"/>
            <a:ext cx="12190401" cy="68571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240"/>
            <a:ext cx="12190401" cy="6857100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520" y="189434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rgbClr val="252A85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2024-12-09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240"/>
            <a:ext cx="12190401" cy="68571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521" y="189434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rgbClr val="252A85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rgbClr val="252A85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240"/>
            <a:ext cx="12190401" cy="68571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070870" y="4149874"/>
            <a:ext cx="9217024" cy="1224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members.com/en_U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7319341" y="5041547"/>
            <a:ext cx="4392489" cy="836519"/>
          </a:xfrm>
        </p:spPr>
        <p:txBody>
          <a:bodyPr/>
          <a:lstStyle/>
          <a:p>
            <a:r>
              <a:rPr lang="en-US" altLang="ko-KR" dirty="0"/>
              <a:t>DIVYANSHU PANDEY</a:t>
            </a:r>
            <a:br>
              <a:rPr lang="en-US" altLang="ko-KR" dirty="0"/>
            </a:br>
            <a:r>
              <a:rPr lang="en-US" altLang="ko-KR" dirty="0"/>
              <a:t>DEEP PATOLIYA</a:t>
            </a:r>
            <a:br>
              <a:rPr lang="en-US" altLang="ko-KR" dirty="0"/>
            </a:br>
            <a:r>
              <a:rPr lang="en-US" altLang="ko-KR" dirty="0"/>
              <a:t>DHRUV MAHABAL</a:t>
            </a:r>
          </a:p>
          <a:p>
            <a:r>
              <a:rPr lang="en-US" altLang="ko-KR" dirty="0"/>
              <a:t>SUMUKH PADALKAR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b="1" dirty="0">
                <a:solidFill>
                  <a:srgbClr val="FF0000"/>
                </a:solidFill>
              </a:rPr>
              <a:t>SYRACUSE CRIME ANALYTICS 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58" y="1773610"/>
            <a:ext cx="591263" cy="572977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427663" y="6156959"/>
            <a:ext cx="1347606" cy="348343"/>
            <a:chOff x="5427663" y="6156959"/>
            <a:chExt cx="1347606" cy="348343"/>
          </a:xfrm>
        </p:grpSpPr>
        <p:grpSp>
          <p:nvGrpSpPr>
            <p:cNvPr id="25" name="그룹 24"/>
            <p:cNvGrpSpPr/>
            <p:nvPr/>
          </p:nvGrpSpPr>
          <p:grpSpPr>
            <a:xfrm>
              <a:off x="5427663" y="6166383"/>
              <a:ext cx="1335600" cy="338400"/>
              <a:chOff x="5427663" y="6166383"/>
              <a:chExt cx="1335600" cy="338400"/>
            </a:xfrm>
          </p:grpSpPr>
          <p:sp>
            <p:nvSpPr>
              <p:cNvPr id="2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429245" y="6166383"/>
                <a:ext cx="1332435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5"/>
              <p:cNvSpPr>
                <a:spLocks/>
              </p:cNvSpPr>
              <p:nvPr/>
            </p:nvSpPr>
            <p:spPr bwMode="auto">
              <a:xfrm>
                <a:off x="5628635" y="6341793"/>
                <a:ext cx="85453" cy="130393"/>
              </a:xfrm>
              <a:custGeom>
                <a:avLst/>
                <a:gdLst>
                  <a:gd name="T0" fmla="*/ 83 w 83"/>
                  <a:gd name="T1" fmla="*/ 90 h 130"/>
                  <a:gd name="T2" fmla="*/ 79 w 83"/>
                  <a:gd name="T3" fmla="*/ 108 h 130"/>
                  <a:gd name="T4" fmla="*/ 69 w 83"/>
                  <a:gd name="T5" fmla="*/ 120 h 130"/>
                  <a:gd name="T6" fmla="*/ 54 w 83"/>
                  <a:gd name="T7" fmla="*/ 128 h 130"/>
                  <a:gd name="T8" fmla="*/ 36 w 83"/>
                  <a:gd name="T9" fmla="*/ 130 h 130"/>
                  <a:gd name="T10" fmla="*/ 24 w 83"/>
                  <a:gd name="T11" fmla="*/ 129 h 130"/>
                  <a:gd name="T12" fmla="*/ 14 w 83"/>
                  <a:gd name="T13" fmla="*/ 127 h 130"/>
                  <a:gd name="T14" fmla="*/ 7 w 83"/>
                  <a:gd name="T15" fmla="*/ 124 h 130"/>
                  <a:gd name="T16" fmla="*/ 3 w 83"/>
                  <a:gd name="T17" fmla="*/ 121 h 130"/>
                  <a:gd name="T18" fmla="*/ 1 w 83"/>
                  <a:gd name="T19" fmla="*/ 117 h 130"/>
                  <a:gd name="T20" fmla="*/ 0 w 83"/>
                  <a:gd name="T21" fmla="*/ 110 h 130"/>
                  <a:gd name="T22" fmla="*/ 0 w 83"/>
                  <a:gd name="T23" fmla="*/ 105 h 130"/>
                  <a:gd name="T24" fmla="*/ 1 w 83"/>
                  <a:gd name="T25" fmla="*/ 102 h 130"/>
                  <a:gd name="T26" fmla="*/ 2 w 83"/>
                  <a:gd name="T27" fmla="*/ 100 h 130"/>
                  <a:gd name="T28" fmla="*/ 4 w 83"/>
                  <a:gd name="T29" fmla="*/ 99 h 130"/>
                  <a:gd name="T30" fmla="*/ 8 w 83"/>
                  <a:gd name="T31" fmla="*/ 101 h 130"/>
                  <a:gd name="T32" fmla="*/ 14 w 83"/>
                  <a:gd name="T33" fmla="*/ 105 h 130"/>
                  <a:gd name="T34" fmla="*/ 24 w 83"/>
                  <a:gd name="T35" fmla="*/ 108 h 130"/>
                  <a:gd name="T36" fmla="*/ 36 w 83"/>
                  <a:gd name="T37" fmla="*/ 110 h 130"/>
                  <a:gd name="T38" fmla="*/ 45 w 83"/>
                  <a:gd name="T39" fmla="*/ 109 h 130"/>
                  <a:gd name="T40" fmla="*/ 51 w 83"/>
                  <a:gd name="T41" fmla="*/ 105 h 130"/>
                  <a:gd name="T42" fmla="*/ 55 w 83"/>
                  <a:gd name="T43" fmla="*/ 100 h 130"/>
                  <a:gd name="T44" fmla="*/ 56 w 83"/>
                  <a:gd name="T45" fmla="*/ 94 h 130"/>
                  <a:gd name="T46" fmla="*/ 54 w 83"/>
                  <a:gd name="T47" fmla="*/ 86 h 130"/>
                  <a:gd name="T48" fmla="*/ 48 w 83"/>
                  <a:gd name="T49" fmla="*/ 81 h 130"/>
                  <a:gd name="T50" fmla="*/ 39 w 83"/>
                  <a:gd name="T51" fmla="*/ 76 h 130"/>
                  <a:gd name="T52" fmla="*/ 29 w 83"/>
                  <a:gd name="T53" fmla="*/ 72 h 130"/>
                  <a:gd name="T54" fmla="*/ 19 w 83"/>
                  <a:gd name="T55" fmla="*/ 66 h 130"/>
                  <a:gd name="T56" fmla="*/ 11 w 83"/>
                  <a:gd name="T57" fmla="*/ 59 h 130"/>
                  <a:gd name="T58" fmla="*/ 5 w 83"/>
                  <a:gd name="T59" fmla="*/ 50 h 130"/>
                  <a:gd name="T60" fmla="*/ 2 w 83"/>
                  <a:gd name="T61" fmla="*/ 36 h 130"/>
                  <a:gd name="T62" fmla="*/ 6 w 83"/>
                  <a:gd name="T63" fmla="*/ 20 h 130"/>
                  <a:gd name="T64" fmla="*/ 15 w 83"/>
                  <a:gd name="T65" fmla="*/ 9 h 130"/>
                  <a:gd name="T66" fmla="*/ 28 w 83"/>
                  <a:gd name="T67" fmla="*/ 2 h 130"/>
                  <a:gd name="T68" fmla="*/ 45 w 83"/>
                  <a:gd name="T69" fmla="*/ 0 h 130"/>
                  <a:gd name="T70" fmla="*/ 54 w 83"/>
                  <a:gd name="T71" fmla="*/ 0 h 130"/>
                  <a:gd name="T72" fmla="*/ 62 w 83"/>
                  <a:gd name="T73" fmla="*/ 2 h 130"/>
                  <a:gd name="T74" fmla="*/ 69 w 83"/>
                  <a:gd name="T75" fmla="*/ 5 h 130"/>
                  <a:gd name="T76" fmla="*/ 73 w 83"/>
                  <a:gd name="T77" fmla="*/ 7 h 130"/>
                  <a:gd name="T78" fmla="*/ 75 w 83"/>
                  <a:gd name="T79" fmla="*/ 9 h 130"/>
                  <a:gd name="T80" fmla="*/ 75 w 83"/>
                  <a:gd name="T81" fmla="*/ 11 h 130"/>
                  <a:gd name="T82" fmla="*/ 75 w 83"/>
                  <a:gd name="T83" fmla="*/ 13 h 130"/>
                  <a:gd name="T84" fmla="*/ 76 w 83"/>
                  <a:gd name="T85" fmla="*/ 18 h 130"/>
                  <a:gd name="T86" fmla="*/ 75 w 83"/>
                  <a:gd name="T87" fmla="*/ 22 h 130"/>
                  <a:gd name="T88" fmla="*/ 75 w 83"/>
                  <a:gd name="T89" fmla="*/ 26 h 130"/>
                  <a:gd name="T90" fmla="*/ 74 w 83"/>
                  <a:gd name="T91" fmla="*/ 28 h 130"/>
                  <a:gd name="T92" fmla="*/ 72 w 83"/>
                  <a:gd name="T93" fmla="*/ 28 h 130"/>
                  <a:gd name="T94" fmla="*/ 69 w 83"/>
                  <a:gd name="T95" fmla="*/ 27 h 130"/>
                  <a:gd name="T96" fmla="*/ 63 w 83"/>
                  <a:gd name="T97" fmla="*/ 24 h 130"/>
                  <a:gd name="T98" fmla="*/ 55 w 83"/>
                  <a:gd name="T99" fmla="*/ 21 h 130"/>
                  <a:gd name="T100" fmla="*/ 45 w 83"/>
                  <a:gd name="T101" fmla="*/ 20 h 130"/>
                  <a:gd name="T102" fmla="*/ 38 w 83"/>
                  <a:gd name="T103" fmla="*/ 21 h 130"/>
                  <a:gd name="T104" fmla="*/ 33 w 83"/>
                  <a:gd name="T105" fmla="*/ 23 h 130"/>
                  <a:gd name="T106" fmla="*/ 30 w 83"/>
                  <a:gd name="T107" fmla="*/ 28 h 130"/>
                  <a:gd name="T108" fmla="*/ 28 w 83"/>
                  <a:gd name="T109" fmla="*/ 33 h 130"/>
                  <a:gd name="T110" fmla="*/ 31 w 83"/>
                  <a:gd name="T111" fmla="*/ 40 h 130"/>
                  <a:gd name="T112" fmla="*/ 37 w 83"/>
                  <a:gd name="T113" fmla="*/ 46 h 130"/>
                  <a:gd name="T114" fmla="*/ 46 w 83"/>
                  <a:gd name="T115" fmla="*/ 50 h 130"/>
                  <a:gd name="T116" fmla="*/ 56 w 83"/>
                  <a:gd name="T117" fmla="*/ 55 h 130"/>
                  <a:gd name="T118" fmla="*/ 66 w 83"/>
                  <a:gd name="T119" fmla="*/ 60 h 130"/>
                  <a:gd name="T120" fmla="*/ 74 w 83"/>
                  <a:gd name="T121" fmla="*/ 67 h 130"/>
                  <a:gd name="T122" fmla="*/ 81 w 83"/>
                  <a:gd name="T123" fmla="*/ 77 h 130"/>
                  <a:gd name="T124" fmla="*/ 83 w 83"/>
                  <a:gd name="T125" fmla="*/ 9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" h="130">
                    <a:moveTo>
                      <a:pt x="83" y="90"/>
                    </a:moveTo>
                    <a:cubicBezTo>
                      <a:pt x="83" y="97"/>
                      <a:pt x="82" y="103"/>
                      <a:pt x="79" y="108"/>
                    </a:cubicBezTo>
                    <a:cubicBezTo>
                      <a:pt x="77" y="113"/>
                      <a:pt x="73" y="117"/>
                      <a:pt x="69" y="120"/>
                    </a:cubicBezTo>
                    <a:cubicBezTo>
                      <a:pt x="65" y="124"/>
                      <a:pt x="60" y="126"/>
                      <a:pt x="54" y="128"/>
                    </a:cubicBezTo>
                    <a:cubicBezTo>
                      <a:pt x="49" y="130"/>
                      <a:pt x="42" y="130"/>
                      <a:pt x="36" y="130"/>
                    </a:cubicBezTo>
                    <a:cubicBezTo>
                      <a:pt x="32" y="130"/>
                      <a:pt x="28" y="130"/>
                      <a:pt x="24" y="129"/>
                    </a:cubicBezTo>
                    <a:cubicBezTo>
                      <a:pt x="20" y="129"/>
                      <a:pt x="17" y="128"/>
                      <a:pt x="14" y="127"/>
                    </a:cubicBezTo>
                    <a:cubicBezTo>
                      <a:pt x="11" y="126"/>
                      <a:pt x="9" y="125"/>
                      <a:pt x="7" y="124"/>
                    </a:cubicBezTo>
                    <a:cubicBezTo>
                      <a:pt x="5" y="122"/>
                      <a:pt x="3" y="121"/>
                      <a:pt x="3" y="121"/>
                    </a:cubicBezTo>
                    <a:cubicBezTo>
                      <a:pt x="2" y="120"/>
                      <a:pt x="1" y="119"/>
                      <a:pt x="1" y="117"/>
                    </a:cubicBezTo>
                    <a:cubicBezTo>
                      <a:pt x="0" y="115"/>
                      <a:pt x="0" y="113"/>
                      <a:pt x="0" y="110"/>
                    </a:cubicBezTo>
                    <a:cubicBezTo>
                      <a:pt x="0" y="108"/>
                      <a:pt x="0" y="106"/>
                      <a:pt x="0" y="105"/>
                    </a:cubicBezTo>
                    <a:cubicBezTo>
                      <a:pt x="1" y="104"/>
                      <a:pt x="1" y="103"/>
                      <a:pt x="1" y="102"/>
                    </a:cubicBezTo>
                    <a:cubicBezTo>
                      <a:pt x="1" y="101"/>
                      <a:pt x="2" y="100"/>
                      <a:pt x="2" y="100"/>
                    </a:cubicBezTo>
                    <a:cubicBezTo>
                      <a:pt x="3" y="100"/>
                      <a:pt x="3" y="99"/>
                      <a:pt x="4" y="99"/>
                    </a:cubicBezTo>
                    <a:cubicBezTo>
                      <a:pt x="5" y="99"/>
                      <a:pt x="6" y="100"/>
                      <a:pt x="8" y="101"/>
                    </a:cubicBezTo>
                    <a:cubicBezTo>
                      <a:pt x="9" y="102"/>
                      <a:pt x="12" y="103"/>
                      <a:pt x="14" y="105"/>
                    </a:cubicBezTo>
                    <a:cubicBezTo>
                      <a:pt x="17" y="106"/>
                      <a:pt x="20" y="107"/>
                      <a:pt x="24" y="108"/>
                    </a:cubicBezTo>
                    <a:cubicBezTo>
                      <a:pt x="27" y="109"/>
                      <a:pt x="31" y="110"/>
                      <a:pt x="36" y="110"/>
                    </a:cubicBezTo>
                    <a:cubicBezTo>
                      <a:pt x="39" y="110"/>
                      <a:pt x="42" y="109"/>
                      <a:pt x="45" y="109"/>
                    </a:cubicBezTo>
                    <a:cubicBezTo>
                      <a:pt x="47" y="108"/>
                      <a:pt x="49" y="107"/>
                      <a:pt x="51" y="105"/>
                    </a:cubicBezTo>
                    <a:cubicBezTo>
                      <a:pt x="53" y="104"/>
                      <a:pt x="54" y="102"/>
                      <a:pt x="55" y="100"/>
                    </a:cubicBezTo>
                    <a:cubicBezTo>
                      <a:pt x="56" y="98"/>
                      <a:pt x="56" y="96"/>
                      <a:pt x="56" y="94"/>
                    </a:cubicBezTo>
                    <a:cubicBezTo>
                      <a:pt x="56" y="91"/>
                      <a:pt x="55" y="88"/>
                      <a:pt x="54" y="86"/>
                    </a:cubicBezTo>
                    <a:cubicBezTo>
                      <a:pt x="52" y="84"/>
                      <a:pt x="50" y="82"/>
                      <a:pt x="48" y="81"/>
                    </a:cubicBezTo>
                    <a:cubicBezTo>
                      <a:pt x="45" y="79"/>
                      <a:pt x="42" y="78"/>
                      <a:pt x="39" y="76"/>
                    </a:cubicBezTo>
                    <a:cubicBezTo>
                      <a:pt x="36" y="75"/>
                      <a:pt x="33" y="73"/>
                      <a:pt x="29" y="72"/>
                    </a:cubicBezTo>
                    <a:cubicBezTo>
                      <a:pt x="26" y="70"/>
                      <a:pt x="23" y="68"/>
                      <a:pt x="19" y="66"/>
                    </a:cubicBezTo>
                    <a:cubicBezTo>
                      <a:pt x="16" y="65"/>
                      <a:pt x="13" y="62"/>
                      <a:pt x="11" y="59"/>
                    </a:cubicBezTo>
                    <a:cubicBezTo>
                      <a:pt x="8" y="57"/>
                      <a:pt x="6" y="53"/>
                      <a:pt x="5" y="50"/>
                    </a:cubicBezTo>
                    <a:cubicBezTo>
                      <a:pt x="3" y="46"/>
                      <a:pt x="2" y="41"/>
                      <a:pt x="2" y="36"/>
                    </a:cubicBezTo>
                    <a:cubicBezTo>
                      <a:pt x="2" y="30"/>
                      <a:pt x="3" y="25"/>
                      <a:pt x="6" y="20"/>
                    </a:cubicBezTo>
                    <a:cubicBezTo>
                      <a:pt x="8" y="15"/>
                      <a:pt x="11" y="12"/>
                      <a:pt x="15" y="9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34" y="0"/>
                      <a:pt x="39" y="0"/>
                      <a:pt x="45" y="0"/>
                    </a:cubicBezTo>
                    <a:cubicBezTo>
                      <a:pt x="48" y="0"/>
                      <a:pt x="51" y="0"/>
                      <a:pt x="54" y="0"/>
                    </a:cubicBezTo>
                    <a:cubicBezTo>
                      <a:pt x="57" y="1"/>
                      <a:pt x="60" y="1"/>
                      <a:pt x="62" y="2"/>
                    </a:cubicBezTo>
                    <a:cubicBezTo>
                      <a:pt x="65" y="3"/>
                      <a:pt x="67" y="4"/>
                      <a:pt x="69" y="5"/>
                    </a:cubicBezTo>
                    <a:cubicBezTo>
                      <a:pt x="71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9"/>
                    </a:cubicBezTo>
                    <a:cubicBezTo>
                      <a:pt x="75" y="9"/>
                      <a:pt x="75" y="10"/>
                      <a:pt x="75" y="11"/>
                    </a:cubicBezTo>
                    <a:cubicBezTo>
                      <a:pt x="75" y="11"/>
                      <a:pt x="75" y="12"/>
                      <a:pt x="75" y="13"/>
                    </a:cubicBezTo>
                    <a:cubicBezTo>
                      <a:pt x="76" y="15"/>
                      <a:pt x="76" y="16"/>
                      <a:pt x="76" y="18"/>
                    </a:cubicBezTo>
                    <a:cubicBezTo>
                      <a:pt x="76" y="20"/>
                      <a:pt x="76" y="21"/>
                      <a:pt x="75" y="22"/>
                    </a:cubicBezTo>
                    <a:cubicBezTo>
                      <a:pt x="75" y="24"/>
                      <a:pt x="75" y="25"/>
                      <a:pt x="75" y="26"/>
                    </a:cubicBezTo>
                    <a:cubicBezTo>
                      <a:pt x="75" y="27"/>
                      <a:pt x="74" y="27"/>
                      <a:pt x="74" y="28"/>
                    </a:cubicBezTo>
                    <a:cubicBezTo>
                      <a:pt x="74" y="28"/>
                      <a:pt x="73" y="28"/>
                      <a:pt x="72" y="28"/>
                    </a:cubicBezTo>
                    <a:cubicBezTo>
                      <a:pt x="72" y="28"/>
                      <a:pt x="70" y="28"/>
                      <a:pt x="69" y="27"/>
                    </a:cubicBezTo>
                    <a:cubicBezTo>
                      <a:pt x="67" y="26"/>
                      <a:pt x="65" y="25"/>
                      <a:pt x="63" y="24"/>
                    </a:cubicBezTo>
                    <a:cubicBezTo>
                      <a:pt x="61" y="23"/>
                      <a:pt x="58" y="22"/>
                      <a:pt x="55" y="21"/>
                    </a:cubicBezTo>
                    <a:cubicBezTo>
                      <a:pt x="52" y="20"/>
                      <a:pt x="49" y="20"/>
                      <a:pt x="45" y="20"/>
                    </a:cubicBezTo>
                    <a:cubicBezTo>
                      <a:pt x="42" y="20"/>
                      <a:pt x="40" y="20"/>
                      <a:pt x="38" y="21"/>
                    </a:cubicBezTo>
                    <a:cubicBezTo>
                      <a:pt x="36" y="21"/>
                      <a:pt x="34" y="22"/>
                      <a:pt x="33" y="23"/>
                    </a:cubicBezTo>
                    <a:cubicBezTo>
                      <a:pt x="31" y="25"/>
                      <a:pt x="30" y="26"/>
                      <a:pt x="30" y="28"/>
                    </a:cubicBezTo>
                    <a:cubicBezTo>
                      <a:pt x="29" y="29"/>
                      <a:pt x="28" y="31"/>
                      <a:pt x="28" y="33"/>
                    </a:cubicBezTo>
                    <a:cubicBezTo>
                      <a:pt x="28" y="36"/>
                      <a:pt x="29" y="38"/>
                      <a:pt x="31" y="40"/>
                    </a:cubicBezTo>
                    <a:cubicBezTo>
                      <a:pt x="32" y="42"/>
                      <a:pt x="34" y="44"/>
                      <a:pt x="37" y="46"/>
                    </a:cubicBezTo>
                    <a:cubicBezTo>
                      <a:pt x="40" y="47"/>
                      <a:pt x="42" y="49"/>
                      <a:pt x="46" y="50"/>
                    </a:cubicBezTo>
                    <a:cubicBezTo>
                      <a:pt x="49" y="52"/>
                      <a:pt x="52" y="53"/>
                      <a:pt x="56" y="55"/>
                    </a:cubicBezTo>
                    <a:cubicBezTo>
                      <a:pt x="59" y="56"/>
                      <a:pt x="62" y="58"/>
                      <a:pt x="66" y="60"/>
                    </a:cubicBezTo>
                    <a:cubicBezTo>
                      <a:pt x="69" y="62"/>
                      <a:pt x="72" y="65"/>
                      <a:pt x="74" y="67"/>
                    </a:cubicBezTo>
                    <a:cubicBezTo>
                      <a:pt x="77" y="70"/>
                      <a:pt x="79" y="73"/>
                      <a:pt x="81" y="77"/>
                    </a:cubicBezTo>
                    <a:cubicBezTo>
                      <a:pt x="82" y="81"/>
                      <a:pt x="83" y="85"/>
                      <a:pt x="83" y="9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5726748" y="6334031"/>
                <a:ext cx="26902" cy="138155"/>
              </a:xfrm>
              <a:custGeom>
                <a:avLst/>
                <a:gdLst>
                  <a:gd name="T0" fmla="*/ 25 w 25"/>
                  <a:gd name="T1" fmla="*/ 133 h 137"/>
                  <a:gd name="T2" fmla="*/ 24 w 25"/>
                  <a:gd name="T3" fmla="*/ 135 h 137"/>
                  <a:gd name="T4" fmla="*/ 22 w 25"/>
                  <a:gd name="T5" fmla="*/ 136 h 137"/>
                  <a:gd name="T6" fmla="*/ 18 w 25"/>
                  <a:gd name="T7" fmla="*/ 137 h 137"/>
                  <a:gd name="T8" fmla="*/ 12 w 25"/>
                  <a:gd name="T9" fmla="*/ 137 h 137"/>
                  <a:gd name="T10" fmla="*/ 7 w 25"/>
                  <a:gd name="T11" fmla="*/ 137 h 137"/>
                  <a:gd name="T12" fmla="*/ 3 w 25"/>
                  <a:gd name="T13" fmla="*/ 136 h 137"/>
                  <a:gd name="T14" fmla="*/ 1 w 25"/>
                  <a:gd name="T15" fmla="*/ 135 h 137"/>
                  <a:gd name="T16" fmla="*/ 0 w 25"/>
                  <a:gd name="T17" fmla="*/ 133 h 137"/>
                  <a:gd name="T18" fmla="*/ 0 w 25"/>
                  <a:gd name="T19" fmla="*/ 4 h 137"/>
                  <a:gd name="T20" fmla="*/ 1 w 25"/>
                  <a:gd name="T21" fmla="*/ 3 h 137"/>
                  <a:gd name="T22" fmla="*/ 3 w 25"/>
                  <a:gd name="T23" fmla="*/ 1 h 137"/>
                  <a:gd name="T24" fmla="*/ 7 w 25"/>
                  <a:gd name="T25" fmla="*/ 1 h 137"/>
                  <a:gd name="T26" fmla="*/ 12 w 25"/>
                  <a:gd name="T27" fmla="*/ 0 h 137"/>
                  <a:gd name="T28" fmla="*/ 18 w 25"/>
                  <a:gd name="T29" fmla="*/ 1 h 137"/>
                  <a:gd name="T30" fmla="*/ 22 w 25"/>
                  <a:gd name="T31" fmla="*/ 1 h 137"/>
                  <a:gd name="T32" fmla="*/ 24 w 25"/>
                  <a:gd name="T33" fmla="*/ 3 h 137"/>
                  <a:gd name="T34" fmla="*/ 25 w 25"/>
                  <a:gd name="T35" fmla="*/ 4 h 137"/>
                  <a:gd name="T36" fmla="*/ 25 w 25"/>
                  <a:gd name="T37" fmla="*/ 13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137">
                    <a:moveTo>
                      <a:pt x="25" y="133"/>
                    </a:moveTo>
                    <a:cubicBezTo>
                      <a:pt x="25" y="133"/>
                      <a:pt x="25" y="134"/>
                      <a:pt x="24" y="135"/>
                    </a:cubicBezTo>
                    <a:cubicBezTo>
                      <a:pt x="24" y="135"/>
                      <a:pt x="23" y="135"/>
                      <a:pt x="22" y="136"/>
                    </a:cubicBezTo>
                    <a:cubicBezTo>
                      <a:pt x="21" y="136"/>
                      <a:pt x="20" y="136"/>
                      <a:pt x="18" y="137"/>
                    </a:cubicBezTo>
                    <a:cubicBezTo>
                      <a:pt x="17" y="137"/>
                      <a:pt x="15" y="137"/>
                      <a:pt x="12" y="137"/>
                    </a:cubicBezTo>
                    <a:cubicBezTo>
                      <a:pt x="10" y="137"/>
                      <a:pt x="8" y="137"/>
                      <a:pt x="7" y="137"/>
                    </a:cubicBezTo>
                    <a:cubicBezTo>
                      <a:pt x="5" y="136"/>
                      <a:pt x="4" y="136"/>
                      <a:pt x="3" y="136"/>
                    </a:cubicBezTo>
                    <a:cubicBezTo>
                      <a:pt x="2" y="135"/>
                      <a:pt x="1" y="135"/>
                      <a:pt x="1" y="135"/>
                    </a:cubicBezTo>
                    <a:cubicBezTo>
                      <a:pt x="0" y="134"/>
                      <a:pt x="0" y="133"/>
                      <a:pt x="0" y="13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0"/>
                      <a:pt x="10" y="0"/>
                      <a:pt x="12" y="0"/>
                    </a:cubicBezTo>
                    <a:cubicBezTo>
                      <a:pt x="15" y="0"/>
                      <a:pt x="17" y="0"/>
                      <a:pt x="18" y="1"/>
                    </a:cubicBezTo>
                    <a:cubicBezTo>
                      <a:pt x="20" y="1"/>
                      <a:pt x="21" y="1"/>
                      <a:pt x="22" y="1"/>
                    </a:cubicBezTo>
                    <a:cubicBezTo>
                      <a:pt x="23" y="2"/>
                      <a:pt x="24" y="2"/>
                      <a:pt x="24" y="3"/>
                    </a:cubicBezTo>
                    <a:cubicBezTo>
                      <a:pt x="25" y="3"/>
                      <a:pt x="25" y="4"/>
                      <a:pt x="25" y="4"/>
                    </a:cubicBezTo>
                    <a:lnTo>
                      <a:pt x="25" y="133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Freeform 7"/>
              <p:cNvSpPr>
                <a:spLocks noEditPoints="1"/>
              </p:cNvSpPr>
              <p:nvPr/>
            </p:nvSpPr>
            <p:spPr bwMode="auto">
              <a:xfrm>
                <a:off x="5771057" y="6337135"/>
                <a:ext cx="28484" cy="135050"/>
              </a:xfrm>
              <a:custGeom>
                <a:avLst/>
                <a:gdLst>
                  <a:gd name="T0" fmla="*/ 28 w 28"/>
                  <a:gd name="T1" fmla="*/ 12 h 133"/>
                  <a:gd name="T2" fmla="*/ 25 w 28"/>
                  <a:gd name="T3" fmla="*/ 22 h 133"/>
                  <a:gd name="T4" fmla="*/ 14 w 28"/>
                  <a:gd name="T5" fmla="*/ 25 h 133"/>
                  <a:gd name="T6" fmla="*/ 2 w 28"/>
                  <a:gd name="T7" fmla="*/ 23 h 133"/>
                  <a:gd name="T8" fmla="*/ 0 w 28"/>
                  <a:gd name="T9" fmla="*/ 13 h 133"/>
                  <a:gd name="T10" fmla="*/ 3 w 28"/>
                  <a:gd name="T11" fmla="*/ 2 h 133"/>
                  <a:gd name="T12" fmla="*/ 14 w 28"/>
                  <a:gd name="T13" fmla="*/ 0 h 133"/>
                  <a:gd name="T14" fmla="*/ 25 w 28"/>
                  <a:gd name="T15" fmla="*/ 2 h 133"/>
                  <a:gd name="T16" fmla="*/ 28 w 28"/>
                  <a:gd name="T17" fmla="*/ 12 h 133"/>
                  <a:gd name="T18" fmla="*/ 26 w 28"/>
                  <a:gd name="T19" fmla="*/ 129 h 133"/>
                  <a:gd name="T20" fmla="*/ 25 w 28"/>
                  <a:gd name="T21" fmla="*/ 131 h 133"/>
                  <a:gd name="T22" fmla="*/ 23 w 28"/>
                  <a:gd name="T23" fmla="*/ 132 h 133"/>
                  <a:gd name="T24" fmla="*/ 20 w 28"/>
                  <a:gd name="T25" fmla="*/ 133 h 133"/>
                  <a:gd name="T26" fmla="*/ 14 w 28"/>
                  <a:gd name="T27" fmla="*/ 133 h 133"/>
                  <a:gd name="T28" fmla="*/ 8 w 28"/>
                  <a:gd name="T29" fmla="*/ 133 h 133"/>
                  <a:gd name="T30" fmla="*/ 4 w 28"/>
                  <a:gd name="T31" fmla="*/ 132 h 133"/>
                  <a:gd name="T32" fmla="*/ 2 w 28"/>
                  <a:gd name="T33" fmla="*/ 131 h 133"/>
                  <a:gd name="T34" fmla="*/ 1 w 28"/>
                  <a:gd name="T35" fmla="*/ 129 h 133"/>
                  <a:gd name="T36" fmla="*/ 1 w 28"/>
                  <a:gd name="T37" fmla="*/ 42 h 133"/>
                  <a:gd name="T38" fmla="*/ 2 w 28"/>
                  <a:gd name="T39" fmla="*/ 40 h 133"/>
                  <a:gd name="T40" fmla="*/ 4 w 28"/>
                  <a:gd name="T41" fmla="*/ 39 h 133"/>
                  <a:gd name="T42" fmla="*/ 8 w 28"/>
                  <a:gd name="T43" fmla="*/ 38 h 133"/>
                  <a:gd name="T44" fmla="*/ 14 w 28"/>
                  <a:gd name="T45" fmla="*/ 38 h 133"/>
                  <a:gd name="T46" fmla="*/ 20 w 28"/>
                  <a:gd name="T47" fmla="*/ 38 h 133"/>
                  <a:gd name="T48" fmla="*/ 23 w 28"/>
                  <a:gd name="T49" fmla="*/ 39 h 133"/>
                  <a:gd name="T50" fmla="*/ 25 w 28"/>
                  <a:gd name="T51" fmla="*/ 40 h 133"/>
                  <a:gd name="T52" fmla="*/ 26 w 28"/>
                  <a:gd name="T53" fmla="*/ 42 h 133"/>
                  <a:gd name="T54" fmla="*/ 26 w 28"/>
                  <a:gd name="T55" fmla="*/ 12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" h="133">
                    <a:moveTo>
                      <a:pt x="28" y="12"/>
                    </a:moveTo>
                    <a:cubicBezTo>
                      <a:pt x="28" y="17"/>
                      <a:pt x="27" y="21"/>
                      <a:pt x="25" y="22"/>
                    </a:cubicBezTo>
                    <a:cubicBezTo>
                      <a:pt x="23" y="24"/>
                      <a:pt x="19" y="25"/>
                      <a:pt x="14" y="25"/>
                    </a:cubicBezTo>
                    <a:cubicBezTo>
                      <a:pt x="8" y="25"/>
                      <a:pt x="4" y="24"/>
                      <a:pt x="2" y="23"/>
                    </a:cubicBezTo>
                    <a:cubicBezTo>
                      <a:pt x="0" y="21"/>
                      <a:pt x="0" y="17"/>
                      <a:pt x="0" y="13"/>
                    </a:cubicBezTo>
                    <a:cubicBezTo>
                      <a:pt x="0" y="8"/>
                      <a:pt x="1" y="4"/>
                      <a:pt x="3" y="2"/>
                    </a:cubicBezTo>
                    <a:cubicBezTo>
                      <a:pt x="5" y="1"/>
                      <a:pt x="8" y="0"/>
                      <a:pt x="14" y="0"/>
                    </a:cubicBezTo>
                    <a:cubicBezTo>
                      <a:pt x="19" y="0"/>
                      <a:pt x="23" y="0"/>
                      <a:pt x="25" y="2"/>
                    </a:cubicBezTo>
                    <a:cubicBezTo>
                      <a:pt x="27" y="4"/>
                      <a:pt x="28" y="7"/>
                      <a:pt x="28" y="12"/>
                    </a:cubicBezTo>
                    <a:close/>
                    <a:moveTo>
                      <a:pt x="26" y="129"/>
                    </a:moveTo>
                    <a:cubicBezTo>
                      <a:pt x="26" y="129"/>
                      <a:pt x="26" y="130"/>
                      <a:pt x="25" y="131"/>
                    </a:cubicBezTo>
                    <a:cubicBezTo>
                      <a:pt x="25" y="131"/>
                      <a:pt x="24" y="131"/>
                      <a:pt x="23" y="132"/>
                    </a:cubicBezTo>
                    <a:cubicBezTo>
                      <a:pt x="23" y="132"/>
                      <a:pt x="21" y="132"/>
                      <a:pt x="20" y="133"/>
                    </a:cubicBezTo>
                    <a:cubicBezTo>
                      <a:pt x="18" y="133"/>
                      <a:pt x="16" y="133"/>
                      <a:pt x="14" y="133"/>
                    </a:cubicBezTo>
                    <a:cubicBezTo>
                      <a:pt x="11" y="133"/>
                      <a:pt x="9" y="133"/>
                      <a:pt x="8" y="133"/>
                    </a:cubicBezTo>
                    <a:cubicBezTo>
                      <a:pt x="6" y="132"/>
                      <a:pt x="5" y="132"/>
                      <a:pt x="4" y="132"/>
                    </a:cubicBezTo>
                    <a:cubicBezTo>
                      <a:pt x="3" y="131"/>
                      <a:pt x="2" y="131"/>
                      <a:pt x="2" y="131"/>
                    </a:cubicBezTo>
                    <a:cubicBezTo>
                      <a:pt x="2" y="130"/>
                      <a:pt x="1" y="129"/>
                      <a:pt x="1" y="129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1"/>
                      <a:pt x="2" y="41"/>
                      <a:pt x="2" y="40"/>
                    </a:cubicBezTo>
                    <a:cubicBezTo>
                      <a:pt x="2" y="40"/>
                      <a:pt x="3" y="39"/>
                      <a:pt x="4" y="39"/>
                    </a:cubicBezTo>
                    <a:cubicBezTo>
                      <a:pt x="5" y="39"/>
                      <a:pt x="6" y="38"/>
                      <a:pt x="8" y="38"/>
                    </a:cubicBezTo>
                    <a:cubicBezTo>
                      <a:pt x="9" y="38"/>
                      <a:pt x="11" y="38"/>
                      <a:pt x="14" y="38"/>
                    </a:cubicBezTo>
                    <a:cubicBezTo>
                      <a:pt x="16" y="38"/>
                      <a:pt x="18" y="38"/>
                      <a:pt x="20" y="38"/>
                    </a:cubicBezTo>
                    <a:cubicBezTo>
                      <a:pt x="21" y="38"/>
                      <a:pt x="23" y="39"/>
                      <a:pt x="23" y="39"/>
                    </a:cubicBezTo>
                    <a:cubicBezTo>
                      <a:pt x="24" y="39"/>
                      <a:pt x="25" y="40"/>
                      <a:pt x="25" y="40"/>
                    </a:cubicBezTo>
                    <a:cubicBezTo>
                      <a:pt x="26" y="41"/>
                      <a:pt x="26" y="41"/>
                      <a:pt x="26" y="42"/>
                    </a:cubicBezTo>
                    <a:lnTo>
                      <a:pt x="26" y="129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8"/>
              <p:cNvSpPr>
                <a:spLocks noEditPoints="1"/>
              </p:cNvSpPr>
              <p:nvPr/>
            </p:nvSpPr>
            <p:spPr bwMode="auto">
              <a:xfrm>
                <a:off x="5813784" y="6334031"/>
                <a:ext cx="88618" cy="138155"/>
              </a:xfrm>
              <a:custGeom>
                <a:avLst/>
                <a:gdLst>
                  <a:gd name="T0" fmla="*/ 88 w 88"/>
                  <a:gd name="T1" fmla="*/ 132 h 137"/>
                  <a:gd name="T2" fmla="*/ 87 w 88"/>
                  <a:gd name="T3" fmla="*/ 134 h 137"/>
                  <a:gd name="T4" fmla="*/ 85 w 88"/>
                  <a:gd name="T5" fmla="*/ 135 h 137"/>
                  <a:gd name="T6" fmla="*/ 82 w 88"/>
                  <a:gd name="T7" fmla="*/ 136 h 137"/>
                  <a:gd name="T8" fmla="*/ 77 w 88"/>
                  <a:gd name="T9" fmla="*/ 136 h 137"/>
                  <a:gd name="T10" fmla="*/ 72 w 88"/>
                  <a:gd name="T11" fmla="*/ 136 h 137"/>
                  <a:gd name="T12" fmla="*/ 69 w 88"/>
                  <a:gd name="T13" fmla="*/ 135 h 137"/>
                  <a:gd name="T14" fmla="*/ 67 w 88"/>
                  <a:gd name="T15" fmla="*/ 134 h 137"/>
                  <a:gd name="T16" fmla="*/ 67 w 88"/>
                  <a:gd name="T17" fmla="*/ 132 h 137"/>
                  <a:gd name="T18" fmla="*/ 67 w 88"/>
                  <a:gd name="T19" fmla="*/ 122 h 137"/>
                  <a:gd name="T20" fmla="*/ 52 w 88"/>
                  <a:gd name="T21" fmla="*/ 133 h 137"/>
                  <a:gd name="T22" fmla="*/ 36 w 88"/>
                  <a:gd name="T23" fmla="*/ 137 h 137"/>
                  <a:gd name="T24" fmla="*/ 19 w 88"/>
                  <a:gd name="T25" fmla="*/ 134 h 137"/>
                  <a:gd name="T26" fmla="*/ 8 w 88"/>
                  <a:gd name="T27" fmla="*/ 123 h 137"/>
                  <a:gd name="T28" fmla="*/ 2 w 88"/>
                  <a:gd name="T29" fmla="*/ 108 h 137"/>
                  <a:gd name="T30" fmla="*/ 0 w 88"/>
                  <a:gd name="T31" fmla="*/ 89 h 137"/>
                  <a:gd name="T32" fmla="*/ 2 w 88"/>
                  <a:gd name="T33" fmla="*/ 69 h 137"/>
                  <a:gd name="T34" fmla="*/ 9 w 88"/>
                  <a:gd name="T35" fmla="*/ 53 h 137"/>
                  <a:gd name="T36" fmla="*/ 21 w 88"/>
                  <a:gd name="T37" fmla="*/ 43 h 137"/>
                  <a:gd name="T38" fmla="*/ 38 w 88"/>
                  <a:gd name="T39" fmla="*/ 39 h 137"/>
                  <a:gd name="T40" fmla="*/ 51 w 88"/>
                  <a:gd name="T41" fmla="*/ 42 h 137"/>
                  <a:gd name="T42" fmla="*/ 63 w 88"/>
                  <a:gd name="T43" fmla="*/ 51 h 137"/>
                  <a:gd name="T44" fmla="*/ 63 w 88"/>
                  <a:gd name="T45" fmla="*/ 4 h 137"/>
                  <a:gd name="T46" fmla="*/ 64 w 88"/>
                  <a:gd name="T47" fmla="*/ 2 h 137"/>
                  <a:gd name="T48" fmla="*/ 66 w 88"/>
                  <a:gd name="T49" fmla="*/ 1 h 137"/>
                  <a:gd name="T50" fmla="*/ 69 w 88"/>
                  <a:gd name="T51" fmla="*/ 0 h 137"/>
                  <a:gd name="T52" fmla="*/ 75 w 88"/>
                  <a:gd name="T53" fmla="*/ 0 h 137"/>
                  <a:gd name="T54" fmla="*/ 81 w 88"/>
                  <a:gd name="T55" fmla="*/ 0 h 137"/>
                  <a:gd name="T56" fmla="*/ 85 w 88"/>
                  <a:gd name="T57" fmla="*/ 1 h 137"/>
                  <a:gd name="T58" fmla="*/ 87 w 88"/>
                  <a:gd name="T59" fmla="*/ 2 h 137"/>
                  <a:gd name="T60" fmla="*/ 88 w 88"/>
                  <a:gd name="T61" fmla="*/ 4 h 137"/>
                  <a:gd name="T62" fmla="*/ 88 w 88"/>
                  <a:gd name="T63" fmla="*/ 132 h 137"/>
                  <a:gd name="T64" fmla="*/ 63 w 88"/>
                  <a:gd name="T65" fmla="*/ 74 h 137"/>
                  <a:gd name="T66" fmla="*/ 53 w 88"/>
                  <a:gd name="T67" fmla="*/ 63 h 137"/>
                  <a:gd name="T68" fmla="*/ 43 w 88"/>
                  <a:gd name="T69" fmla="*/ 60 h 137"/>
                  <a:gd name="T70" fmla="*/ 34 w 88"/>
                  <a:gd name="T71" fmla="*/ 62 h 137"/>
                  <a:gd name="T72" fmla="*/ 29 w 88"/>
                  <a:gd name="T73" fmla="*/ 69 h 137"/>
                  <a:gd name="T74" fmla="*/ 26 w 88"/>
                  <a:gd name="T75" fmla="*/ 78 h 137"/>
                  <a:gd name="T76" fmla="*/ 25 w 88"/>
                  <a:gd name="T77" fmla="*/ 88 h 137"/>
                  <a:gd name="T78" fmla="*/ 26 w 88"/>
                  <a:gd name="T79" fmla="*/ 98 h 137"/>
                  <a:gd name="T80" fmla="*/ 28 w 88"/>
                  <a:gd name="T81" fmla="*/ 108 h 137"/>
                  <a:gd name="T82" fmla="*/ 34 w 88"/>
                  <a:gd name="T83" fmla="*/ 114 h 137"/>
                  <a:gd name="T84" fmla="*/ 42 w 88"/>
                  <a:gd name="T85" fmla="*/ 117 h 137"/>
                  <a:gd name="T86" fmla="*/ 47 w 88"/>
                  <a:gd name="T87" fmla="*/ 116 h 137"/>
                  <a:gd name="T88" fmla="*/ 52 w 88"/>
                  <a:gd name="T89" fmla="*/ 113 h 137"/>
                  <a:gd name="T90" fmla="*/ 57 w 88"/>
                  <a:gd name="T91" fmla="*/ 109 h 137"/>
                  <a:gd name="T92" fmla="*/ 63 w 88"/>
                  <a:gd name="T93" fmla="*/ 103 h 137"/>
                  <a:gd name="T94" fmla="*/ 63 w 88"/>
                  <a:gd name="T95" fmla="*/ 7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8" h="137">
                    <a:moveTo>
                      <a:pt x="88" y="132"/>
                    </a:moveTo>
                    <a:cubicBezTo>
                      <a:pt x="88" y="133"/>
                      <a:pt x="87" y="133"/>
                      <a:pt x="87" y="134"/>
                    </a:cubicBezTo>
                    <a:cubicBezTo>
                      <a:pt x="87" y="134"/>
                      <a:pt x="86" y="135"/>
                      <a:pt x="85" y="135"/>
                    </a:cubicBezTo>
                    <a:cubicBezTo>
                      <a:pt x="85" y="135"/>
                      <a:pt x="84" y="135"/>
                      <a:pt x="82" y="136"/>
                    </a:cubicBezTo>
                    <a:cubicBezTo>
                      <a:pt x="81" y="136"/>
                      <a:pt x="79" y="136"/>
                      <a:pt x="77" y="136"/>
                    </a:cubicBezTo>
                    <a:cubicBezTo>
                      <a:pt x="75" y="136"/>
                      <a:pt x="73" y="136"/>
                      <a:pt x="72" y="136"/>
                    </a:cubicBezTo>
                    <a:cubicBezTo>
                      <a:pt x="71" y="135"/>
                      <a:pt x="70" y="135"/>
                      <a:pt x="69" y="135"/>
                    </a:cubicBezTo>
                    <a:cubicBezTo>
                      <a:pt x="68" y="135"/>
                      <a:pt x="68" y="134"/>
                      <a:pt x="67" y="134"/>
                    </a:cubicBezTo>
                    <a:cubicBezTo>
                      <a:pt x="67" y="133"/>
                      <a:pt x="67" y="133"/>
                      <a:pt x="67" y="13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2" y="127"/>
                      <a:pt x="57" y="131"/>
                      <a:pt x="52" y="133"/>
                    </a:cubicBezTo>
                    <a:cubicBezTo>
                      <a:pt x="48" y="136"/>
                      <a:pt x="42" y="137"/>
                      <a:pt x="36" y="137"/>
                    </a:cubicBezTo>
                    <a:cubicBezTo>
                      <a:pt x="29" y="137"/>
                      <a:pt x="24" y="136"/>
                      <a:pt x="19" y="134"/>
                    </a:cubicBezTo>
                    <a:cubicBezTo>
                      <a:pt x="15" y="131"/>
                      <a:pt x="11" y="128"/>
                      <a:pt x="8" y="123"/>
                    </a:cubicBezTo>
                    <a:cubicBezTo>
                      <a:pt x="5" y="119"/>
                      <a:pt x="3" y="114"/>
                      <a:pt x="2" y="108"/>
                    </a:cubicBezTo>
                    <a:cubicBezTo>
                      <a:pt x="0" y="102"/>
                      <a:pt x="0" y="96"/>
                      <a:pt x="0" y="89"/>
                    </a:cubicBezTo>
                    <a:cubicBezTo>
                      <a:pt x="0" y="82"/>
                      <a:pt x="0" y="75"/>
                      <a:pt x="2" y="69"/>
                    </a:cubicBezTo>
                    <a:cubicBezTo>
                      <a:pt x="4" y="62"/>
                      <a:pt x="6" y="57"/>
                      <a:pt x="9" y="53"/>
                    </a:cubicBezTo>
                    <a:cubicBezTo>
                      <a:pt x="13" y="48"/>
                      <a:pt x="17" y="45"/>
                      <a:pt x="21" y="43"/>
                    </a:cubicBezTo>
                    <a:cubicBezTo>
                      <a:pt x="26" y="40"/>
                      <a:pt x="32" y="39"/>
                      <a:pt x="38" y="39"/>
                    </a:cubicBezTo>
                    <a:cubicBezTo>
                      <a:pt x="43" y="39"/>
                      <a:pt x="47" y="40"/>
                      <a:pt x="51" y="42"/>
                    </a:cubicBezTo>
                    <a:cubicBezTo>
                      <a:pt x="55" y="44"/>
                      <a:pt x="59" y="47"/>
                      <a:pt x="63" y="51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3"/>
                      <a:pt x="63" y="2"/>
                      <a:pt x="64" y="2"/>
                    </a:cubicBezTo>
                    <a:cubicBezTo>
                      <a:pt x="64" y="1"/>
                      <a:pt x="65" y="1"/>
                      <a:pt x="66" y="1"/>
                    </a:cubicBezTo>
                    <a:cubicBezTo>
                      <a:pt x="66" y="0"/>
                      <a:pt x="68" y="0"/>
                      <a:pt x="69" y="0"/>
                    </a:cubicBezTo>
                    <a:cubicBezTo>
                      <a:pt x="71" y="0"/>
                      <a:pt x="73" y="0"/>
                      <a:pt x="75" y="0"/>
                    </a:cubicBezTo>
                    <a:cubicBezTo>
                      <a:pt x="78" y="0"/>
                      <a:pt x="80" y="0"/>
                      <a:pt x="81" y="0"/>
                    </a:cubicBezTo>
                    <a:cubicBezTo>
                      <a:pt x="83" y="0"/>
                      <a:pt x="84" y="0"/>
                      <a:pt x="85" y="1"/>
                    </a:cubicBezTo>
                    <a:cubicBezTo>
                      <a:pt x="86" y="1"/>
                      <a:pt x="87" y="1"/>
                      <a:pt x="87" y="2"/>
                    </a:cubicBezTo>
                    <a:cubicBezTo>
                      <a:pt x="87" y="2"/>
                      <a:pt x="88" y="3"/>
                      <a:pt x="88" y="4"/>
                    </a:cubicBezTo>
                    <a:lnTo>
                      <a:pt x="88" y="132"/>
                    </a:lnTo>
                    <a:close/>
                    <a:moveTo>
                      <a:pt x="63" y="74"/>
                    </a:moveTo>
                    <a:cubicBezTo>
                      <a:pt x="59" y="69"/>
                      <a:pt x="56" y="66"/>
                      <a:pt x="53" y="63"/>
                    </a:cubicBezTo>
                    <a:cubicBezTo>
                      <a:pt x="50" y="61"/>
                      <a:pt x="46" y="60"/>
                      <a:pt x="43" y="60"/>
                    </a:cubicBezTo>
                    <a:cubicBezTo>
                      <a:pt x="40" y="60"/>
                      <a:pt x="37" y="61"/>
                      <a:pt x="34" y="62"/>
                    </a:cubicBezTo>
                    <a:cubicBezTo>
                      <a:pt x="32" y="64"/>
                      <a:pt x="30" y="66"/>
                      <a:pt x="29" y="69"/>
                    </a:cubicBezTo>
                    <a:cubicBezTo>
                      <a:pt x="27" y="71"/>
                      <a:pt x="26" y="74"/>
                      <a:pt x="26" y="78"/>
                    </a:cubicBezTo>
                    <a:cubicBezTo>
                      <a:pt x="25" y="81"/>
                      <a:pt x="25" y="84"/>
                      <a:pt x="25" y="88"/>
                    </a:cubicBezTo>
                    <a:cubicBezTo>
                      <a:pt x="25" y="91"/>
                      <a:pt x="25" y="95"/>
                      <a:pt x="26" y="98"/>
                    </a:cubicBezTo>
                    <a:cubicBezTo>
                      <a:pt x="26" y="102"/>
                      <a:pt x="27" y="105"/>
                      <a:pt x="28" y="108"/>
                    </a:cubicBezTo>
                    <a:cubicBezTo>
                      <a:pt x="30" y="110"/>
                      <a:pt x="32" y="113"/>
                      <a:pt x="34" y="114"/>
                    </a:cubicBezTo>
                    <a:cubicBezTo>
                      <a:pt x="36" y="116"/>
                      <a:pt x="39" y="117"/>
                      <a:pt x="42" y="117"/>
                    </a:cubicBezTo>
                    <a:cubicBezTo>
                      <a:pt x="44" y="117"/>
                      <a:pt x="46" y="116"/>
                      <a:pt x="47" y="116"/>
                    </a:cubicBezTo>
                    <a:cubicBezTo>
                      <a:pt x="49" y="115"/>
                      <a:pt x="50" y="115"/>
                      <a:pt x="52" y="113"/>
                    </a:cubicBezTo>
                    <a:cubicBezTo>
                      <a:pt x="54" y="112"/>
                      <a:pt x="55" y="111"/>
                      <a:pt x="57" y="109"/>
                    </a:cubicBezTo>
                    <a:cubicBezTo>
                      <a:pt x="59" y="107"/>
                      <a:pt x="61" y="105"/>
                      <a:pt x="63" y="103"/>
                    </a:cubicBezTo>
                    <a:lnTo>
                      <a:pt x="63" y="74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Freeform 9"/>
              <p:cNvSpPr>
                <a:spLocks noEditPoints="1"/>
              </p:cNvSpPr>
              <p:nvPr/>
            </p:nvSpPr>
            <p:spPr bwMode="auto">
              <a:xfrm>
                <a:off x="5916644" y="6374390"/>
                <a:ext cx="88618" cy="97795"/>
              </a:xfrm>
              <a:custGeom>
                <a:avLst/>
                <a:gdLst>
                  <a:gd name="T0" fmla="*/ 86 w 86"/>
                  <a:gd name="T1" fmla="*/ 47 h 98"/>
                  <a:gd name="T2" fmla="*/ 84 w 86"/>
                  <a:gd name="T3" fmla="*/ 53 h 98"/>
                  <a:gd name="T4" fmla="*/ 78 w 86"/>
                  <a:gd name="T5" fmla="*/ 56 h 98"/>
                  <a:gd name="T6" fmla="*/ 25 w 86"/>
                  <a:gd name="T7" fmla="*/ 56 h 98"/>
                  <a:gd name="T8" fmla="*/ 27 w 86"/>
                  <a:gd name="T9" fmla="*/ 66 h 98"/>
                  <a:gd name="T10" fmla="*/ 31 w 86"/>
                  <a:gd name="T11" fmla="*/ 73 h 98"/>
                  <a:gd name="T12" fmla="*/ 38 w 86"/>
                  <a:gd name="T13" fmla="*/ 78 h 98"/>
                  <a:gd name="T14" fmla="*/ 49 w 86"/>
                  <a:gd name="T15" fmla="*/ 80 h 98"/>
                  <a:gd name="T16" fmla="*/ 61 w 86"/>
                  <a:gd name="T17" fmla="*/ 79 h 98"/>
                  <a:gd name="T18" fmla="*/ 69 w 86"/>
                  <a:gd name="T19" fmla="*/ 77 h 98"/>
                  <a:gd name="T20" fmla="*/ 75 w 86"/>
                  <a:gd name="T21" fmla="*/ 75 h 98"/>
                  <a:gd name="T22" fmla="*/ 79 w 86"/>
                  <a:gd name="T23" fmla="*/ 74 h 98"/>
                  <a:gd name="T24" fmla="*/ 80 w 86"/>
                  <a:gd name="T25" fmla="*/ 74 h 98"/>
                  <a:gd name="T26" fmla="*/ 81 w 86"/>
                  <a:gd name="T27" fmla="*/ 75 h 98"/>
                  <a:gd name="T28" fmla="*/ 82 w 86"/>
                  <a:gd name="T29" fmla="*/ 78 h 98"/>
                  <a:gd name="T30" fmla="*/ 82 w 86"/>
                  <a:gd name="T31" fmla="*/ 82 h 98"/>
                  <a:gd name="T32" fmla="*/ 82 w 86"/>
                  <a:gd name="T33" fmla="*/ 86 h 98"/>
                  <a:gd name="T34" fmla="*/ 81 w 86"/>
                  <a:gd name="T35" fmla="*/ 88 h 98"/>
                  <a:gd name="T36" fmla="*/ 81 w 86"/>
                  <a:gd name="T37" fmla="*/ 90 h 98"/>
                  <a:gd name="T38" fmla="*/ 80 w 86"/>
                  <a:gd name="T39" fmla="*/ 91 h 98"/>
                  <a:gd name="T40" fmla="*/ 76 w 86"/>
                  <a:gd name="T41" fmla="*/ 93 h 98"/>
                  <a:gd name="T42" fmla="*/ 69 w 86"/>
                  <a:gd name="T43" fmla="*/ 96 h 98"/>
                  <a:gd name="T44" fmla="*/ 59 w 86"/>
                  <a:gd name="T45" fmla="*/ 98 h 98"/>
                  <a:gd name="T46" fmla="*/ 47 w 86"/>
                  <a:gd name="T47" fmla="*/ 98 h 98"/>
                  <a:gd name="T48" fmla="*/ 26 w 86"/>
                  <a:gd name="T49" fmla="*/ 95 h 98"/>
                  <a:gd name="T50" fmla="*/ 12 w 86"/>
                  <a:gd name="T51" fmla="*/ 87 h 98"/>
                  <a:gd name="T52" fmla="*/ 3 w 86"/>
                  <a:gd name="T53" fmla="*/ 72 h 98"/>
                  <a:gd name="T54" fmla="*/ 0 w 86"/>
                  <a:gd name="T55" fmla="*/ 50 h 98"/>
                  <a:gd name="T56" fmla="*/ 3 w 86"/>
                  <a:gd name="T57" fmla="*/ 29 h 98"/>
                  <a:gd name="T58" fmla="*/ 12 w 86"/>
                  <a:gd name="T59" fmla="*/ 13 h 98"/>
                  <a:gd name="T60" fmla="*/ 26 w 86"/>
                  <a:gd name="T61" fmla="*/ 4 h 98"/>
                  <a:gd name="T62" fmla="*/ 45 w 86"/>
                  <a:gd name="T63" fmla="*/ 0 h 98"/>
                  <a:gd name="T64" fmla="*/ 63 w 86"/>
                  <a:gd name="T65" fmla="*/ 3 h 98"/>
                  <a:gd name="T66" fmla="*/ 76 w 86"/>
                  <a:gd name="T67" fmla="*/ 12 h 98"/>
                  <a:gd name="T68" fmla="*/ 84 w 86"/>
                  <a:gd name="T69" fmla="*/ 26 h 98"/>
                  <a:gd name="T70" fmla="*/ 86 w 86"/>
                  <a:gd name="T71" fmla="*/ 43 h 98"/>
                  <a:gd name="T72" fmla="*/ 86 w 86"/>
                  <a:gd name="T73" fmla="*/ 47 h 98"/>
                  <a:gd name="T74" fmla="*/ 62 w 86"/>
                  <a:gd name="T75" fmla="*/ 40 h 98"/>
                  <a:gd name="T76" fmla="*/ 58 w 86"/>
                  <a:gd name="T77" fmla="*/ 23 h 98"/>
                  <a:gd name="T78" fmla="*/ 44 w 86"/>
                  <a:gd name="T79" fmla="*/ 18 h 98"/>
                  <a:gd name="T80" fmla="*/ 36 w 86"/>
                  <a:gd name="T81" fmla="*/ 19 h 98"/>
                  <a:gd name="T82" fmla="*/ 30 w 86"/>
                  <a:gd name="T83" fmla="*/ 24 h 98"/>
                  <a:gd name="T84" fmla="*/ 27 w 86"/>
                  <a:gd name="T85" fmla="*/ 31 h 98"/>
                  <a:gd name="T86" fmla="*/ 25 w 86"/>
                  <a:gd name="T87" fmla="*/ 40 h 98"/>
                  <a:gd name="T88" fmla="*/ 62 w 86"/>
                  <a:gd name="T8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6" h="98">
                    <a:moveTo>
                      <a:pt x="86" y="47"/>
                    </a:moveTo>
                    <a:cubicBezTo>
                      <a:pt x="86" y="50"/>
                      <a:pt x="85" y="52"/>
                      <a:pt x="84" y="53"/>
                    </a:cubicBezTo>
                    <a:cubicBezTo>
                      <a:pt x="83" y="55"/>
                      <a:pt x="81" y="56"/>
                      <a:pt x="78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6" y="63"/>
                      <a:pt x="27" y="66"/>
                    </a:cubicBezTo>
                    <a:cubicBezTo>
                      <a:pt x="27" y="69"/>
                      <a:pt x="29" y="71"/>
                      <a:pt x="31" y="73"/>
                    </a:cubicBezTo>
                    <a:cubicBezTo>
                      <a:pt x="33" y="75"/>
                      <a:pt x="35" y="77"/>
                      <a:pt x="38" y="78"/>
                    </a:cubicBezTo>
                    <a:cubicBezTo>
                      <a:pt x="41" y="79"/>
                      <a:pt x="45" y="80"/>
                      <a:pt x="49" y="80"/>
                    </a:cubicBezTo>
                    <a:cubicBezTo>
                      <a:pt x="53" y="80"/>
                      <a:pt x="57" y="80"/>
                      <a:pt x="61" y="79"/>
                    </a:cubicBezTo>
                    <a:cubicBezTo>
                      <a:pt x="64" y="78"/>
                      <a:pt x="67" y="78"/>
                      <a:pt x="69" y="77"/>
                    </a:cubicBezTo>
                    <a:cubicBezTo>
                      <a:pt x="71" y="76"/>
                      <a:pt x="73" y="75"/>
                      <a:pt x="75" y="75"/>
                    </a:cubicBezTo>
                    <a:cubicBezTo>
                      <a:pt x="76" y="74"/>
                      <a:pt x="78" y="74"/>
                      <a:pt x="79" y="74"/>
                    </a:cubicBezTo>
                    <a:cubicBezTo>
                      <a:pt x="79" y="74"/>
                      <a:pt x="80" y="74"/>
                      <a:pt x="80" y="74"/>
                    </a:cubicBezTo>
                    <a:cubicBezTo>
                      <a:pt x="81" y="74"/>
                      <a:pt x="81" y="75"/>
                      <a:pt x="81" y="75"/>
                    </a:cubicBezTo>
                    <a:cubicBezTo>
                      <a:pt x="81" y="76"/>
                      <a:pt x="82" y="77"/>
                      <a:pt x="82" y="78"/>
                    </a:cubicBezTo>
                    <a:cubicBezTo>
                      <a:pt x="82" y="79"/>
                      <a:pt x="82" y="80"/>
                      <a:pt x="82" y="82"/>
                    </a:cubicBezTo>
                    <a:cubicBezTo>
                      <a:pt x="82" y="83"/>
                      <a:pt x="82" y="85"/>
                      <a:pt x="82" y="86"/>
                    </a:cubicBezTo>
                    <a:cubicBezTo>
                      <a:pt x="82" y="87"/>
                      <a:pt x="82" y="88"/>
                      <a:pt x="81" y="88"/>
                    </a:cubicBezTo>
                    <a:cubicBezTo>
                      <a:pt x="81" y="89"/>
                      <a:pt x="81" y="90"/>
                      <a:pt x="81" y="90"/>
                    </a:cubicBezTo>
                    <a:cubicBezTo>
                      <a:pt x="81" y="91"/>
                      <a:pt x="80" y="91"/>
                      <a:pt x="80" y="91"/>
                    </a:cubicBezTo>
                    <a:cubicBezTo>
                      <a:pt x="79" y="92"/>
                      <a:pt x="78" y="93"/>
                      <a:pt x="76" y="93"/>
                    </a:cubicBezTo>
                    <a:cubicBezTo>
                      <a:pt x="74" y="94"/>
                      <a:pt x="72" y="95"/>
                      <a:pt x="69" y="96"/>
                    </a:cubicBezTo>
                    <a:cubicBezTo>
                      <a:pt x="66" y="96"/>
                      <a:pt x="63" y="97"/>
                      <a:pt x="59" y="98"/>
                    </a:cubicBezTo>
                    <a:cubicBezTo>
                      <a:pt x="55" y="98"/>
                      <a:pt x="51" y="98"/>
                      <a:pt x="47" y="98"/>
                    </a:cubicBezTo>
                    <a:cubicBezTo>
                      <a:pt x="39" y="98"/>
                      <a:pt x="32" y="97"/>
                      <a:pt x="26" y="95"/>
                    </a:cubicBezTo>
                    <a:cubicBezTo>
                      <a:pt x="21" y="94"/>
                      <a:pt x="16" y="91"/>
                      <a:pt x="12" y="87"/>
                    </a:cubicBezTo>
                    <a:cubicBezTo>
                      <a:pt x="8" y="83"/>
                      <a:pt x="5" y="78"/>
                      <a:pt x="3" y="72"/>
                    </a:cubicBezTo>
                    <a:cubicBezTo>
                      <a:pt x="1" y="65"/>
                      <a:pt x="0" y="58"/>
                      <a:pt x="0" y="50"/>
                    </a:cubicBezTo>
                    <a:cubicBezTo>
                      <a:pt x="0" y="43"/>
                      <a:pt x="1" y="36"/>
                      <a:pt x="3" y="29"/>
                    </a:cubicBezTo>
                    <a:cubicBezTo>
                      <a:pt x="5" y="23"/>
                      <a:pt x="8" y="18"/>
                      <a:pt x="12" y="13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1"/>
                      <a:pt x="38" y="0"/>
                      <a:pt x="45" y="0"/>
                    </a:cubicBezTo>
                    <a:cubicBezTo>
                      <a:pt x="52" y="0"/>
                      <a:pt x="58" y="1"/>
                      <a:pt x="63" y="3"/>
                    </a:cubicBezTo>
                    <a:cubicBezTo>
                      <a:pt x="69" y="6"/>
                      <a:pt x="73" y="9"/>
                      <a:pt x="76" y="12"/>
                    </a:cubicBezTo>
                    <a:cubicBezTo>
                      <a:pt x="80" y="16"/>
                      <a:pt x="82" y="21"/>
                      <a:pt x="84" y="26"/>
                    </a:cubicBezTo>
                    <a:cubicBezTo>
                      <a:pt x="85" y="31"/>
                      <a:pt x="86" y="37"/>
                      <a:pt x="86" y="43"/>
                    </a:cubicBezTo>
                    <a:lnTo>
                      <a:pt x="86" y="47"/>
                    </a:lnTo>
                    <a:close/>
                    <a:moveTo>
                      <a:pt x="62" y="40"/>
                    </a:moveTo>
                    <a:cubicBezTo>
                      <a:pt x="62" y="33"/>
                      <a:pt x="61" y="27"/>
                      <a:pt x="58" y="23"/>
                    </a:cubicBezTo>
                    <a:cubicBezTo>
                      <a:pt x="55" y="20"/>
                      <a:pt x="50" y="18"/>
                      <a:pt x="44" y="18"/>
                    </a:cubicBezTo>
                    <a:cubicBezTo>
                      <a:pt x="41" y="18"/>
                      <a:pt x="38" y="18"/>
                      <a:pt x="36" y="19"/>
                    </a:cubicBezTo>
                    <a:cubicBezTo>
                      <a:pt x="34" y="20"/>
                      <a:pt x="32" y="22"/>
                      <a:pt x="30" y="24"/>
                    </a:cubicBezTo>
                    <a:cubicBezTo>
                      <a:pt x="29" y="26"/>
                      <a:pt x="27" y="28"/>
                      <a:pt x="27" y="31"/>
                    </a:cubicBezTo>
                    <a:cubicBezTo>
                      <a:pt x="26" y="34"/>
                      <a:pt x="25" y="37"/>
                      <a:pt x="25" y="40"/>
                    </a:cubicBezTo>
                    <a:lnTo>
                      <a:pt x="62" y="4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6063814" y="6343344"/>
                <a:ext cx="134510" cy="128841"/>
              </a:xfrm>
              <a:custGeom>
                <a:avLst/>
                <a:gdLst>
                  <a:gd name="T0" fmla="*/ 132 w 132"/>
                  <a:gd name="T1" fmla="*/ 124 h 127"/>
                  <a:gd name="T2" fmla="*/ 132 w 132"/>
                  <a:gd name="T3" fmla="*/ 125 h 127"/>
                  <a:gd name="T4" fmla="*/ 131 w 132"/>
                  <a:gd name="T5" fmla="*/ 126 h 127"/>
                  <a:gd name="T6" fmla="*/ 129 w 132"/>
                  <a:gd name="T7" fmla="*/ 127 h 127"/>
                  <a:gd name="T8" fmla="*/ 126 w 132"/>
                  <a:gd name="T9" fmla="*/ 127 h 127"/>
                  <a:gd name="T10" fmla="*/ 123 w 132"/>
                  <a:gd name="T11" fmla="*/ 127 h 127"/>
                  <a:gd name="T12" fmla="*/ 121 w 132"/>
                  <a:gd name="T13" fmla="*/ 126 h 127"/>
                  <a:gd name="T14" fmla="*/ 120 w 132"/>
                  <a:gd name="T15" fmla="*/ 125 h 127"/>
                  <a:gd name="T16" fmla="*/ 120 w 132"/>
                  <a:gd name="T17" fmla="*/ 124 h 127"/>
                  <a:gd name="T18" fmla="*/ 120 w 132"/>
                  <a:gd name="T19" fmla="*/ 10 h 127"/>
                  <a:gd name="T20" fmla="*/ 120 w 132"/>
                  <a:gd name="T21" fmla="*/ 10 h 127"/>
                  <a:gd name="T22" fmla="*/ 70 w 132"/>
                  <a:gd name="T23" fmla="*/ 125 h 127"/>
                  <a:gd name="T24" fmla="*/ 70 w 132"/>
                  <a:gd name="T25" fmla="*/ 126 h 127"/>
                  <a:gd name="T26" fmla="*/ 68 w 132"/>
                  <a:gd name="T27" fmla="*/ 126 h 127"/>
                  <a:gd name="T28" fmla="*/ 67 w 132"/>
                  <a:gd name="T29" fmla="*/ 127 h 127"/>
                  <a:gd name="T30" fmla="*/ 65 w 132"/>
                  <a:gd name="T31" fmla="*/ 127 h 127"/>
                  <a:gd name="T32" fmla="*/ 62 w 132"/>
                  <a:gd name="T33" fmla="*/ 127 h 127"/>
                  <a:gd name="T34" fmla="*/ 61 w 132"/>
                  <a:gd name="T35" fmla="*/ 126 h 127"/>
                  <a:gd name="T36" fmla="*/ 60 w 132"/>
                  <a:gd name="T37" fmla="*/ 126 h 127"/>
                  <a:gd name="T38" fmla="*/ 59 w 132"/>
                  <a:gd name="T39" fmla="*/ 125 h 127"/>
                  <a:gd name="T40" fmla="*/ 12 w 132"/>
                  <a:gd name="T41" fmla="*/ 10 h 127"/>
                  <a:gd name="T42" fmla="*/ 12 w 132"/>
                  <a:gd name="T43" fmla="*/ 10 h 127"/>
                  <a:gd name="T44" fmla="*/ 12 w 132"/>
                  <a:gd name="T45" fmla="*/ 124 h 127"/>
                  <a:gd name="T46" fmla="*/ 11 w 132"/>
                  <a:gd name="T47" fmla="*/ 125 h 127"/>
                  <a:gd name="T48" fmla="*/ 10 w 132"/>
                  <a:gd name="T49" fmla="*/ 126 h 127"/>
                  <a:gd name="T50" fmla="*/ 8 w 132"/>
                  <a:gd name="T51" fmla="*/ 127 h 127"/>
                  <a:gd name="T52" fmla="*/ 5 w 132"/>
                  <a:gd name="T53" fmla="*/ 127 h 127"/>
                  <a:gd name="T54" fmla="*/ 3 w 132"/>
                  <a:gd name="T55" fmla="*/ 127 h 127"/>
                  <a:gd name="T56" fmla="*/ 1 w 132"/>
                  <a:gd name="T57" fmla="*/ 126 h 127"/>
                  <a:gd name="T58" fmla="*/ 0 w 132"/>
                  <a:gd name="T59" fmla="*/ 125 h 127"/>
                  <a:gd name="T60" fmla="*/ 0 w 132"/>
                  <a:gd name="T61" fmla="*/ 124 h 127"/>
                  <a:gd name="T62" fmla="*/ 0 w 132"/>
                  <a:gd name="T63" fmla="*/ 6 h 127"/>
                  <a:gd name="T64" fmla="*/ 2 w 132"/>
                  <a:gd name="T65" fmla="*/ 1 h 127"/>
                  <a:gd name="T66" fmla="*/ 5 w 132"/>
                  <a:gd name="T67" fmla="*/ 0 h 127"/>
                  <a:gd name="T68" fmla="*/ 12 w 132"/>
                  <a:gd name="T69" fmla="*/ 0 h 127"/>
                  <a:gd name="T70" fmla="*/ 16 w 132"/>
                  <a:gd name="T71" fmla="*/ 0 h 127"/>
                  <a:gd name="T72" fmla="*/ 19 w 132"/>
                  <a:gd name="T73" fmla="*/ 2 h 127"/>
                  <a:gd name="T74" fmla="*/ 22 w 132"/>
                  <a:gd name="T75" fmla="*/ 4 h 127"/>
                  <a:gd name="T76" fmla="*/ 23 w 132"/>
                  <a:gd name="T77" fmla="*/ 8 h 127"/>
                  <a:gd name="T78" fmla="*/ 65 w 132"/>
                  <a:gd name="T79" fmla="*/ 108 h 127"/>
                  <a:gd name="T80" fmla="*/ 66 w 132"/>
                  <a:gd name="T81" fmla="*/ 108 h 127"/>
                  <a:gd name="T82" fmla="*/ 109 w 132"/>
                  <a:gd name="T83" fmla="*/ 8 h 127"/>
                  <a:gd name="T84" fmla="*/ 111 w 132"/>
                  <a:gd name="T85" fmla="*/ 4 h 127"/>
                  <a:gd name="T86" fmla="*/ 114 w 132"/>
                  <a:gd name="T87" fmla="*/ 2 h 127"/>
                  <a:gd name="T88" fmla="*/ 116 w 132"/>
                  <a:gd name="T89" fmla="*/ 0 h 127"/>
                  <a:gd name="T90" fmla="*/ 120 w 132"/>
                  <a:gd name="T91" fmla="*/ 0 h 127"/>
                  <a:gd name="T92" fmla="*/ 127 w 132"/>
                  <a:gd name="T93" fmla="*/ 0 h 127"/>
                  <a:gd name="T94" fmla="*/ 129 w 132"/>
                  <a:gd name="T95" fmla="*/ 0 h 127"/>
                  <a:gd name="T96" fmla="*/ 130 w 132"/>
                  <a:gd name="T97" fmla="*/ 1 h 127"/>
                  <a:gd name="T98" fmla="*/ 132 w 132"/>
                  <a:gd name="T99" fmla="*/ 3 h 127"/>
                  <a:gd name="T100" fmla="*/ 132 w 132"/>
                  <a:gd name="T101" fmla="*/ 6 h 127"/>
                  <a:gd name="T102" fmla="*/ 132 w 132"/>
                  <a:gd name="T103" fmla="*/ 12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27">
                    <a:moveTo>
                      <a:pt x="132" y="124"/>
                    </a:moveTo>
                    <a:cubicBezTo>
                      <a:pt x="132" y="125"/>
                      <a:pt x="132" y="125"/>
                      <a:pt x="132" y="125"/>
                    </a:cubicBezTo>
                    <a:cubicBezTo>
                      <a:pt x="132" y="126"/>
                      <a:pt x="131" y="126"/>
                      <a:pt x="131" y="126"/>
                    </a:cubicBezTo>
                    <a:cubicBezTo>
                      <a:pt x="130" y="126"/>
                      <a:pt x="130" y="126"/>
                      <a:pt x="129" y="127"/>
                    </a:cubicBezTo>
                    <a:cubicBezTo>
                      <a:pt x="128" y="127"/>
                      <a:pt x="127" y="127"/>
                      <a:pt x="126" y="127"/>
                    </a:cubicBezTo>
                    <a:cubicBezTo>
                      <a:pt x="125" y="127"/>
                      <a:pt x="124" y="127"/>
                      <a:pt x="123" y="127"/>
                    </a:cubicBezTo>
                    <a:cubicBezTo>
                      <a:pt x="123" y="126"/>
                      <a:pt x="122" y="126"/>
                      <a:pt x="121" y="126"/>
                    </a:cubicBezTo>
                    <a:cubicBezTo>
                      <a:pt x="121" y="126"/>
                      <a:pt x="121" y="126"/>
                      <a:pt x="120" y="125"/>
                    </a:cubicBezTo>
                    <a:cubicBezTo>
                      <a:pt x="120" y="125"/>
                      <a:pt x="120" y="125"/>
                      <a:pt x="120" y="124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0" y="125"/>
                      <a:pt x="70" y="125"/>
                      <a:pt x="70" y="126"/>
                    </a:cubicBezTo>
                    <a:cubicBezTo>
                      <a:pt x="69" y="126"/>
                      <a:pt x="69" y="126"/>
                      <a:pt x="68" y="126"/>
                    </a:cubicBezTo>
                    <a:cubicBezTo>
                      <a:pt x="68" y="126"/>
                      <a:pt x="67" y="127"/>
                      <a:pt x="67" y="127"/>
                    </a:cubicBezTo>
                    <a:cubicBezTo>
                      <a:pt x="66" y="127"/>
                      <a:pt x="66" y="127"/>
                      <a:pt x="65" y="127"/>
                    </a:cubicBezTo>
                    <a:cubicBezTo>
                      <a:pt x="64" y="127"/>
                      <a:pt x="63" y="127"/>
                      <a:pt x="62" y="127"/>
                    </a:cubicBezTo>
                    <a:cubicBezTo>
                      <a:pt x="62" y="127"/>
                      <a:pt x="61" y="126"/>
                      <a:pt x="61" y="12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5"/>
                      <a:pt x="12" y="125"/>
                      <a:pt x="11" y="125"/>
                    </a:cubicBezTo>
                    <a:cubicBezTo>
                      <a:pt x="11" y="126"/>
                      <a:pt x="11" y="126"/>
                      <a:pt x="10" y="126"/>
                    </a:cubicBezTo>
                    <a:cubicBezTo>
                      <a:pt x="10" y="126"/>
                      <a:pt x="9" y="126"/>
                      <a:pt x="8" y="127"/>
                    </a:cubicBezTo>
                    <a:cubicBezTo>
                      <a:pt x="8" y="127"/>
                      <a:pt x="7" y="127"/>
                      <a:pt x="5" y="127"/>
                    </a:cubicBezTo>
                    <a:cubicBezTo>
                      <a:pt x="4" y="127"/>
                      <a:pt x="3" y="127"/>
                      <a:pt x="3" y="127"/>
                    </a:cubicBezTo>
                    <a:cubicBezTo>
                      <a:pt x="2" y="126"/>
                      <a:pt x="1" y="126"/>
                      <a:pt x="1" y="126"/>
                    </a:cubicBezTo>
                    <a:cubicBezTo>
                      <a:pt x="0" y="126"/>
                      <a:pt x="0" y="126"/>
                      <a:pt x="0" y="125"/>
                    </a:cubicBezTo>
                    <a:cubicBezTo>
                      <a:pt x="0" y="125"/>
                      <a:pt x="0" y="125"/>
                      <a:pt x="0" y="12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0"/>
                    </a:cubicBezTo>
                    <a:cubicBezTo>
                      <a:pt x="17" y="1"/>
                      <a:pt x="18" y="1"/>
                      <a:pt x="19" y="2"/>
                    </a:cubicBezTo>
                    <a:cubicBezTo>
                      <a:pt x="20" y="3"/>
                      <a:pt x="21" y="3"/>
                      <a:pt x="22" y="4"/>
                    </a:cubicBezTo>
                    <a:cubicBezTo>
                      <a:pt x="22" y="5"/>
                      <a:pt x="23" y="6"/>
                      <a:pt x="23" y="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109" y="8"/>
                      <a:pt x="109" y="8"/>
                      <a:pt x="109" y="8"/>
                    </a:cubicBezTo>
                    <a:cubicBezTo>
                      <a:pt x="110" y="7"/>
                      <a:pt x="111" y="5"/>
                      <a:pt x="111" y="4"/>
                    </a:cubicBezTo>
                    <a:cubicBezTo>
                      <a:pt x="112" y="3"/>
                      <a:pt x="113" y="2"/>
                      <a:pt x="114" y="2"/>
                    </a:cubicBezTo>
                    <a:cubicBezTo>
                      <a:pt x="115" y="1"/>
                      <a:pt x="115" y="0"/>
                      <a:pt x="116" y="0"/>
                    </a:cubicBezTo>
                    <a:cubicBezTo>
                      <a:pt x="117" y="0"/>
                      <a:pt x="118" y="0"/>
                      <a:pt x="120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7" y="0"/>
                      <a:pt x="128" y="0"/>
                      <a:pt x="129" y="0"/>
                    </a:cubicBezTo>
                    <a:cubicBezTo>
                      <a:pt x="129" y="0"/>
                      <a:pt x="130" y="1"/>
                      <a:pt x="130" y="1"/>
                    </a:cubicBezTo>
                    <a:cubicBezTo>
                      <a:pt x="131" y="2"/>
                      <a:pt x="131" y="2"/>
                      <a:pt x="132" y="3"/>
                    </a:cubicBezTo>
                    <a:cubicBezTo>
                      <a:pt x="132" y="4"/>
                      <a:pt x="132" y="5"/>
                      <a:pt x="132" y="6"/>
                    </a:cubicBezTo>
                    <a:lnTo>
                      <a:pt x="132" y="124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11"/>
              <p:cNvSpPr>
                <a:spLocks noEditPoints="1"/>
              </p:cNvSpPr>
              <p:nvPr/>
            </p:nvSpPr>
            <p:spPr bwMode="auto">
              <a:xfrm>
                <a:off x="6217312" y="6375943"/>
                <a:ext cx="79123" cy="96242"/>
              </a:xfrm>
              <a:custGeom>
                <a:avLst/>
                <a:gdLst>
                  <a:gd name="T0" fmla="*/ 78 w 78"/>
                  <a:gd name="T1" fmla="*/ 43 h 96"/>
                  <a:gd name="T2" fmla="*/ 76 w 78"/>
                  <a:gd name="T3" fmla="*/ 48 h 96"/>
                  <a:gd name="T4" fmla="*/ 73 w 78"/>
                  <a:gd name="T5" fmla="*/ 50 h 96"/>
                  <a:gd name="T6" fmla="*/ 12 w 78"/>
                  <a:gd name="T7" fmla="*/ 50 h 96"/>
                  <a:gd name="T8" fmla="*/ 14 w 78"/>
                  <a:gd name="T9" fmla="*/ 64 h 96"/>
                  <a:gd name="T10" fmla="*/ 19 w 78"/>
                  <a:gd name="T11" fmla="*/ 76 h 96"/>
                  <a:gd name="T12" fmla="*/ 29 w 78"/>
                  <a:gd name="T13" fmla="*/ 83 h 96"/>
                  <a:gd name="T14" fmla="*/ 44 w 78"/>
                  <a:gd name="T15" fmla="*/ 86 h 96"/>
                  <a:gd name="T16" fmla="*/ 55 w 78"/>
                  <a:gd name="T17" fmla="*/ 85 h 96"/>
                  <a:gd name="T18" fmla="*/ 63 w 78"/>
                  <a:gd name="T19" fmla="*/ 82 h 96"/>
                  <a:gd name="T20" fmla="*/ 69 w 78"/>
                  <a:gd name="T21" fmla="*/ 80 h 96"/>
                  <a:gd name="T22" fmla="*/ 72 w 78"/>
                  <a:gd name="T23" fmla="*/ 79 h 96"/>
                  <a:gd name="T24" fmla="*/ 73 w 78"/>
                  <a:gd name="T25" fmla="*/ 79 h 96"/>
                  <a:gd name="T26" fmla="*/ 74 w 78"/>
                  <a:gd name="T27" fmla="*/ 80 h 96"/>
                  <a:gd name="T28" fmla="*/ 75 w 78"/>
                  <a:gd name="T29" fmla="*/ 82 h 96"/>
                  <a:gd name="T30" fmla="*/ 75 w 78"/>
                  <a:gd name="T31" fmla="*/ 84 h 96"/>
                  <a:gd name="T32" fmla="*/ 75 w 78"/>
                  <a:gd name="T33" fmla="*/ 85 h 96"/>
                  <a:gd name="T34" fmla="*/ 74 w 78"/>
                  <a:gd name="T35" fmla="*/ 86 h 96"/>
                  <a:gd name="T36" fmla="*/ 74 w 78"/>
                  <a:gd name="T37" fmla="*/ 88 h 96"/>
                  <a:gd name="T38" fmla="*/ 73 w 78"/>
                  <a:gd name="T39" fmla="*/ 88 h 96"/>
                  <a:gd name="T40" fmla="*/ 70 w 78"/>
                  <a:gd name="T41" fmla="*/ 90 h 96"/>
                  <a:gd name="T42" fmla="*/ 64 w 78"/>
                  <a:gd name="T43" fmla="*/ 93 h 96"/>
                  <a:gd name="T44" fmla="*/ 54 w 78"/>
                  <a:gd name="T45" fmla="*/ 95 h 96"/>
                  <a:gd name="T46" fmla="*/ 42 w 78"/>
                  <a:gd name="T47" fmla="*/ 96 h 96"/>
                  <a:gd name="T48" fmla="*/ 24 w 78"/>
                  <a:gd name="T49" fmla="*/ 93 h 96"/>
                  <a:gd name="T50" fmla="*/ 11 w 78"/>
                  <a:gd name="T51" fmla="*/ 84 h 96"/>
                  <a:gd name="T52" fmla="*/ 3 w 78"/>
                  <a:gd name="T53" fmla="*/ 69 h 96"/>
                  <a:gd name="T54" fmla="*/ 0 w 78"/>
                  <a:gd name="T55" fmla="*/ 48 h 96"/>
                  <a:gd name="T56" fmla="*/ 3 w 78"/>
                  <a:gd name="T57" fmla="*/ 28 h 96"/>
                  <a:gd name="T58" fmla="*/ 11 w 78"/>
                  <a:gd name="T59" fmla="*/ 13 h 96"/>
                  <a:gd name="T60" fmla="*/ 24 w 78"/>
                  <a:gd name="T61" fmla="*/ 3 h 96"/>
                  <a:gd name="T62" fmla="*/ 41 w 78"/>
                  <a:gd name="T63" fmla="*/ 0 h 96"/>
                  <a:gd name="T64" fmla="*/ 58 w 78"/>
                  <a:gd name="T65" fmla="*/ 4 h 96"/>
                  <a:gd name="T66" fmla="*/ 69 w 78"/>
                  <a:gd name="T67" fmla="*/ 12 h 96"/>
                  <a:gd name="T68" fmla="*/ 76 w 78"/>
                  <a:gd name="T69" fmla="*/ 26 h 96"/>
                  <a:gd name="T70" fmla="*/ 78 w 78"/>
                  <a:gd name="T71" fmla="*/ 41 h 96"/>
                  <a:gd name="T72" fmla="*/ 78 w 78"/>
                  <a:gd name="T73" fmla="*/ 43 h 96"/>
                  <a:gd name="T74" fmla="*/ 66 w 78"/>
                  <a:gd name="T75" fmla="*/ 40 h 96"/>
                  <a:gd name="T76" fmla="*/ 60 w 78"/>
                  <a:gd name="T77" fmla="*/ 18 h 96"/>
                  <a:gd name="T78" fmla="*/ 40 w 78"/>
                  <a:gd name="T79" fmla="*/ 10 h 96"/>
                  <a:gd name="T80" fmla="*/ 28 w 78"/>
                  <a:gd name="T81" fmla="*/ 13 h 96"/>
                  <a:gd name="T82" fmla="*/ 20 w 78"/>
                  <a:gd name="T83" fmla="*/ 19 h 96"/>
                  <a:gd name="T84" fmla="*/ 14 w 78"/>
                  <a:gd name="T85" fmla="*/ 29 h 96"/>
                  <a:gd name="T86" fmla="*/ 12 w 78"/>
                  <a:gd name="T87" fmla="*/ 40 h 96"/>
                  <a:gd name="T88" fmla="*/ 66 w 78"/>
                  <a:gd name="T89" fmla="*/ 4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8" h="96">
                    <a:moveTo>
                      <a:pt x="78" y="43"/>
                    </a:moveTo>
                    <a:cubicBezTo>
                      <a:pt x="78" y="46"/>
                      <a:pt x="78" y="47"/>
                      <a:pt x="76" y="48"/>
                    </a:cubicBezTo>
                    <a:cubicBezTo>
                      <a:pt x="75" y="49"/>
                      <a:pt x="74" y="50"/>
                      <a:pt x="7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5"/>
                      <a:pt x="13" y="60"/>
                      <a:pt x="14" y="64"/>
                    </a:cubicBezTo>
                    <a:cubicBezTo>
                      <a:pt x="15" y="69"/>
                      <a:pt x="17" y="73"/>
                      <a:pt x="19" y="76"/>
                    </a:cubicBezTo>
                    <a:cubicBezTo>
                      <a:pt x="22" y="79"/>
                      <a:pt x="25" y="81"/>
                      <a:pt x="29" y="83"/>
                    </a:cubicBezTo>
                    <a:cubicBezTo>
                      <a:pt x="33" y="85"/>
                      <a:pt x="38" y="86"/>
                      <a:pt x="44" y="86"/>
                    </a:cubicBezTo>
                    <a:cubicBezTo>
                      <a:pt x="48" y="86"/>
                      <a:pt x="51" y="85"/>
                      <a:pt x="55" y="85"/>
                    </a:cubicBezTo>
                    <a:cubicBezTo>
                      <a:pt x="58" y="84"/>
                      <a:pt x="61" y="83"/>
                      <a:pt x="63" y="82"/>
                    </a:cubicBezTo>
                    <a:cubicBezTo>
                      <a:pt x="66" y="81"/>
                      <a:pt x="68" y="81"/>
                      <a:pt x="69" y="80"/>
                    </a:cubicBezTo>
                    <a:cubicBezTo>
                      <a:pt x="71" y="79"/>
                      <a:pt x="72" y="79"/>
                      <a:pt x="72" y="79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4" y="79"/>
                      <a:pt x="74" y="80"/>
                      <a:pt x="74" y="80"/>
                    </a:cubicBezTo>
                    <a:cubicBezTo>
                      <a:pt x="74" y="80"/>
                      <a:pt x="75" y="81"/>
                      <a:pt x="75" y="82"/>
                    </a:cubicBezTo>
                    <a:cubicBezTo>
                      <a:pt x="75" y="82"/>
                      <a:pt x="75" y="83"/>
                      <a:pt x="75" y="84"/>
                    </a:cubicBezTo>
                    <a:cubicBezTo>
                      <a:pt x="75" y="84"/>
                      <a:pt x="75" y="85"/>
                      <a:pt x="75" y="85"/>
                    </a:cubicBezTo>
                    <a:cubicBezTo>
                      <a:pt x="75" y="86"/>
                      <a:pt x="75" y="86"/>
                      <a:pt x="74" y="86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4" y="88"/>
                      <a:pt x="73" y="88"/>
                    </a:cubicBezTo>
                    <a:cubicBezTo>
                      <a:pt x="73" y="89"/>
                      <a:pt x="72" y="89"/>
                      <a:pt x="70" y="90"/>
                    </a:cubicBezTo>
                    <a:cubicBezTo>
                      <a:pt x="69" y="91"/>
                      <a:pt x="66" y="92"/>
                      <a:pt x="64" y="93"/>
                    </a:cubicBezTo>
                    <a:cubicBezTo>
                      <a:pt x="61" y="93"/>
                      <a:pt x="58" y="94"/>
                      <a:pt x="54" y="95"/>
                    </a:cubicBezTo>
                    <a:cubicBezTo>
                      <a:pt x="50" y="95"/>
                      <a:pt x="46" y="96"/>
                      <a:pt x="42" y="96"/>
                    </a:cubicBezTo>
                    <a:cubicBezTo>
                      <a:pt x="35" y="96"/>
                      <a:pt x="29" y="95"/>
                      <a:pt x="24" y="93"/>
                    </a:cubicBezTo>
                    <a:cubicBezTo>
                      <a:pt x="19" y="91"/>
                      <a:pt x="14" y="88"/>
                      <a:pt x="11" y="84"/>
                    </a:cubicBezTo>
                    <a:cubicBezTo>
                      <a:pt x="7" y="80"/>
                      <a:pt x="4" y="75"/>
                      <a:pt x="3" y="69"/>
                    </a:cubicBezTo>
                    <a:cubicBezTo>
                      <a:pt x="1" y="63"/>
                      <a:pt x="0" y="56"/>
                      <a:pt x="0" y="48"/>
                    </a:cubicBezTo>
                    <a:cubicBezTo>
                      <a:pt x="0" y="41"/>
                      <a:pt x="1" y="34"/>
                      <a:pt x="3" y="28"/>
                    </a:cubicBezTo>
                    <a:cubicBezTo>
                      <a:pt x="5" y="22"/>
                      <a:pt x="7" y="17"/>
                      <a:pt x="11" y="13"/>
                    </a:cubicBezTo>
                    <a:cubicBezTo>
                      <a:pt x="15" y="9"/>
                      <a:pt x="19" y="6"/>
                      <a:pt x="24" y="3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8" y="0"/>
                      <a:pt x="53" y="1"/>
                      <a:pt x="58" y="4"/>
                    </a:cubicBezTo>
                    <a:cubicBezTo>
                      <a:pt x="63" y="6"/>
                      <a:pt x="66" y="9"/>
                      <a:pt x="69" y="12"/>
                    </a:cubicBezTo>
                    <a:cubicBezTo>
                      <a:pt x="73" y="16"/>
                      <a:pt x="75" y="21"/>
                      <a:pt x="76" y="26"/>
                    </a:cubicBezTo>
                    <a:cubicBezTo>
                      <a:pt x="78" y="30"/>
                      <a:pt x="78" y="36"/>
                      <a:pt x="78" y="41"/>
                    </a:cubicBezTo>
                    <a:lnTo>
                      <a:pt x="78" y="43"/>
                    </a:lnTo>
                    <a:close/>
                    <a:moveTo>
                      <a:pt x="66" y="40"/>
                    </a:moveTo>
                    <a:cubicBezTo>
                      <a:pt x="66" y="31"/>
                      <a:pt x="64" y="23"/>
                      <a:pt x="60" y="18"/>
                    </a:cubicBezTo>
                    <a:cubicBezTo>
                      <a:pt x="55" y="13"/>
                      <a:pt x="49" y="10"/>
                      <a:pt x="40" y="10"/>
                    </a:cubicBezTo>
                    <a:cubicBezTo>
                      <a:pt x="36" y="10"/>
                      <a:pt x="32" y="11"/>
                      <a:pt x="28" y="13"/>
                    </a:cubicBezTo>
                    <a:cubicBezTo>
                      <a:pt x="25" y="14"/>
                      <a:pt x="22" y="17"/>
                      <a:pt x="20" y="19"/>
                    </a:cubicBezTo>
                    <a:cubicBezTo>
                      <a:pt x="18" y="22"/>
                      <a:pt x="16" y="25"/>
                      <a:pt x="14" y="29"/>
                    </a:cubicBezTo>
                    <a:cubicBezTo>
                      <a:pt x="13" y="32"/>
                      <a:pt x="13" y="36"/>
                      <a:pt x="12" y="40"/>
                    </a:cubicBezTo>
                    <a:lnTo>
                      <a:pt x="66" y="4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6313843" y="6375943"/>
                <a:ext cx="129762" cy="96242"/>
              </a:xfrm>
              <a:custGeom>
                <a:avLst/>
                <a:gdLst>
                  <a:gd name="T0" fmla="*/ 126 w 126"/>
                  <a:gd name="T1" fmla="*/ 93 h 95"/>
                  <a:gd name="T2" fmla="*/ 123 w 126"/>
                  <a:gd name="T3" fmla="*/ 95 h 95"/>
                  <a:gd name="T4" fmla="*/ 118 w 126"/>
                  <a:gd name="T5" fmla="*/ 95 h 95"/>
                  <a:gd name="T6" fmla="*/ 115 w 126"/>
                  <a:gd name="T7" fmla="*/ 93 h 95"/>
                  <a:gd name="T8" fmla="*/ 115 w 126"/>
                  <a:gd name="T9" fmla="*/ 38 h 95"/>
                  <a:gd name="T10" fmla="*/ 110 w 126"/>
                  <a:gd name="T11" fmla="*/ 18 h 95"/>
                  <a:gd name="T12" fmla="*/ 95 w 126"/>
                  <a:gd name="T13" fmla="*/ 10 h 95"/>
                  <a:gd name="T14" fmla="*/ 69 w 126"/>
                  <a:gd name="T15" fmla="*/ 29 h 95"/>
                  <a:gd name="T16" fmla="*/ 69 w 126"/>
                  <a:gd name="T17" fmla="*/ 93 h 95"/>
                  <a:gd name="T18" fmla="*/ 66 w 126"/>
                  <a:gd name="T19" fmla="*/ 95 h 95"/>
                  <a:gd name="T20" fmla="*/ 60 w 126"/>
                  <a:gd name="T21" fmla="*/ 95 h 95"/>
                  <a:gd name="T22" fmla="*/ 58 w 126"/>
                  <a:gd name="T23" fmla="*/ 93 h 95"/>
                  <a:gd name="T24" fmla="*/ 57 w 126"/>
                  <a:gd name="T25" fmla="*/ 38 h 95"/>
                  <a:gd name="T26" fmla="*/ 53 w 126"/>
                  <a:gd name="T27" fmla="*/ 18 h 95"/>
                  <a:gd name="T28" fmla="*/ 38 w 126"/>
                  <a:gd name="T29" fmla="*/ 10 h 95"/>
                  <a:gd name="T30" fmla="*/ 12 w 126"/>
                  <a:gd name="T31" fmla="*/ 29 h 95"/>
                  <a:gd name="T32" fmla="*/ 11 w 126"/>
                  <a:gd name="T33" fmla="*/ 93 h 95"/>
                  <a:gd name="T34" fmla="*/ 9 w 126"/>
                  <a:gd name="T35" fmla="*/ 95 h 95"/>
                  <a:gd name="T36" fmla="*/ 3 w 126"/>
                  <a:gd name="T37" fmla="*/ 95 h 95"/>
                  <a:gd name="T38" fmla="*/ 0 w 126"/>
                  <a:gd name="T39" fmla="*/ 93 h 95"/>
                  <a:gd name="T40" fmla="*/ 0 w 126"/>
                  <a:gd name="T41" fmla="*/ 4 h 95"/>
                  <a:gd name="T42" fmla="*/ 1 w 126"/>
                  <a:gd name="T43" fmla="*/ 2 h 95"/>
                  <a:gd name="T44" fmla="*/ 6 w 126"/>
                  <a:gd name="T45" fmla="*/ 1 h 95"/>
                  <a:gd name="T46" fmla="*/ 10 w 126"/>
                  <a:gd name="T47" fmla="*/ 2 h 95"/>
                  <a:gd name="T48" fmla="*/ 11 w 126"/>
                  <a:gd name="T49" fmla="*/ 4 h 95"/>
                  <a:gd name="T50" fmla="*/ 26 w 126"/>
                  <a:gd name="T51" fmla="*/ 4 h 95"/>
                  <a:gd name="T52" fmla="*/ 49 w 126"/>
                  <a:gd name="T53" fmla="*/ 2 h 95"/>
                  <a:gd name="T54" fmla="*/ 63 w 126"/>
                  <a:gd name="T55" fmla="*/ 11 h 95"/>
                  <a:gd name="T56" fmla="*/ 75 w 126"/>
                  <a:gd name="T57" fmla="*/ 10 h 95"/>
                  <a:gd name="T58" fmla="*/ 90 w 126"/>
                  <a:gd name="T59" fmla="*/ 1 h 95"/>
                  <a:gd name="T60" fmla="*/ 111 w 126"/>
                  <a:gd name="T61" fmla="*/ 3 h 95"/>
                  <a:gd name="T62" fmla="*/ 125 w 126"/>
                  <a:gd name="T63" fmla="*/ 23 h 95"/>
                  <a:gd name="T64" fmla="*/ 126 w 126"/>
                  <a:gd name="T65" fmla="*/ 9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6" h="95">
                    <a:moveTo>
                      <a:pt x="126" y="92"/>
                    </a:moveTo>
                    <a:cubicBezTo>
                      <a:pt x="126" y="93"/>
                      <a:pt x="126" y="93"/>
                      <a:pt x="126" y="93"/>
                    </a:cubicBezTo>
                    <a:cubicBezTo>
                      <a:pt x="126" y="94"/>
                      <a:pt x="126" y="94"/>
                      <a:pt x="125" y="94"/>
                    </a:cubicBezTo>
                    <a:cubicBezTo>
                      <a:pt x="125" y="94"/>
                      <a:pt x="124" y="94"/>
                      <a:pt x="123" y="95"/>
                    </a:cubicBezTo>
                    <a:cubicBezTo>
                      <a:pt x="123" y="95"/>
                      <a:pt x="122" y="95"/>
                      <a:pt x="121" y="95"/>
                    </a:cubicBezTo>
                    <a:cubicBezTo>
                      <a:pt x="119" y="95"/>
                      <a:pt x="118" y="95"/>
                      <a:pt x="118" y="95"/>
                    </a:cubicBezTo>
                    <a:cubicBezTo>
                      <a:pt x="117" y="94"/>
                      <a:pt x="116" y="94"/>
                      <a:pt x="116" y="94"/>
                    </a:cubicBezTo>
                    <a:cubicBezTo>
                      <a:pt x="115" y="94"/>
                      <a:pt x="115" y="94"/>
                      <a:pt x="115" y="93"/>
                    </a:cubicBezTo>
                    <a:cubicBezTo>
                      <a:pt x="115" y="93"/>
                      <a:pt x="115" y="93"/>
                      <a:pt x="115" y="92"/>
                    </a:cubicBezTo>
                    <a:cubicBezTo>
                      <a:pt x="115" y="38"/>
                      <a:pt x="115" y="38"/>
                      <a:pt x="115" y="38"/>
                    </a:cubicBezTo>
                    <a:cubicBezTo>
                      <a:pt x="115" y="34"/>
                      <a:pt x="114" y="30"/>
                      <a:pt x="114" y="26"/>
                    </a:cubicBezTo>
                    <a:cubicBezTo>
                      <a:pt x="113" y="23"/>
                      <a:pt x="112" y="20"/>
                      <a:pt x="110" y="18"/>
                    </a:cubicBezTo>
                    <a:cubicBezTo>
                      <a:pt x="109" y="15"/>
                      <a:pt x="106" y="13"/>
                      <a:pt x="104" y="12"/>
                    </a:cubicBezTo>
                    <a:cubicBezTo>
                      <a:pt x="102" y="11"/>
                      <a:pt x="99" y="10"/>
                      <a:pt x="95" y="10"/>
                    </a:cubicBezTo>
                    <a:cubicBezTo>
                      <a:pt x="91" y="10"/>
                      <a:pt x="87" y="12"/>
                      <a:pt x="83" y="15"/>
                    </a:cubicBezTo>
                    <a:cubicBezTo>
                      <a:pt x="79" y="18"/>
                      <a:pt x="74" y="23"/>
                      <a:pt x="69" y="29"/>
                    </a:cubicBezTo>
                    <a:cubicBezTo>
                      <a:pt x="69" y="92"/>
                      <a:pt x="69" y="92"/>
                      <a:pt x="69" y="92"/>
                    </a:cubicBezTo>
                    <a:cubicBezTo>
                      <a:pt x="69" y="93"/>
                      <a:pt x="69" y="93"/>
                      <a:pt x="69" y="93"/>
                    </a:cubicBezTo>
                    <a:cubicBezTo>
                      <a:pt x="69" y="94"/>
                      <a:pt x="68" y="94"/>
                      <a:pt x="68" y="94"/>
                    </a:cubicBezTo>
                    <a:cubicBezTo>
                      <a:pt x="67" y="94"/>
                      <a:pt x="67" y="94"/>
                      <a:pt x="66" y="95"/>
                    </a:cubicBezTo>
                    <a:cubicBezTo>
                      <a:pt x="65" y="95"/>
                      <a:pt x="64" y="95"/>
                      <a:pt x="63" y="95"/>
                    </a:cubicBezTo>
                    <a:cubicBezTo>
                      <a:pt x="62" y="95"/>
                      <a:pt x="61" y="95"/>
                      <a:pt x="60" y="95"/>
                    </a:cubicBezTo>
                    <a:cubicBezTo>
                      <a:pt x="60" y="94"/>
                      <a:pt x="59" y="94"/>
                      <a:pt x="59" y="94"/>
                    </a:cubicBezTo>
                    <a:cubicBezTo>
                      <a:pt x="58" y="94"/>
                      <a:pt x="58" y="94"/>
                      <a:pt x="58" y="93"/>
                    </a:cubicBezTo>
                    <a:cubicBezTo>
                      <a:pt x="58" y="93"/>
                      <a:pt x="57" y="93"/>
                      <a:pt x="57" y="92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4"/>
                      <a:pt x="57" y="30"/>
                      <a:pt x="56" y="26"/>
                    </a:cubicBezTo>
                    <a:cubicBezTo>
                      <a:pt x="56" y="23"/>
                      <a:pt x="54" y="20"/>
                      <a:pt x="53" y="18"/>
                    </a:cubicBezTo>
                    <a:cubicBezTo>
                      <a:pt x="51" y="15"/>
                      <a:pt x="49" y="13"/>
                      <a:pt x="47" y="12"/>
                    </a:cubicBezTo>
                    <a:cubicBezTo>
                      <a:pt x="44" y="11"/>
                      <a:pt x="41" y="10"/>
                      <a:pt x="38" y="10"/>
                    </a:cubicBezTo>
                    <a:cubicBezTo>
                      <a:pt x="34" y="10"/>
                      <a:pt x="30" y="12"/>
                      <a:pt x="25" y="15"/>
                    </a:cubicBezTo>
                    <a:cubicBezTo>
                      <a:pt x="21" y="18"/>
                      <a:pt x="17" y="23"/>
                      <a:pt x="12" y="29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3"/>
                      <a:pt x="12" y="93"/>
                      <a:pt x="11" y="93"/>
                    </a:cubicBezTo>
                    <a:cubicBezTo>
                      <a:pt x="11" y="94"/>
                      <a:pt x="11" y="94"/>
                      <a:pt x="10" y="94"/>
                    </a:cubicBezTo>
                    <a:cubicBezTo>
                      <a:pt x="10" y="94"/>
                      <a:pt x="9" y="94"/>
                      <a:pt x="9" y="95"/>
                    </a:cubicBezTo>
                    <a:cubicBezTo>
                      <a:pt x="8" y="95"/>
                      <a:pt x="7" y="95"/>
                      <a:pt x="6" y="95"/>
                    </a:cubicBezTo>
                    <a:cubicBezTo>
                      <a:pt x="5" y="95"/>
                      <a:pt x="4" y="95"/>
                      <a:pt x="3" y="95"/>
                    </a:cubicBezTo>
                    <a:cubicBezTo>
                      <a:pt x="2" y="94"/>
                      <a:pt x="2" y="94"/>
                      <a:pt x="1" y="94"/>
                    </a:cubicBezTo>
                    <a:cubicBezTo>
                      <a:pt x="1" y="94"/>
                      <a:pt x="0" y="94"/>
                      <a:pt x="0" y="93"/>
                    </a:cubicBezTo>
                    <a:cubicBezTo>
                      <a:pt x="0" y="93"/>
                      <a:pt x="0" y="93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6" y="11"/>
                      <a:pt x="21" y="7"/>
                      <a:pt x="26" y="4"/>
                    </a:cubicBezTo>
                    <a:cubicBezTo>
                      <a:pt x="30" y="1"/>
                      <a:pt x="35" y="0"/>
                      <a:pt x="39" y="0"/>
                    </a:cubicBezTo>
                    <a:cubicBezTo>
                      <a:pt x="43" y="0"/>
                      <a:pt x="46" y="1"/>
                      <a:pt x="49" y="2"/>
                    </a:cubicBezTo>
                    <a:cubicBezTo>
                      <a:pt x="52" y="2"/>
                      <a:pt x="55" y="4"/>
                      <a:pt x="57" y="5"/>
                    </a:cubicBezTo>
                    <a:cubicBezTo>
                      <a:pt x="59" y="7"/>
                      <a:pt x="61" y="9"/>
                      <a:pt x="63" y="11"/>
                    </a:cubicBezTo>
                    <a:cubicBezTo>
                      <a:pt x="64" y="13"/>
                      <a:pt x="65" y="16"/>
                      <a:pt x="66" y="18"/>
                    </a:cubicBezTo>
                    <a:cubicBezTo>
                      <a:pt x="69" y="15"/>
                      <a:pt x="72" y="12"/>
                      <a:pt x="75" y="10"/>
                    </a:cubicBezTo>
                    <a:cubicBezTo>
                      <a:pt x="78" y="7"/>
                      <a:pt x="80" y="6"/>
                      <a:pt x="83" y="4"/>
                    </a:cubicBezTo>
                    <a:cubicBezTo>
                      <a:pt x="85" y="3"/>
                      <a:pt x="88" y="2"/>
                      <a:pt x="90" y="1"/>
                    </a:cubicBezTo>
                    <a:cubicBezTo>
                      <a:pt x="92" y="1"/>
                      <a:pt x="94" y="0"/>
                      <a:pt x="97" y="0"/>
                    </a:cubicBezTo>
                    <a:cubicBezTo>
                      <a:pt x="102" y="0"/>
                      <a:pt x="107" y="1"/>
                      <a:pt x="111" y="3"/>
                    </a:cubicBezTo>
                    <a:cubicBezTo>
                      <a:pt x="115" y="5"/>
                      <a:pt x="118" y="8"/>
                      <a:pt x="120" y="11"/>
                    </a:cubicBezTo>
                    <a:cubicBezTo>
                      <a:pt x="122" y="14"/>
                      <a:pt x="124" y="18"/>
                      <a:pt x="125" y="23"/>
                    </a:cubicBezTo>
                    <a:cubicBezTo>
                      <a:pt x="126" y="27"/>
                      <a:pt x="126" y="32"/>
                      <a:pt x="126" y="37"/>
                    </a:cubicBezTo>
                    <a:lnTo>
                      <a:pt x="126" y="92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13"/>
              <p:cNvSpPr>
                <a:spLocks noEditPoints="1"/>
              </p:cNvSpPr>
              <p:nvPr/>
            </p:nvSpPr>
            <p:spPr bwMode="auto">
              <a:xfrm>
                <a:off x="6467342" y="6334031"/>
                <a:ext cx="77541" cy="138155"/>
              </a:xfrm>
              <a:custGeom>
                <a:avLst/>
                <a:gdLst>
                  <a:gd name="T0" fmla="*/ 77 w 77"/>
                  <a:gd name="T1" fmla="*/ 89 h 138"/>
                  <a:gd name="T2" fmla="*/ 75 w 77"/>
                  <a:gd name="T3" fmla="*/ 109 h 138"/>
                  <a:gd name="T4" fmla="*/ 67 w 77"/>
                  <a:gd name="T5" fmla="*/ 125 h 138"/>
                  <a:gd name="T6" fmla="*/ 55 w 77"/>
                  <a:gd name="T7" fmla="*/ 134 h 138"/>
                  <a:gd name="T8" fmla="*/ 39 w 77"/>
                  <a:gd name="T9" fmla="*/ 138 h 138"/>
                  <a:gd name="T10" fmla="*/ 31 w 77"/>
                  <a:gd name="T11" fmla="*/ 137 h 138"/>
                  <a:gd name="T12" fmla="*/ 25 w 77"/>
                  <a:gd name="T13" fmla="*/ 134 h 138"/>
                  <a:gd name="T14" fmla="*/ 18 w 77"/>
                  <a:gd name="T15" fmla="*/ 130 h 138"/>
                  <a:gd name="T16" fmla="*/ 10 w 77"/>
                  <a:gd name="T17" fmla="*/ 123 h 138"/>
                  <a:gd name="T18" fmla="*/ 10 w 77"/>
                  <a:gd name="T19" fmla="*/ 134 h 138"/>
                  <a:gd name="T20" fmla="*/ 10 w 77"/>
                  <a:gd name="T21" fmla="*/ 135 h 138"/>
                  <a:gd name="T22" fmla="*/ 9 w 77"/>
                  <a:gd name="T23" fmla="*/ 136 h 138"/>
                  <a:gd name="T24" fmla="*/ 7 w 77"/>
                  <a:gd name="T25" fmla="*/ 137 h 138"/>
                  <a:gd name="T26" fmla="*/ 5 w 77"/>
                  <a:gd name="T27" fmla="*/ 137 h 138"/>
                  <a:gd name="T28" fmla="*/ 2 w 77"/>
                  <a:gd name="T29" fmla="*/ 137 h 138"/>
                  <a:gd name="T30" fmla="*/ 1 w 77"/>
                  <a:gd name="T31" fmla="*/ 136 h 138"/>
                  <a:gd name="T32" fmla="*/ 0 w 77"/>
                  <a:gd name="T33" fmla="*/ 135 h 138"/>
                  <a:gd name="T34" fmla="*/ 0 w 77"/>
                  <a:gd name="T35" fmla="*/ 134 h 138"/>
                  <a:gd name="T36" fmla="*/ 0 w 77"/>
                  <a:gd name="T37" fmla="*/ 3 h 138"/>
                  <a:gd name="T38" fmla="*/ 0 w 77"/>
                  <a:gd name="T39" fmla="*/ 1 h 138"/>
                  <a:gd name="T40" fmla="*/ 1 w 77"/>
                  <a:gd name="T41" fmla="*/ 1 h 138"/>
                  <a:gd name="T42" fmla="*/ 3 w 77"/>
                  <a:gd name="T43" fmla="*/ 0 h 138"/>
                  <a:gd name="T44" fmla="*/ 5 w 77"/>
                  <a:gd name="T45" fmla="*/ 0 h 138"/>
                  <a:gd name="T46" fmla="*/ 8 w 77"/>
                  <a:gd name="T47" fmla="*/ 0 h 138"/>
                  <a:gd name="T48" fmla="*/ 10 w 77"/>
                  <a:gd name="T49" fmla="*/ 1 h 138"/>
                  <a:gd name="T50" fmla="*/ 11 w 77"/>
                  <a:gd name="T51" fmla="*/ 1 h 138"/>
                  <a:gd name="T52" fmla="*/ 11 w 77"/>
                  <a:gd name="T53" fmla="*/ 3 h 138"/>
                  <a:gd name="T54" fmla="*/ 11 w 77"/>
                  <a:gd name="T55" fmla="*/ 58 h 138"/>
                  <a:gd name="T56" fmla="*/ 19 w 77"/>
                  <a:gd name="T57" fmla="*/ 50 h 138"/>
                  <a:gd name="T58" fmla="*/ 27 w 77"/>
                  <a:gd name="T59" fmla="*/ 46 h 138"/>
                  <a:gd name="T60" fmla="*/ 34 w 77"/>
                  <a:gd name="T61" fmla="*/ 43 h 138"/>
                  <a:gd name="T62" fmla="*/ 41 w 77"/>
                  <a:gd name="T63" fmla="*/ 42 h 138"/>
                  <a:gd name="T64" fmla="*/ 58 w 77"/>
                  <a:gd name="T65" fmla="*/ 46 h 138"/>
                  <a:gd name="T66" fmla="*/ 69 w 77"/>
                  <a:gd name="T67" fmla="*/ 56 h 138"/>
                  <a:gd name="T68" fmla="*/ 75 w 77"/>
                  <a:gd name="T69" fmla="*/ 71 h 138"/>
                  <a:gd name="T70" fmla="*/ 77 w 77"/>
                  <a:gd name="T71" fmla="*/ 89 h 138"/>
                  <a:gd name="T72" fmla="*/ 65 w 77"/>
                  <a:gd name="T73" fmla="*/ 91 h 138"/>
                  <a:gd name="T74" fmla="*/ 64 w 77"/>
                  <a:gd name="T75" fmla="*/ 76 h 138"/>
                  <a:gd name="T76" fmla="*/ 60 w 77"/>
                  <a:gd name="T77" fmla="*/ 64 h 138"/>
                  <a:gd name="T78" fmla="*/ 52 w 77"/>
                  <a:gd name="T79" fmla="*/ 55 h 138"/>
                  <a:gd name="T80" fmla="*/ 40 w 77"/>
                  <a:gd name="T81" fmla="*/ 52 h 138"/>
                  <a:gd name="T82" fmla="*/ 34 w 77"/>
                  <a:gd name="T83" fmla="*/ 53 h 138"/>
                  <a:gd name="T84" fmla="*/ 27 w 77"/>
                  <a:gd name="T85" fmla="*/ 56 h 138"/>
                  <a:gd name="T86" fmla="*/ 19 w 77"/>
                  <a:gd name="T87" fmla="*/ 62 h 138"/>
                  <a:gd name="T88" fmla="*/ 11 w 77"/>
                  <a:gd name="T89" fmla="*/ 71 h 138"/>
                  <a:gd name="T90" fmla="*/ 11 w 77"/>
                  <a:gd name="T91" fmla="*/ 110 h 138"/>
                  <a:gd name="T92" fmla="*/ 26 w 77"/>
                  <a:gd name="T93" fmla="*/ 123 h 138"/>
                  <a:gd name="T94" fmla="*/ 40 w 77"/>
                  <a:gd name="T95" fmla="*/ 128 h 138"/>
                  <a:gd name="T96" fmla="*/ 51 w 77"/>
                  <a:gd name="T97" fmla="*/ 125 h 138"/>
                  <a:gd name="T98" fmla="*/ 59 w 77"/>
                  <a:gd name="T99" fmla="*/ 116 h 138"/>
                  <a:gd name="T100" fmla="*/ 63 w 77"/>
                  <a:gd name="T101" fmla="*/ 104 h 138"/>
                  <a:gd name="T102" fmla="*/ 65 w 77"/>
                  <a:gd name="T103" fmla="*/ 91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7" h="138">
                    <a:moveTo>
                      <a:pt x="77" y="89"/>
                    </a:moveTo>
                    <a:cubicBezTo>
                      <a:pt x="77" y="96"/>
                      <a:pt x="76" y="103"/>
                      <a:pt x="75" y="109"/>
                    </a:cubicBezTo>
                    <a:cubicBezTo>
                      <a:pt x="73" y="115"/>
                      <a:pt x="71" y="120"/>
                      <a:pt x="67" y="125"/>
                    </a:cubicBezTo>
                    <a:cubicBezTo>
                      <a:pt x="64" y="129"/>
                      <a:pt x="60" y="132"/>
                      <a:pt x="55" y="134"/>
                    </a:cubicBezTo>
                    <a:cubicBezTo>
                      <a:pt x="51" y="137"/>
                      <a:pt x="45" y="138"/>
                      <a:pt x="39" y="138"/>
                    </a:cubicBezTo>
                    <a:cubicBezTo>
                      <a:pt x="36" y="138"/>
                      <a:pt x="34" y="138"/>
                      <a:pt x="31" y="137"/>
                    </a:cubicBezTo>
                    <a:cubicBezTo>
                      <a:pt x="29" y="136"/>
                      <a:pt x="27" y="136"/>
                      <a:pt x="25" y="134"/>
                    </a:cubicBezTo>
                    <a:cubicBezTo>
                      <a:pt x="22" y="133"/>
                      <a:pt x="20" y="132"/>
                      <a:pt x="18" y="130"/>
                    </a:cubicBezTo>
                    <a:cubicBezTo>
                      <a:pt x="16" y="128"/>
                      <a:pt x="13" y="125"/>
                      <a:pt x="10" y="123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6"/>
                      <a:pt x="10" y="136"/>
                      <a:pt x="9" y="136"/>
                    </a:cubicBezTo>
                    <a:cubicBezTo>
                      <a:pt x="9" y="136"/>
                      <a:pt x="8" y="137"/>
                      <a:pt x="7" y="137"/>
                    </a:cubicBezTo>
                    <a:cubicBezTo>
                      <a:pt x="7" y="137"/>
                      <a:pt x="6" y="137"/>
                      <a:pt x="5" y="137"/>
                    </a:cubicBezTo>
                    <a:cubicBezTo>
                      <a:pt x="4" y="137"/>
                      <a:pt x="3" y="137"/>
                      <a:pt x="2" y="137"/>
                    </a:cubicBezTo>
                    <a:cubicBezTo>
                      <a:pt x="2" y="137"/>
                      <a:pt x="1" y="136"/>
                      <a:pt x="1" y="136"/>
                    </a:cubicBezTo>
                    <a:cubicBezTo>
                      <a:pt x="0" y="136"/>
                      <a:pt x="0" y="136"/>
                      <a:pt x="0" y="135"/>
                    </a:cubicBezTo>
                    <a:cubicBezTo>
                      <a:pt x="0" y="135"/>
                      <a:pt x="0" y="135"/>
                      <a:pt x="0" y="13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1" y="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4" y="55"/>
                      <a:pt x="17" y="52"/>
                      <a:pt x="19" y="50"/>
                    </a:cubicBezTo>
                    <a:cubicBezTo>
                      <a:pt x="22" y="48"/>
                      <a:pt x="24" y="47"/>
                      <a:pt x="27" y="46"/>
                    </a:cubicBezTo>
                    <a:cubicBezTo>
                      <a:pt x="29" y="44"/>
                      <a:pt x="32" y="44"/>
                      <a:pt x="34" y="43"/>
                    </a:cubicBezTo>
                    <a:cubicBezTo>
                      <a:pt x="36" y="42"/>
                      <a:pt x="39" y="42"/>
                      <a:pt x="41" y="42"/>
                    </a:cubicBezTo>
                    <a:cubicBezTo>
                      <a:pt x="48" y="42"/>
                      <a:pt x="53" y="43"/>
                      <a:pt x="58" y="46"/>
                    </a:cubicBezTo>
                    <a:cubicBezTo>
                      <a:pt x="62" y="48"/>
                      <a:pt x="66" y="52"/>
                      <a:pt x="69" y="56"/>
                    </a:cubicBezTo>
                    <a:cubicBezTo>
                      <a:pt x="72" y="60"/>
                      <a:pt x="74" y="65"/>
                      <a:pt x="75" y="71"/>
                    </a:cubicBezTo>
                    <a:cubicBezTo>
                      <a:pt x="76" y="76"/>
                      <a:pt x="77" y="83"/>
                      <a:pt x="77" y="89"/>
                    </a:cubicBezTo>
                    <a:close/>
                    <a:moveTo>
                      <a:pt x="65" y="91"/>
                    </a:moveTo>
                    <a:cubicBezTo>
                      <a:pt x="65" y="86"/>
                      <a:pt x="64" y="81"/>
                      <a:pt x="64" y="76"/>
                    </a:cubicBezTo>
                    <a:cubicBezTo>
                      <a:pt x="63" y="72"/>
                      <a:pt x="62" y="68"/>
                      <a:pt x="60" y="64"/>
                    </a:cubicBezTo>
                    <a:cubicBezTo>
                      <a:pt x="58" y="61"/>
                      <a:pt x="55" y="58"/>
                      <a:pt x="52" y="55"/>
                    </a:cubicBezTo>
                    <a:cubicBezTo>
                      <a:pt x="49" y="53"/>
                      <a:pt x="45" y="52"/>
                      <a:pt x="40" y="52"/>
                    </a:cubicBezTo>
                    <a:cubicBezTo>
                      <a:pt x="38" y="52"/>
                      <a:pt x="36" y="53"/>
                      <a:pt x="34" y="53"/>
                    </a:cubicBezTo>
                    <a:cubicBezTo>
                      <a:pt x="31" y="54"/>
                      <a:pt x="29" y="55"/>
                      <a:pt x="27" y="56"/>
                    </a:cubicBezTo>
                    <a:cubicBezTo>
                      <a:pt x="24" y="58"/>
                      <a:pt x="22" y="60"/>
                      <a:pt x="19" y="62"/>
                    </a:cubicBezTo>
                    <a:cubicBezTo>
                      <a:pt x="17" y="65"/>
                      <a:pt x="14" y="68"/>
                      <a:pt x="11" y="71"/>
                    </a:cubicBezTo>
                    <a:cubicBezTo>
                      <a:pt x="11" y="110"/>
                      <a:pt x="11" y="110"/>
                      <a:pt x="11" y="110"/>
                    </a:cubicBezTo>
                    <a:cubicBezTo>
                      <a:pt x="16" y="115"/>
                      <a:pt x="21" y="120"/>
                      <a:pt x="26" y="123"/>
                    </a:cubicBezTo>
                    <a:cubicBezTo>
                      <a:pt x="30" y="126"/>
                      <a:pt x="35" y="128"/>
                      <a:pt x="40" y="128"/>
                    </a:cubicBezTo>
                    <a:cubicBezTo>
                      <a:pt x="44" y="128"/>
                      <a:pt x="48" y="127"/>
                      <a:pt x="51" y="125"/>
                    </a:cubicBezTo>
                    <a:cubicBezTo>
                      <a:pt x="54" y="122"/>
                      <a:pt x="57" y="120"/>
                      <a:pt x="59" y="116"/>
                    </a:cubicBezTo>
                    <a:cubicBezTo>
                      <a:pt x="61" y="113"/>
                      <a:pt x="63" y="109"/>
                      <a:pt x="63" y="104"/>
                    </a:cubicBezTo>
                    <a:cubicBezTo>
                      <a:pt x="64" y="100"/>
                      <a:pt x="65" y="95"/>
                      <a:pt x="65" y="91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555960" y="6375943"/>
                <a:ext cx="80706" cy="96242"/>
              </a:xfrm>
              <a:custGeom>
                <a:avLst/>
                <a:gdLst>
                  <a:gd name="T0" fmla="*/ 78 w 78"/>
                  <a:gd name="T1" fmla="*/ 43 h 96"/>
                  <a:gd name="T2" fmla="*/ 76 w 78"/>
                  <a:gd name="T3" fmla="*/ 48 h 96"/>
                  <a:gd name="T4" fmla="*/ 73 w 78"/>
                  <a:gd name="T5" fmla="*/ 50 h 96"/>
                  <a:gd name="T6" fmla="*/ 12 w 78"/>
                  <a:gd name="T7" fmla="*/ 50 h 96"/>
                  <a:gd name="T8" fmla="*/ 14 w 78"/>
                  <a:gd name="T9" fmla="*/ 64 h 96"/>
                  <a:gd name="T10" fmla="*/ 19 w 78"/>
                  <a:gd name="T11" fmla="*/ 76 h 96"/>
                  <a:gd name="T12" fmla="*/ 29 w 78"/>
                  <a:gd name="T13" fmla="*/ 83 h 96"/>
                  <a:gd name="T14" fmla="*/ 44 w 78"/>
                  <a:gd name="T15" fmla="*/ 86 h 96"/>
                  <a:gd name="T16" fmla="*/ 55 w 78"/>
                  <a:gd name="T17" fmla="*/ 85 h 96"/>
                  <a:gd name="T18" fmla="*/ 63 w 78"/>
                  <a:gd name="T19" fmla="*/ 82 h 96"/>
                  <a:gd name="T20" fmla="*/ 69 w 78"/>
                  <a:gd name="T21" fmla="*/ 80 h 96"/>
                  <a:gd name="T22" fmla="*/ 72 w 78"/>
                  <a:gd name="T23" fmla="*/ 79 h 96"/>
                  <a:gd name="T24" fmla="*/ 73 w 78"/>
                  <a:gd name="T25" fmla="*/ 79 h 96"/>
                  <a:gd name="T26" fmla="*/ 74 w 78"/>
                  <a:gd name="T27" fmla="*/ 80 h 96"/>
                  <a:gd name="T28" fmla="*/ 75 w 78"/>
                  <a:gd name="T29" fmla="*/ 82 h 96"/>
                  <a:gd name="T30" fmla="*/ 75 w 78"/>
                  <a:gd name="T31" fmla="*/ 84 h 96"/>
                  <a:gd name="T32" fmla="*/ 75 w 78"/>
                  <a:gd name="T33" fmla="*/ 85 h 96"/>
                  <a:gd name="T34" fmla="*/ 74 w 78"/>
                  <a:gd name="T35" fmla="*/ 86 h 96"/>
                  <a:gd name="T36" fmla="*/ 74 w 78"/>
                  <a:gd name="T37" fmla="*/ 88 h 96"/>
                  <a:gd name="T38" fmla="*/ 73 w 78"/>
                  <a:gd name="T39" fmla="*/ 88 h 96"/>
                  <a:gd name="T40" fmla="*/ 70 w 78"/>
                  <a:gd name="T41" fmla="*/ 90 h 96"/>
                  <a:gd name="T42" fmla="*/ 63 w 78"/>
                  <a:gd name="T43" fmla="*/ 93 h 96"/>
                  <a:gd name="T44" fmla="*/ 54 w 78"/>
                  <a:gd name="T45" fmla="*/ 95 h 96"/>
                  <a:gd name="T46" fmla="*/ 42 w 78"/>
                  <a:gd name="T47" fmla="*/ 96 h 96"/>
                  <a:gd name="T48" fmla="*/ 24 w 78"/>
                  <a:gd name="T49" fmla="*/ 93 h 96"/>
                  <a:gd name="T50" fmla="*/ 11 w 78"/>
                  <a:gd name="T51" fmla="*/ 84 h 96"/>
                  <a:gd name="T52" fmla="*/ 3 w 78"/>
                  <a:gd name="T53" fmla="*/ 69 h 96"/>
                  <a:gd name="T54" fmla="*/ 0 w 78"/>
                  <a:gd name="T55" fmla="*/ 48 h 96"/>
                  <a:gd name="T56" fmla="*/ 3 w 78"/>
                  <a:gd name="T57" fmla="*/ 28 h 96"/>
                  <a:gd name="T58" fmla="*/ 11 w 78"/>
                  <a:gd name="T59" fmla="*/ 13 h 96"/>
                  <a:gd name="T60" fmla="*/ 24 w 78"/>
                  <a:gd name="T61" fmla="*/ 3 h 96"/>
                  <a:gd name="T62" fmla="*/ 41 w 78"/>
                  <a:gd name="T63" fmla="*/ 0 h 96"/>
                  <a:gd name="T64" fmla="*/ 58 w 78"/>
                  <a:gd name="T65" fmla="*/ 4 h 96"/>
                  <a:gd name="T66" fmla="*/ 69 w 78"/>
                  <a:gd name="T67" fmla="*/ 12 h 96"/>
                  <a:gd name="T68" fmla="*/ 76 w 78"/>
                  <a:gd name="T69" fmla="*/ 26 h 96"/>
                  <a:gd name="T70" fmla="*/ 78 w 78"/>
                  <a:gd name="T71" fmla="*/ 41 h 96"/>
                  <a:gd name="T72" fmla="*/ 78 w 78"/>
                  <a:gd name="T73" fmla="*/ 43 h 96"/>
                  <a:gd name="T74" fmla="*/ 66 w 78"/>
                  <a:gd name="T75" fmla="*/ 40 h 96"/>
                  <a:gd name="T76" fmla="*/ 60 w 78"/>
                  <a:gd name="T77" fmla="*/ 18 h 96"/>
                  <a:gd name="T78" fmla="*/ 40 w 78"/>
                  <a:gd name="T79" fmla="*/ 10 h 96"/>
                  <a:gd name="T80" fmla="*/ 28 w 78"/>
                  <a:gd name="T81" fmla="*/ 13 h 96"/>
                  <a:gd name="T82" fmla="*/ 20 w 78"/>
                  <a:gd name="T83" fmla="*/ 19 h 96"/>
                  <a:gd name="T84" fmla="*/ 14 w 78"/>
                  <a:gd name="T85" fmla="*/ 29 h 96"/>
                  <a:gd name="T86" fmla="*/ 12 w 78"/>
                  <a:gd name="T87" fmla="*/ 40 h 96"/>
                  <a:gd name="T88" fmla="*/ 66 w 78"/>
                  <a:gd name="T89" fmla="*/ 4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8" h="96">
                    <a:moveTo>
                      <a:pt x="78" y="43"/>
                    </a:moveTo>
                    <a:cubicBezTo>
                      <a:pt x="78" y="46"/>
                      <a:pt x="78" y="47"/>
                      <a:pt x="76" y="48"/>
                    </a:cubicBezTo>
                    <a:cubicBezTo>
                      <a:pt x="75" y="49"/>
                      <a:pt x="74" y="50"/>
                      <a:pt x="7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5"/>
                      <a:pt x="13" y="60"/>
                      <a:pt x="14" y="64"/>
                    </a:cubicBezTo>
                    <a:cubicBezTo>
                      <a:pt x="15" y="69"/>
                      <a:pt x="17" y="73"/>
                      <a:pt x="19" y="76"/>
                    </a:cubicBezTo>
                    <a:cubicBezTo>
                      <a:pt x="22" y="79"/>
                      <a:pt x="25" y="81"/>
                      <a:pt x="29" y="83"/>
                    </a:cubicBezTo>
                    <a:cubicBezTo>
                      <a:pt x="33" y="85"/>
                      <a:pt x="38" y="86"/>
                      <a:pt x="44" y="86"/>
                    </a:cubicBezTo>
                    <a:cubicBezTo>
                      <a:pt x="48" y="86"/>
                      <a:pt x="51" y="85"/>
                      <a:pt x="55" y="85"/>
                    </a:cubicBezTo>
                    <a:cubicBezTo>
                      <a:pt x="58" y="84"/>
                      <a:pt x="61" y="83"/>
                      <a:pt x="63" y="82"/>
                    </a:cubicBezTo>
                    <a:cubicBezTo>
                      <a:pt x="66" y="81"/>
                      <a:pt x="67" y="81"/>
                      <a:pt x="69" y="80"/>
                    </a:cubicBezTo>
                    <a:cubicBezTo>
                      <a:pt x="71" y="79"/>
                      <a:pt x="72" y="79"/>
                      <a:pt x="72" y="79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4" y="79"/>
                      <a:pt x="74" y="80"/>
                      <a:pt x="74" y="80"/>
                    </a:cubicBezTo>
                    <a:cubicBezTo>
                      <a:pt x="74" y="80"/>
                      <a:pt x="74" y="81"/>
                      <a:pt x="75" y="82"/>
                    </a:cubicBezTo>
                    <a:cubicBezTo>
                      <a:pt x="75" y="82"/>
                      <a:pt x="75" y="83"/>
                      <a:pt x="75" y="84"/>
                    </a:cubicBezTo>
                    <a:cubicBezTo>
                      <a:pt x="75" y="84"/>
                      <a:pt x="75" y="85"/>
                      <a:pt x="75" y="85"/>
                    </a:cubicBezTo>
                    <a:cubicBezTo>
                      <a:pt x="75" y="86"/>
                      <a:pt x="74" y="86"/>
                      <a:pt x="74" y="86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8"/>
                    </a:cubicBezTo>
                    <a:cubicBezTo>
                      <a:pt x="73" y="89"/>
                      <a:pt x="72" y="89"/>
                      <a:pt x="70" y="90"/>
                    </a:cubicBezTo>
                    <a:cubicBezTo>
                      <a:pt x="68" y="91"/>
                      <a:pt x="66" y="92"/>
                      <a:pt x="63" y="93"/>
                    </a:cubicBezTo>
                    <a:cubicBezTo>
                      <a:pt x="61" y="93"/>
                      <a:pt x="58" y="94"/>
                      <a:pt x="54" y="95"/>
                    </a:cubicBezTo>
                    <a:cubicBezTo>
                      <a:pt x="50" y="95"/>
                      <a:pt x="46" y="96"/>
                      <a:pt x="42" y="96"/>
                    </a:cubicBezTo>
                    <a:cubicBezTo>
                      <a:pt x="35" y="96"/>
                      <a:pt x="29" y="95"/>
                      <a:pt x="24" y="93"/>
                    </a:cubicBezTo>
                    <a:cubicBezTo>
                      <a:pt x="19" y="91"/>
                      <a:pt x="14" y="88"/>
                      <a:pt x="11" y="84"/>
                    </a:cubicBezTo>
                    <a:cubicBezTo>
                      <a:pt x="7" y="80"/>
                      <a:pt x="4" y="75"/>
                      <a:pt x="3" y="69"/>
                    </a:cubicBezTo>
                    <a:cubicBezTo>
                      <a:pt x="1" y="63"/>
                      <a:pt x="0" y="56"/>
                      <a:pt x="0" y="48"/>
                    </a:cubicBezTo>
                    <a:cubicBezTo>
                      <a:pt x="0" y="41"/>
                      <a:pt x="1" y="34"/>
                      <a:pt x="3" y="28"/>
                    </a:cubicBezTo>
                    <a:cubicBezTo>
                      <a:pt x="5" y="22"/>
                      <a:pt x="7" y="17"/>
                      <a:pt x="11" y="13"/>
                    </a:cubicBezTo>
                    <a:cubicBezTo>
                      <a:pt x="14" y="9"/>
                      <a:pt x="19" y="6"/>
                      <a:pt x="24" y="3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7" y="0"/>
                      <a:pt x="53" y="1"/>
                      <a:pt x="58" y="4"/>
                    </a:cubicBezTo>
                    <a:cubicBezTo>
                      <a:pt x="62" y="6"/>
                      <a:pt x="66" y="9"/>
                      <a:pt x="69" y="12"/>
                    </a:cubicBezTo>
                    <a:cubicBezTo>
                      <a:pt x="72" y="16"/>
                      <a:pt x="75" y="21"/>
                      <a:pt x="76" y="26"/>
                    </a:cubicBezTo>
                    <a:cubicBezTo>
                      <a:pt x="77" y="30"/>
                      <a:pt x="78" y="36"/>
                      <a:pt x="78" y="41"/>
                    </a:cubicBezTo>
                    <a:lnTo>
                      <a:pt x="78" y="43"/>
                    </a:lnTo>
                    <a:close/>
                    <a:moveTo>
                      <a:pt x="66" y="40"/>
                    </a:moveTo>
                    <a:cubicBezTo>
                      <a:pt x="66" y="31"/>
                      <a:pt x="64" y="23"/>
                      <a:pt x="60" y="18"/>
                    </a:cubicBezTo>
                    <a:cubicBezTo>
                      <a:pt x="55" y="13"/>
                      <a:pt x="49" y="10"/>
                      <a:pt x="40" y="10"/>
                    </a:cubicBezTo>
                    <a:cubicBezTo>
                      <a:pt x="36" y="10"/>
                      <a:pt x="32" y="11"/>
                      <a:pt x="28" y="13"/>
                    </a:cubicBezTo>
                    <a:cubicBezTo>
                      <a:pt x="25" y="14"/>
                      <a:pt x="22" y="17"/>
                      <a:pt x="20" y="19"/>
                    </a:cubicBezTo>
                    <a:cubicBezTo>
                      <a:pt x="17" y="22"/>
                      <a:pt x="16" y="25"/>
                      <a:pt x="14" y="29"/>
                    </a:cubicBezTo>
                    <a:cubicBezTo>
                      <a:pt x="13" y="32"/>
                      <a:pt x="12" y="36"/>
                      <a:pt x="12" y="40"/>
                    </a:cubicBezTo>
                    <a:lnTo>
                      <a:pt x="66" y="4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Freeform 15"/>
              <p:cNvSpPr>
                <a:spLocks/>
              </p:cNvSpPr>
              <p:nvPr/>
            </p:nvSpPr>
            <p:spPr bwMode="auto">
              <a:xfrm>
                <a:off x="6654072" y="6375943"/>
                <a:ext cx="49057" cy="96242"/>
              </a:xfrm>
              <a:custGeom>
                <a:avLst/>
                <a:gdLst>
                  <a:gd name="T0" fmla="*/ 49 w 49"/>
                  <a:gd name="T1" fmla="*/ 8 h 95"/>
                  <a:gd name="T2" fmla="*/ 49 w 49"/>
                  <a:gd name="T3" fmla="*/ 11 h 95"/>
                  <a:gd name="T4" fmla="*/ 49 w 49"/>
                  <a:gd name="T5" fmla="*/ 12 h 95"/>
                  <a:gd name="T6" fmla="*/ 48 w 49"/>
                  <a:gd name="T7" fmla="*/ 13 h 95"/>
                  <a:gd name="T8" fmla="*/ 47 w 49"/>
                  <a:gd name="T9" fmla="*/ 14 h 95"/>
                  <a:gd name="T10" fmla="*/ 45 w 49"/>
                  <a:gd name="T11" fmla="*/ 13 h 95"/>
                  <a:gd name="T12" fmla="*/ 42 w 49"/>
                  <a:gd name="T13" fmla="*/ 12 h 95"/>
                  <a:gd name="T14" fmla="*/ 39 w 49"/>
                  <a:gd name="T15" fmla="*/ 11 h 95"/>
                  <a:gd name="T16" fmla="*/ 35 w 49"/>
                  <a:gd name="T17" fmla="*/ 11 h 95"/>
                  <a:gd name="T18" fmla="*/ 30 w 49"/>
                  <a:gd name="T19" fmla="*/ 12 h 95"/>
                  <a:gd name="T20" fmla="*/ 24 w 49"/>
                  <a:gd name="T21" fmla="*/ 16 h 95"/>
                  <a:gd name="T22" fmla="*/ 18 w 49"/>
                  <a:gd name="T23" fmla="*/ 22 h 95"/>
                  <a:gd name="T24" fmla="*/ 12 w 49"/>
                  <a:gd name="T25" fmla="*/ 32 h 95"/>
                  <a:gd name="T26" fmla="*/ 12 w 49"/>
                  <a:gd name="T27" fmla="*/ 92 h 95"/>
                  <a:gd name="T28" fmla="*/ 11 w 49"/>
                  <a:gd name="T29" fmla="*/ 93 h 95"/>
                  <a:gd name="T30" fmla="*/ 10 w 49"/>
                  <a:gd name="T31" fmla="*/ 94 h 95"/>
                  <a:gd name="T32" fmla="*/ 9 w 49"/>
                  <a:gd name="T33" fmla="*/ 95 h 95"/>
                  <a:gd name="T34" fmla="*/ 6 w 49"/>
                  <a:gd name="T35" fmla="*/ 95 h 95"/>
                  <a:gd name="T36" fmla="*/ 3 w 49"/>
                  <a:gd name="T37" fmla="*/ 95 h 95"/>
                  <a:gd name="T38" fmla="*/ 1 w 49"/>
                  <a:gd name="T39" fmla="*/ 94 h 95"/>
                  <a:gd name="T40" fmla="*/ 0 w 49"/>
                  <a:gd name="T41" fmla="*/ 93 h 95"/>
                  <a:gd name="T42" fmla="*/ 0 w 49"/>
                  <a:gd name="T43" fmla="*/ 92 h 95"/>
                  <a:gd name="T44" fmla="*/ 0 w 49"/>
                  <a:gd name="T45" fmla="*/ 4 h 95"/>
                  <a:gd name="T46" fmla="*/ 0 w 49"/>
                  <a:gd name="T47" fmla="*/ 3 h 95"/>
                  <a:gd name="T48" fmla="*/ 1 w 49"/>
                  <a:gd name="T49" fmla="*/ 2 h 95"/>
                  <a:gd name="T50" fmla="*/ 3 w 49"/>
                  <a:gd name="T51" fmla="*/ 1 h 95"/>
                  <a:gd name="T52" fmla="*/ 6 w 49"/>
                  <a:gd name="T53" fmla="*/ 1 h 95"/>
                  <a:gd name="T54" fmla="*/ 8 w 49"/>
                  <a:gd name="T55" fmla="*/ 1 h 95"/>
                  <a:gd name="T56" fmla="*/ 10 w 49"/>
                  <a:gd name="T57" fmla="*/ 2 h 95"/>
                  <a:gd name="T58" fmla="*/ 11 w 49"/>
                  <a:gd name="T59" fmla="*/ 3 h 95"/>
                  <a:gd name="T60" fmla="*/ 11 w 49"/>
                  <a:gd name="T61" fmla="*/ 4 h 95"/>
                  <a:gd name="T62" fmla="*/ 11 w 49"/>
                  <a:gd name="T63" fmla="*/ 18 h 95"/>
                  <a:gd name="T64" fmla="*/ 18 w 49"/>
                  <a:gd name="T65" fmla="*/ 9 h 95"/>
                  <a:gd name="T66" fmla="*/ 24 w 49"/>
                  <a:gd name="T67" fmla="*/ 3 h 95"/>
                  <a:gd name="T68" fmla="*/ 30 w 49"/>
                  <a:gd name="T69" fmla="*/ 1 h 95"/>
                  <a:gd name="T70" fmla="*/ 36 w 49"/>
                  <a:gd name="T71" fmla="*/ 0 h 95"/>
                  <a:gd name="T72" fmla="*/ 39 w 49"/>
                  <a:gd name="T73" fmla="*/ 0 h 95"/>
                  <a:gd name="T74" fmla="*/ 42 w 49"/>
                  <a:gd name="T75" fmla="*/ 1 h 95"/>
                  <a:gd name="T76" fmla="*/ 46 w 49"/>
                  <a:gd name="T77" fmla="*/ 2 h 95"/>
                  <a:gd name="T78" fmla="*/ 48 w 49"/>
                  <a:gd name="T79" fmla="*/ 3 h 95"/>
                  <a:gd name="T80" fmla="*/ 49 w 49"/>
                  <a:gd name="T81" fmla="*/ 4 h 95"/>
                  <a:gd name="T82" fmla="*/ 49 w 49"/>
                  <a:gd name="T83" fmla="*/ 4 h 95"/>
                  <a:gd name="T84" fmla="*/ 49 w 49"/>
                  <a:gd name="T85" fmla="*/ 6 h 95"/>
                  <a:gd name="T86" fmla="*/ 49 w 49"/>
                  <a:gd name="T87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9" h="95">
                    <a:moveTo>
                      <a:pt x="49" y="8"/>
                    </a:moveTo>
                    <a:cubicBezTo>
                      <a:pt x="49" y="9"/>
                      <a:pt x="49" y="10"/>
                      <a:pt x="49" y="11"/>
                    </a:cubicBezTo>
                    <a:cubicBezTo>
                      <a:pt x="49" y="11"/>
                      <a:pt x="49" y="12"/>
                      <a:pt x="49" y="12"/>
                    </a:cubicBezTo>
                    <a:cubicBezTo>
                      <a:pt x="49" y="13"/>
                      <a:pt x="48" y="13"/>
                      <a:pt x="48" y="13"/>
                    </a:cubicBezTo>
                    <a:cubicBezTo>
                      <a:pt x="48" y="14"/>
                      <a:pt x="48" y="14"/>
                      <a:pt x="47" y="14"/>
                    </a:cubicBezTo>
                    <a:cubicBezTo>
                      <a:pt x="47" y="14"/>
                      <a:pt x="46" y="14"/>
                      <a:pt x="45" y="13"/>
                    </a:cubicBezTo>
                    <a:cubicBezTo>
                      <a:pt x="44" y="13"/>
                      <a:pt x="43" y="13"/>
                      <a:pt x="42" y="12"/>
                    </a:cubicBezTo>
                    <a:cubicBezTo>
                      <a:pt x="41" y="12"/>
                      <a:pt x="40" y="12"/>
                      <a:pt x="39" y="11"/>
                    </a:cubicBezTo>
                    <a:cubicBezTo>
                      <a:pt x="38" y="11"/>
                      <a:pt x="36" y="11"/>
                      <a:pt x="35" y="11"/>
                    </a:cubicBezTo>
                    <a:cubicBezTo>
                      <a:pt x="33" y="11"/>
                      <a:pt x="31" y="11"/>
                      <a:pt x="30" y="12"/>
                    </a:cubicBezTo>
                    <a:cubicBezTo>
                      <a:pt x="28" y="13"/>
                      <a:pt x="26" y="14"/>
                      <a:pt x="24" y="16"/>
                    </a:cubicBezTo>
                    <a:cubicBezTo>
                      <a:pt x="22" y="17"/>
                      <a:pt x="20" y="20"/>
                      <a:pt x="18" y="22"/>
                    </a:cubicBezTo>
                    <a:cubicBezTo>
                      <a:pt x="16" y="25"/>
                      <a:pt x="14" y="28"/>
                      <a:pt x="12" y="3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3"/>
                      <a:pt x="12" y="93"/>
                      <a:pt x="11" y="93"/>
                    </a:cubicBezTo>
                    <a:cubicBezTo>
                      <a:pt x="11" y="94"/>
                      <a:pt x="11" y="94"/>
                      <a:pt x="10" y="94"/>
                    </a:cubicBezTo>
                    <a:cubicBezTo>
                      <a:pt x="10" y="94"/>
                      <a:pt x="9" y="94"/>
                      <a:pt x="9" y="95"/>
                    </a:cubicBezTo>
                    <a:cubicBezTo>
                      <a:pt x="8" y="95"/>
                      <a:pt x="7" y="95"/>
                      <a:pt x="6" y="95"/>
                    </a:cubicBezTo>
                    <a:cubicBezTo>
                      <a:pt x="5" y="95"/>
                      <a:pt x="4" y="95"/>
                      <a:pt x="3" y="95"/>
                    </a:cubicBezTo>
                    <a:cubicBezTo>
                      <a:pt x="2" y="94"/>
                      <a:pt x="2" y="94"/>
                      <a:pt x="1" y="94"/>
                    </a:cubicBezTo>
                    <a:cubicBezTo>
                      <a:pt x="1" y="94"/>
                      <a:pt x="0" y="94"/>
                      <a:pt x="0" y="93"/>
                    </a:cubicBezTo>
                    <a:cubicBezTo>
                      <a:pt x="0" y="93"/>
                      <a:pt x="0" y="93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4" y="1"/>
                      <a:pt x="4" y="1"/>
                      <a:pt x="6" y="1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4" y="14"/>
                      <a:pt x="16" y="11"/>
                      <a:pt x="18" y="9"/>
                    </a:cubicBezTo>
                    <a:cubicBezTo>
                      <a:pt x="20" y="7"/>
                      <a:pt x="22" y="5"/>
                      <a:pt x="24" y="3"/>
                    </a:cubicBezTo>
                    <a:cubicBezTo>
                      <a:pt x="26" y="2"/>
                      <a:pt x="28" y="1"/>
                      <a:pt x="30" y="1"/>
                    </a:cubicBezTo>
                    <a:cubicBezTo>
                      <a:pt x="32" y="0"/>
                      <a:pt x="34" y="0"/>
                      <a:pt x="36" y="0"/>
                    </a:cubicBezTo>
                    <a:cubicBezTo>
                      <a:pt x="37" y="0"/>
                      <a:pt x="38" y="0"/>
                      <a:pt x="39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4" y="1"/>
                      <a:pt x="45" y="1"/>
                      <a:pt x="46" y="2"/>
                    </a:cubicBezTo>
                    <a:cubicBezTo>
                      <a:pt x="47" y="2"/>
                      <a:pt x="47" y="3"/>
                      <a:pt x="48" y="3"/>
                    </a:cubicBezTo>
                    <a:cubicBezTo>
                      <a:pt x="48" y="3"/>
                      <a:pt x="48" y="3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9" y="6"/>
                    </a:cubicBezTo>
                    <a:cubicBezTo>
                      <a:pt x="49" y="7"/>
                      <a:pt x="49" y="7"/>
                      <a:pt x="49" y="8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6701546" y="6375943"/>
                <a:ext cx="61717" cy="96242"/>
              </a:xfrm>
              <a:custGeom>
                <a:avLst/>
                <a:gdLst>
                  <a:gd name="T0" fmla="*/ 60 w 60"/>
                  <a:gd name="T1" fmla="*/ 69 h 96"/>
                  <a:gd name="T2" fmla="*/ 58 w 60"/>
                  <a:gd name="T3" fmla="*/ 80 h 96"/>
                  <a:gd name="T4" fmla="*/ 51 w 60"/>
                  <a:gd name="T5" fmla="*/ 89 h 96"/>
                  <a:gd name="T6" fmla="*/ 41 w 60"/>
                  <a:gd name="T7" fmla="*/ 94 h 96"/>
                  <a:gd name="T8" fmla="*/ 27 w 60"/>
                  <a:gd name="T9" fmla="*/ 96 h 96"/>
                  <a:gd name="T10" fmla="*/ 19 w 60"/>
                  <a:gd name="T11" fmla="*/ 95 h 96"/>
                  <a:gd name="T12" fmla="*/ 11 w 60"/>
                  <a:gd name="T13" fmla="*/ 93 h 96"/>
                  <a:gd name="T14" fmla="*/ 6 w 60"/>
                  <a:gd name="T15" fmla="*/ 91 h 96"/>
                  <a:gd name="T16" fmla="*/ 2 w 60"/>
                  <a:gd name="T17" fmla="*/ 89 h 96"/>
                  <a:gd name="T18" fmla="*/ 1 w 60"/>
                  <a:gd name="T19" fmla="*/ 86 h 96"/>
                  <a:gd name="T20" fmla="*/ 0 w 60"/>
                  <a:gd name="T21" fmla="*/ 82 h 96"/>
                  <a:gd name="T22" fmla="*/ 0 w 60"/>
                  <a:gd name="T23" fmla="*/ 80 h 96"/>
                  <a:gd name="T24" fmla="*/ 1 w 60"/>
                  <a:gd name="T25" fmla="*/ 78 h 96"/>
                  <a:gd name="T26" fmla="*/ 2 w 60"/>
                  <a:gd name="T27" fmla="*/ 77 h 96"/>
                  <a:gd name="T28" fmla="*/ 3 w 60"/>
                  <a:gd name="T29" fmla="*/ 77 h 96"/>
                  <a:gd name="T30" fmla="*/ 6 w 60"/>
                  <a:gd name="T31" fmla="*/ 78 h 96"/>
                  <a:gd name="T32" fmla="*/ 11 w 60"/>
                  <a:gd name="T33" fmla="*/ 81 h 96"/>
                  <a:gd name="T34" fmla="*/ 18 w 60"/>
                  <a:gd name="T35" fmla="*/ 84 h 96"/>
                  <a:gd name="T36" fmla="*/ 28 w 60"/>
                  <a:gd name="T37" fmla="*/ 86 h 96"/>
                  <a:gd name="T38" fmla="*/ 36 w 60"/>
                  <a:gd name="T39" fmla="*/ 85 h 96"/>
                  <a:gd name="T40" fmla="*/ 43 w 60"/>
                  <a:gd name="T41" fmla="*/ 82 h 96"/>
                  <a:gd name="T42" fmla="*/ 47 w 60"/>
                  <a:gd name="T43" fmla="*/ 77 h 96"/>
                  <a:gd name="T44" fmla="*/ 49 w 60"/>
                  <a:gd name="T45" fmla="*/ 70 h 96"/>
                  <a:gd name="T46" fmla="*/ 47 w 60"/>
                  <a:gd name="T47" fmla="*/ 63 h 96"/>
                  <a:gd name="T48" fmla="*/ 42 w 60"/>
                  <a:gd name="T49" fmla="*/ 58 h 96"/>
                  <a:gd name="T50" fmla="*/ 34 w 60"/>
                  <a:gd name="T51" fmla="*/ 54 h 96"/>
                  <a:gd name="T52" fmla="*/ 26 w 60"/>
                  <a:gd name="T53" fmla="*/ 51 h 96"/>
                  <a:gd name="T54" fmla="*/ 18 w 60"/>
                  <a:gd name="T55" fmla="*/ 47 h 96"/>
                  <a:gd name="T56" fmla="*/ 10 w 60"/>
                  <a:gd name="T57" fmla="*/ 42 h 96"/>
                  <a:gd name="T58" fmla="*/ 5 w 60"/>
                  <a:gd name="T59" fmla="*/ 35 h 96"/>
                  <a:gd name="T60" fmla="*/ 3 w 60"/>
                  <a:gd name="T61" fmla="*/ 25 h 96"/>
                  <a:gd name="T62" fmla="*/ 5 w 60"/>
                  <a:gd name="T63" fmla="*/ 16 h 96"/>
                  <a:gd name="T64" fmla="*/ 10 w 60"/>
                  <a:gd name="T65" fmla="*/ 8 h 96"/>
                  <a:gd name="T66" fmla="*/ 20 w 60"/>
                  <a:gd name="T67" fmla="*/ 2 h 96"/>
                  <a:gd name="T68" fmla="*/ 33 w 60"/>
                  <a:gd name="T69" fmla="*/ 0 h 96"/>
                  <a:gd name="T70" fmla="*/ 40 w 60"/>
                  <a:gd name="T71" fmla="*/ 1 h 96"/>
                  <a:gd name="T72" fmla="*/ 46 w 60"/>
                  <a:gd name="T73" fmla="*/ 2 h 96"/>
                  <a:gd name="T74" fmla="*/ 51 w 60"/>
                  <a:gd name="T75" fmla="*/ 4 h 96"/>
                  <a:gd name="T76" fmla="*/ 54 w 60"/>
                  <a:gd name="T77" fmla="*/ 6 h 96"/>
                  <a:gd name="T78" fmla="*/ 55 w 60"/>
                  <a:gd name="T79" fmla="*/ 7 h 96"/>
                  <a:gd name="T80" fmla="*/ 56 w 60"/>
                  <a:gd name="T81" fmla="*/ 8 h 96"/>
                  <a:gd name="T82" fmla="*/ 56 w 60"/>
                  <a:gd name="T83" fmla="*/ 10 h 96"/>
                  <a:gd name="T84" fmla="*/ 56 w 60"/>
                  <a:gd name="T85" fmla="*/ 12 h 96"/>
                  <a:gd name="T86" fmla="*/ 56 w 60"/>
                  <a:gd name="T87" fmla="*/ 14 h 96"/>
                  <a:gd name="T88" fmla="*/ 55 w 60"/>
                  <a:gd name="T89" fmla="*/ 15 h 96"/>
                  <a:gd name="T90" fmla="*/ 55 w 60"/>
                  <a:gd name="T91" fmla="*/ 16 h 96"/>
                  <a:gd name="T92" fmla="*/ 54 w 60"/>
                  <a:gd name="T93" fmla="*/ 17 h 96"/>
                  <a:gd name="T94" fmla="*/ 51 w 60"/>
                  <a:gd name="T95" fmla="*/ 16 h 96"/>
                  <a:gd name="T96" fmla="*/ 47 w 60"/>
                  <a:gd name="T97" fmla="*/ 13 h 96"/>
                  <a:gd name="T98" fmla="*/ 41 w 60"/>
                  <a:gd name="T99" fmla="*/ 11 h 96"/>
                  <a:gd name="T100" fmla="*/ 33 w 60"/>
                  <a:gd name="T101" fmla="*/ 10 h 96"/>
                  <a:gd name="T102" fmla="*/ 25 w 60"/>
                  <a:gd name="T103" fmla="*/ 11 h 96"/>
                  <a:gd name="T104" fmla="*/ 19 w 60"/>
                  <a:gd name="T105" fmla="*/ 14 h 96"/>
                  <a:gd name="T106" fmla="*/ 16 w 60"/>
                  <a:gd name="T107" fmla="*/ 19 h 96"/>
                  <a:gd name="T108" fmla="*/ 15 w 60"/>
                  <a:gd name="T109" fmla="*/ 24 h 96"/>
                  <a:gd name="T110" fmla="*/ 16 w 60"/>
                  <a:gd name="T111" fmla="*/ 32 h 96"/>
                  <a:gd name="T112" fmla="*/ 22 w 60"/>
                  <a:gd name="T113" fmla="*/ 37 h 96"/>
                  <a:gd name="T114" fmla="*/ 29 w 60"/>
                  <a:gd name="T115" fmla="*/ 41 h 96"/>
                  <a:gd name="T116" fmla="*/ 37 w 60"/>
                  <a:gd name="T117" fmla="*/ 44 h 96"/>
                  <a:gd name="T118" fmla="*/ 46 w 60"/>
                  <a:gd name="T119" fmla="*/ 48 h 96"/>
                  <a:gd name="T120" fmla="*/ 53 w 60"/>
                  <a:gd name="T121" fmla="*/ 52 h 96"/>
                  <a:gd name="T122" fmla="*/ 58 w 60"/>
                  <a:gd name="T123" fmla="*/ 59 h 96"/>
                  <a:gd name="T124" fmla="*/ 60 w 60"/>
                  <a:gd name="T125" fmla="*/ 6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0" h="96">
                    <a:moveTo>
                      <a:pt x="60" y="69"/>
                    </a:moveTo>
                    <a:cubicBezTo>
                      <a:pt x="60" y="73"/>
                      <a:pt x="59" y="77"/>
                      <a:pt x="58" y="80"/>
                    </a:cubicBezTo>
                    <a:cubicBezTo>
                      <a:pt x="56" y="83"/>
                      <a:pt x="54" y="86"/>
                      <a:pt x="51" y="89"/>
                    </a:cubicBezTo>
                    <a:cubicBezTo>
                      <a:pt x="48" y="91"/>
                      <a:pt x="45" y="93"/>
                      <a:pt x="41" y="94"/>
                    </a:cubicBezTo>
                    <a:cubicBezTo>
                      <a:pt x="37" y="95"/>
                      <a:pt x="32" y="96"/>
                      <a:pt x="27" y="96"/>
                    </a:cubicBezTo>
                    <a:cubicBezTo>
                      <a:pt x="24" y="96"/>
                      <a:pt x="21" y="96"/>
                      <a:pt x="19" y="95"/>
                    </a:cubicBezTo>
                    <a:cubicBezTo>
                      <a:pt x="16" y="95"/>
                      <a:pt x="13" y="94"/>
                      <a:pt x="11" y="93"/>
                    </a:cubicBezTo>
                    <a:cubicBezTo>
                      <a:pt x="9" y="92"/>
                      <a:pt x="7" y="92"/>
                      <a:pt x="6" y="91"/>
                    </a:cubicBezTo>
                    <a:cubicBezTo>
                      <a:pt x="4" y="90"/>
                      <a:pt x="3" y="89"/>
                      <a:pt x="2" y="89"/>
                    </a:cubicBezTo>
                    <a:cubicBezTo>
                      <a:pt x="1" y="88"/>
                      <a:pt x="1" y="87"/>
                      <a:pt x="1" y="86"/>
                    </a:cubicBezTo>
                    <a:cubicBezTo>
                      <a:pt x="0" y="85"/>
                      <a:pt x="0" y="84"/>
                      <a:pt x="0" y="82"/>
                    </a:cubicBezTo>
                    <a:cubicBezTo>
                      <a:pt x="0" y="81"/>
                      <a:pt x="0" y="81"/>
                      <a:pt x="0" y="80"/>
                    </a:cubicBezTo>
                    <a:cubicBezTo>
                      <a:pt x="0" y="79"/>
                      <a:pt x="1" y="79"/>
                      <a:pt x="1" y="78"/>
                    </a:cubicBezTo>
                    <a:cubicBezTo>
                      <a:pt x="1" y="78"/>
                      <a:pt x="1" y="78"/>
                      <a:pt x="2" y="77"/>
                    </a:cubicBezTo>
                    <a:cubicBezTo>
                      <a:pt x="2" y="77"/>
                      <a:pt x="2" y="77"/>
                      <a:pt x="3" y="77"/>
                    </a:cubicBezTo>
                    <a:cubicBezTo>
                      <a:pt x="3" y="77"/>
                      <a:pt x="4" y="77"/>
                      <a:pt x="6" y="78"/>
                    </a:cubicBezTo>
                    <a:cubicBezTo>
                      <a:pt x="7" y="79"/>
                      <a:pt x="9" y="80"/>
                      <a:pt x="11" y="81"/>
                    </a:cubicBezTo>
                    <a:cubicBezTo>
                      <a:pt x="13" y="82"/>
                      <a:pt x="15" y="83"/>
                      <a:pt x="18" y="84"/>
                    </a:cubicBezTo>
                    <a:cubicBezTo>
                      <a:pt x="21" y="85"/>
                      <a:pt x="24" y="86"/>
                      <a:pt x="28" y="86"/>
                    </a:cubicBezTo>
                    <a:cubicBezTo>
                      <a:pt x="31" y="86"/>
                      <a:pt x="34" y="85"/>
                      <a:pt x="36" y="85"/>
                    </a:cubicBezTo>
                    <a:cubicBezTo>
                      <a:pt x="39" y="84"/>
                      <a:pt x="41" y="83"/>
                      <a:pt x="43" y="82"/>
                    </a:cubicBezTo>
                    <a:cubicBezTo>
                      <a:pt x="45" y="80"/>
                      <a:pt x="46" y="79"/>
                      <a:pt x="47" y="77"/>
                    </a:cubicBezTo>
                    <a:cubicBezTo>
                      <a:pt x="48" y="75"/>
                      <a:pt x="49" y="72"/>
                      <a:pt x="49" y="70"/>
                    </a:cubicBezTo>
                    <a:cubicBezTo>
                      <a:pt x="49" y="67"/>
                      <a:pt x="48" y="65"/>
                      <a:pt x="47" y="63"/>
                    </a:cubicBezTo>
                    <a:cubicBezTo>
                      <a:pt x="45" y="61"/>
                      <a:pt x="44" y="59"/>
                      <a:pt x="42" y="58"/>
                    </a:cubicBezTo>
                    <a:cubicBezTo>
                      <a:pt x="39" y="56"/>
                      <a:pt x="37" y="55"/>
                      <a:pt x="34" y="54"/>
                    </a:cubicBezTo>
                    <a:cubicBezTo>
                      <a:pt x="32" y="53"/>
                      <a:pt x="29" y="52"/>
                      <a:pt x="26" y="51"/>
                    </a:cubicBezTo>
                    <a:cubicBezTo>
                      <a:pt x="23" y="50"/>
                      <a:pt x="20" y="48"/>
                      <a:pt x="18" y="47"/>
                    </a:cubicBezTo>
                    <a:cubicBezTo>
                      <a:pt x="15" y="46"/>
                      <a:pt x="12" y="44"/>
                      <a:pt x="10" y="42"/>
                    </a:cubicBezTo>
                    <a:cubicBezTo>
                      <a:pt x="8" y="40"/>
                      <a:pt x="7" y="38"/>
                      <a:pt x="5" y="35"/>
                    </a:cubicBezTo>
                    <a:cubicBezTo>
                      <a:pt x="4" y="32"/>
                      <a:pt x="3" y="29"/>
                      <a:pt x="3" y="25"/>
                    </a:cubicBezTo>
                    <a:cubicBezTo>
                      <a:pt x="3" y="22"/>
                      <a:pt x="4" y="19"/>
                      <a:pt x="5" y="16"/>
                    </a:cubicBezTo>
                    <a:cubicBezTo>
                      <a:pt x="6" y="13"/>
                      <a:pt x="8" y="10"/>
                      <a:pt x="10" y="8"/>
                    </a:cubicBezTo>
                    <a:cubicBezTo>
                      <a:pt x="13" y="6"/>
                      <a:pt x="16" y="4"/>
                      <a:pt x="20" y="2"/>
                    </a:cubicBezTo>
                    <a:cubicBezTo>
                      <a:pt x="24" y="1"/>
                      <a:pt x="28" y="0"/>
                      <a:pt x="33" y="0"/>
                    </a:cubicBezTo>
                    <a:cubicBezTo>
                      <a:pt x="36" y="0"/>
                      <a:pt x="38" y="0"/>
                      <a:pt x="40" y="1"/>
                    </a:cubicBezTo>
                    <a:cubicBezTo>
                      <a:pt x="42" y="1"/>
                      <a:pt x="44" y="2"/>
                      <a:pt x="46" y="2"/>
                    </a:cubicBezTo>
                    <a:cubicBezTo>
                      <a:pt x="48" y="3"/>
                      <a:pt x="49" y="3"/>
                      <a:pt x="51" y="4"/>
                    </a:cubicBezTo>
                    <a:cubicBezTo>
                      <a:pt x="52" y="5"/>
                      <a:pt x="53" y="5"/>
                      <a:pt x="54" y="6"/>
                    </a:cubicBezTo>
                    <a:cubicBezTo>
                      <a:pt x="54" y="6"/>
                      <a:pt x="55" y="7"/>
                      <a:pt x="55" y="7"/>
                    </a:cubicBezTo>
                    <a:cubicBezTo>
                      <a:pt x="55" y="8"/>
                      <a:pt x="55" y="8"/>
                      <a:pt x="56" y="8"/>
                    </a:cubicBezTo>
                    <a:cubicBezTo>
                      <a:pt x="56" y="9"/>
                      <a:pt x="56" y="9"/>
                      <a:pt x="56" y="10"/>
                    </a:cubicBezTo>
                    <a:cubicBezTo>
                      <a:pt x="56" y="10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4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2" y="16"/>
                      <a:pt x="51" y="16"/>
                    </a:cubicBezTo>
                    <a:cubicBezTo>
                      <a:pt x="50" y="15"/>
                      <a:pt x="49" y="14"/>
                      <a:pt x="47" y="13"/>
                    </a:cubicBezTo>
                    <a:cubicBezTo>
                      <a:pt x="45" y="13"/>
                      <a:pt x="43" y="12"/>
                      <a:pt x="41" y="11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0" y="10"/>
                      <a:pt x="27" y="10"/>
                      <a:pt x="25" y="11"/>
                    </a:cubicBezTo>
                    <a:cubicBezTo>
                      <a:pt x="22" y="12"/>
                      <a:pt x="21" y="13"/>
                      <a:pt x="19" y="14"/>
                    </a:cubicBezTo>
                    <a:cubicBezTo>
                      <a:pt x="18" y="15"/>
                      <a:pt x="16" y="17"/>
                      <a:pt x="16" y="19"/>
                    </a:cubicBezTo>
                    <a:cubicBezTo>
                      <a:pt x="15" y="20"/>
                      <a:pt x="15" y="22"/>
                      <a:pt x="15" y="24"/>
                    </a:cubicBezTo>
                    <a:cubicBezTo>
                      <a:pt x="15" y="27"/>
                      <a:pt x="15" y="30"/>
                      <a:pt x="16" y="32"/>
                    </a:cubicBezTo>
                    <a:cubicBezTo>
                      <a:pt x="18" y="34"/>
                      <a:pt x="20" y="35"/>
                      <a:pt x="22" y="37"/>
                    </a:cubicBezTo>
                    <a:cubicBezTo>
                      <a:pt x="24" y="38"/>
                      <a:pt x="26" y="39"/>
                      <a:pt x="29" y="41"/>
                    </a:cubicBezTo>
                    <a:cubicBezTo>
                      <a:pt x="32" y="42"/>
                      <a:pt x="35" y="43"/>
                      <a:pt x="37" y="44"/>
                    </a:cubicBezTo>
                    <a:cubicBezTo>
                      <a:pt x="40" y="45"/>
                      <a:pt x="43" y="46"/>
                      <a:pt x="46" y="48"/>
                    </a:cubicBezTo>
                    <a:cubicBezTo>
                      <a:pt x="49" y="49"/>
                      <a:pt x="51" y="50"/>
                      <a:pt x="53" y="52"/>
                    </a:cubicBezTo>
                    <a:cubicBezTo>
                      <a:pt x="55" y="54"/>
                      <a:pt x="57" y="57"/>
                      <a:pt x="58" y="59"/>
                    </a:cubicBezTo>
                    <a:cubicBezTo>
                      <a:pt x="60" y="62"/>
                      <a:pt x="60" y="65"/>
                      <a:pt x="60" y="69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5432410" y="6166383"/>
                <a:ext cx="136092" cy="153678"/>
              </a:xfrm>
              <a:custGeom>
                <a:avLst/>
                <a:gdLst>
                  <a:gd name="T0" fmla="*/ 86 w 86"/>
                  <a:gd name="T1" fmla="*/ 99 h 99"/>
                  <a:gd name="T2" fmla="*/ 86 w 86"/>
                  <a:gd name="T3" fmla="*/ 0 h 99"/>
                  <a:gd name="T4" fmla="*/ 0 w 86"/>
                  <a:gd name="T5" fmla="*/ 50 h 99"/>
                  <a:gd name="T6" fmla="*/ 86 w 86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9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  <a:lnTo>
                      <a:pt x="86" y="99"/>
                    </a:lnTo>
                    <a:close/>
                  </a:path>
                </a:pathLst>
              </a:custGeom>
              <a:solidFill>
                <a:srgbClr val="55B3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5432410" y="6166383"/>
                <a:ext cx="136092" cy="153678"/>
              </a:xfrm>
              <a:custGeom>
                <a:avLst/>
                <a:gdLst>
                  <a:gd name="T0" fmla="*/ 86 w 86"/>
                  <a:gd name="T1" fmla="*/ 99 h 99"/>
                  <a:gd name="T2" fmla="*/ 86 w 86"/>
                  <a:gd name="T3" fmla="*/ 0 h 99"/>
                  <a:gd name="T4" fmla="*/ 0 w 86"/>
                  <a:gd name="T5" fmla="*/ 5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99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Freeform 19"/>
              <p:cNvSpPr>
                <a:spLocks/>
              </p:cNvSpPr>
              <p:nvPr/>
            </p:nvSpPr>
            <p:spPr bwMode="auto">
              <a:xfrm>
                <a:off x="5427663" y="6259521"/>
                <a:ext cx="136092" cy="152125"/>
              </a:xfrm>
              <a:custGeom>
                <a:avLst/>
                <a:gdLst>
                  <a:gd name="T0" fmla="*/ 0 w 86"/>
                  <a:gd name="T1" fmla="*/ 0 h 98"/>
                  <a:gd name="T2" fmla="*/ 0 w 86"/>
                  <a:gd name="T3" fmla="*/ 98 h 98"/>
                  <a:gd name="T4" fmla="*/ 86 w 86"/>
                  <a:gd name="T5" fmla="*/ 48 h 98"/>
                  <a:gd name="T6" fmla="*/ 86 w 86"/>
                  <a:gd name="T7" fmla="*/ 48 h 98"/>
                  <a:gd name="T8" fmla="*/ 0 w 86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98">
                    <a:moveTo>
                      <a:pt x="0" y="0"/>
                    </a:moveTo>
                    <a:lnTo>
                      <a:pt x="0" y="98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9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5432410" y="6349554"/>
                <a:ext cx="136092" cy="153678"/>
              </a:xfrm>
              <a:custGeom>
                <a:avLst/>
                <a:gdLst>
                  <a:gd name="T0" fmla="*/ 86 w 86"/>
                  <a:gd name="T1" fmla="*/ 99 h 99"/>
                  <a:gd name="T2" fmla="*/ 86 w 86"/>
                  <a:gd name="T3" fmla="*/ 0 h 99"/>
                  <a:gd name="T4" fmla="*/ 0 w 86"/>
                  <a:gd name="T5" fmla="*/ 50 h 99"/>
                  <a:gd name="T6" fmla="*/ 86 w 86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9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  <a:lnTo>
                      <a:pt x="86" y="99"/>
                    </a:lnTo>
                    <a:close/>
                  </a:path>
                </a:pathLst>
              </a:custGeom>
              <a:solidFill>
                <a:srgbClr val="E83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Freeform 21"/>
              <p:cNvSpPr>
                <a:spLocks/>
              </p:cNvSpPr>
              <p:nvPr/>
            </p:nvSpPr>
            <p:spPr bwMode="auto">
              <a:xfrm>
                <a:off x="5582745" y="6166383"/>
                <a:ext cx="136092" cy="153678"/>
              </a:xfrm>
              <a:custGeom>
                <a:avLst/>
                <a:gdLst>
                  <a:gd name="T0" fmla="*/ 86 w 86"/>
                  <a:gd name="T1" fmla="*/ 50 h 99"/>
                  <a:gd name="T2" fmla="*/ 0 w 86"/>
                  <a:gd name="T3" fmla="*/ 0 h 99"/>
                  <a:gd name="T4" fmla="*/ 0 w 86"/>
                  <a:gd name="T5" fmla="*/ 99 h 99"/>
                  <a:gd name="T6" fmla="*/ 86 w 86"/>
                  <a:gd name="T7" fmla="*/ 5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9">
                    <a:moveTo>
                      <a:pt x="86" y="50"/>
                    </a:moveTo>
                    <a:lnTo>
                      <a:pt x="0" y="0"/>
                    </a:lnTo>
                    <a:lnTo>
                      <a:pt x="0" y="99"/>
                    </a:lnTo>
                    <a:lnTo>
                      <a:pt x="86" y="50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6" name="직사각형 25">
              <a:hlinkClick r:id="rId4"/>
            </p:cNvPr>
            <p:cNvSpPr/>
            <p:nvPr/>
          </p:nvSpPr>
          <p:spPr>
            <a:xfrm>
              <a:off x="5434149" y="6156959"/>
              <a:ext cx="1341120" cy="3483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90793-EA4C-ED33-EDE3-89DA46DA3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1C7D66-1D93-B155-64DF-80501C4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4005858"/>
            <a:ext cx="11102311" cy="230425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 fontAlgn="base"/>
            <a:endParaRPr lang="en-US" sz="18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fontAlgn="base"/>
            <a:r>
              <a:rPr lang="en-US" sz="6400" b="1" i="0" dirty="0">
                <a:solidFill>
                  <a:srgbClr val="000000"/>
                </a:solidFill>
                <a:effectLst/>
              </a:rPr>
              <a:t>4. Crime Severity Distribution</a:t>
            </a:r>
            <a:endParaRPr lang="en-US" sz="6400" i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rgbClr val="000000"/>
                </a:solidFill>
                <a:effectLst/>
              </a:rPr>
              <a:t>Minor vs. Major Crimes</a:t>
            </a:r>
            <a:r>
              <a:rPr lang="en-US" sz="6400" i="0" dirty="0">
                <a:solidFill>
                  <a:srgbClr val="000000"/>
                </a:solidFill>
                <a:effectLst/>
              </a:rPr>
              <a:t>: Majority of incidents are minor, but major crimes require immediate attention due to their severity.</a:t>
            </a:r>
            <a:br>
              <a:rPr lang="en-US" sz="1800" dirty="0"/>
            </a:b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2100" i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100" i="0" dirty="0">
              <a:solidFill>
                <a:srgbClr val="000000"/>
              </a:solidFill>
              <a:effectLst/>
            </a:endParaRPr>
          </a:p>
          <a:p>
            <a:br>
              <a:rPr lang="en-US" sz="2100" i="0" dirty="0">
                <a:solidFill>
                  <a:srgbClr val="000000"/>
                </a:solidFill>
                <a:effectLst/>
              </a:rPr>
            </a:br>
            <a:r>
              <a:rPr lang="en-US" sz="21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 fontAlgn="base"/>
            <a:endParaRPr lang="en-US" sz="1800" b="1" i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FBDBD6-2AF3-0384-E061-1B4F42C6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FB577-9F3A-9DB8-AC77-3B196F78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317" y="1485578"/>
            <a:ext cx="5284839" cy="333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E699F-A495-1A1C-AC31-57AE03F4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238" y="1340752"/>
            <a:ext cx="5364291" cy="208904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86D728F-B282-11A1-D736-B87DB628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Building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F1C8D-FC0D-D7CF-4415-613F663C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22" y="1340752"/>
            <a:ext cx="4896544" cy="48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8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5303118" y="2781722"/>
            <a:ext cx="5821584" cy="1368152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marR="0" indent="0" algn="l" rtl="0"/>
            <a:r>
              <a:rPr lang="en-US" b="1" i="0" dirty="0">
                <a:solidFill>
                  <a:srgbClr val="434343"/>
                </a:solidFill>
                <a:effectLst/>
              </a:rPr>
              <a:t>Objective</a:t>
            </a:r>
            <a:r>
              <a:rPr lang="en-US" b="0" i="0" dirty="0">
                <a:solidFill>
                  <a:srgbClr val="434343"/>
                </a:solidFill>
                <a:effectLst/>
              </a:rPr>
              <a:t>: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457200" marR="0" algn="l" rtl="0"/>
            <a:r>
              <a:rPr lang="en-US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b="0" i="0" dirty="0">
                <a:solidFill>
                  <a:srgbClr val="434343"/>
                </a:solidFill>
                <a:effectLst/>
              </a:rPr>
              <a:t>Analyze Syracuse crime patterns and predict severity using data analytics and machine learning.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457200" marR="0" algn="l" rtl="0"/>
            <a:r>
              <a:rPr lang="en-US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b="0" i="0" dirty="0">
                <a:solidFill>
                  <a:srgbClr val="434343"/>
                </a:solidFill>
                <a:effectLst/>
              </a:rPr>
              <a:t>Equip law enforcement with data-driven tools for resource optimization and proactive strategies.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137160" marR="0" indent="0" algn="l" rtl="0"/>
            <a:r>
              <a:rPr lang="en-US" b="1" i="0" dirty="0">
                <a:solidFill>
                  <a:srgbClr val="434343"/>
                </a:solidFill>
                <a:effectLst/>
              </a:rPr>
              <a:t>Importance: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457200" marR="0" algn="l" rtl="0"/>
            <a:r>
              <a:rPr lang="en-US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b="0" i="0" dirty="0">
                <a:solidFill>
                  <a:srgbClr val="434343"/>
                </a:solidFill>
                <a:effectLst/>
              </a:rPr>
              <a:t>Crime analytics informs urban safety strategies and resource optimization.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137160" marR="0" indent="0" algn="l" rtl="0"/>
            <a:r>
              <a:rPr lang="en-US" b="1" i="0" dirty="0">
                <a:solidFill>
                  <a:srgbClr val="434343"/>
                </a:solidFill>
                <a:effectLst/>
              </a:rPr>
              <a:t>Scope</a:t>
            </a:r>
            <a:r>
              <a:rPr lang="en-US" b="0" i="0" dirty="0">
                <a:solidFill>
                  <a:srgbClr val="434343"/>
                </a:solidFill>
                <a:effectLst/>
              </a:rPr>
              <a:t>: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457200" marR="0" algn="l" rtl="0"/>
            <a:r>
              <a:rPr lang="en-US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b="0" i="0" dirty="0">
                <a:solidFill>
                  <a:srgbClr val="434343"/>
                </a:solidFill>
                <a:effectLst/>
              </a:rPr>
              <a:t>Understand "when," "where," and "what" types of crimes occur.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457200" marR="0" algn="l" rtl="0"/>
            <a:r>
              <a:rPr lang="en-US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b="0" i="0" dirty="0">
                <a:solidFill>
                  <a:srgbClr val="434343"/>
                </a:solidFill>
                <a:effectLst/>
              </a:rPr>
              <a:t>Leverage the 2023 Syracuse Crime dataset for insights.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F5DA3-95C4-F54A-1EB7-EEFD843E4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C7973-0BA3-5418-7413-F086A1E8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37" name="내용 개체 틀 36">
            <a:extLst>
              <a:ext uri="{FF2B5EF4-FFF2-40B4-BE49-F238E27FC236}">
                <a16:creationId xmlns:a16="http://schemas.microsoft.com/office/drawing/2014/main" id="{57CEC1A5-6D5B-DA3D-2D82-05EF00DA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i="0" dirty="0"/>
              <a:t>Goals:</a:t>
            </a:r>
          </a:p>
          <a:p>
            <a:pPr marL="0" indent="0"/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i="0" dirty="0"/>
              <a:t>Optimize law enforcement resources by identifying high-crime areas and peak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i="0" dirty="0"/>
              <a:t>Predict crime severity using machine learning to prioritize intervention for severe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i="0" dirty="0"/>
              <a:t>Enhance urban safety through actionable insights for policymakers.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i="0" dirty="0"/>
              <a:t>Bridge raw data to actionable intelligence using visual and predictive analytics.</a:t>
            </a:r>
          </a:p>
          <a:p>
            <a:pPr marL="0" indent="0"/>
            <a:endParaRPr lang="en-US" altLang="ko-KR" i="0" dirty="0"/>
          </a:p>
          <a:p>
            <a:pPr marL="0" indent="0"/>
            <a:r>
              <a:rPr lang="en-US" altLang="ko-KR" i="0" dirty="0"/>
              <a:t>Interests:</a:t>
            </a:r>
          </a:p>
          <a:p>
            <a:pPr marL="0" indent="0"/>
            <a:endParaRPr lang="en-US" altLang="ko-KR" i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i="0" dirty="0"/>
              <a:t>Temporal Analysis: Identify peak crime hours (e.g., midnight-1 AM, 2-6 PM).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i="0" dirty="0"/>
              <a:t>Spatial Analysis: Map crime hotspots using heatmaps (e.g., downtown Syracuse).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i="0" dirty="0"/>
              <a:t>Severity Prediction: Use Gradient Boosting to classify and prioritize severe crimes.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i="0" dirty="0"/>
              <a:t>Interdisciplinary Approach: Integrate data science, GIS, and criminology for urban safety solutions.</a:t>
            </a:r>
            <a:endParaRPr lang="ko-KR" altLang="en-US" i="0" dirty="0"/>
          </a:p>
        </p:txBody>
      </p:sp>
    </p:spTree>
    <p:extLst>
      <p:ext uri="{BB962C8B-B14F-4D97-AF65-F5344CB8AC3E}">
        <p14:creationId xmlns:p14="http://schemas.microsoft.com/office/powerpoint/2010/main" val="62261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E883C-2946-7203-2AF9-BE34B14E7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81802-422C-67E5-4A25-87FE4EB6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CHARACTERISTICS</a:t>
            </a:r>
            <a:endParaRPr lang="ko-KR" altLang="en-US" dirty="0"/>
          </a:p>
        </p:txBody>
      </p:sp>
      <p:sp>
        <p:nvSpPr>
          <p:cNvPr id="37" name="내용 개체 틀 36">
            <a:extLst>
              <a:ext uri="{FF2B5EF4-FFF2-40B4-BE49-F238E27FC236}">
                <a16:creationId xmlns:a16="http://schemas.microsoft.com/office/drawing/2014/main" id="{6FAAC04E-4CF6-E6A9-6328-45502748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ko-KR" sz="2200" i="0" dirty="0"/>
              <a:t>Characteristics:</a:t>
            </a:r>
          </a:p>
          <a:p>
            <a:pPr marL="0" indent="0"/>
            <a:endParaRPr lang="en-US" altLang="ko-KR" sz="2200" i="0" dirty="0"/>
          </a:p>
          <a:p>
            <a:pPr marL="0" indent="0"/>
            <a:r>
              <a:rPr lang="en-US" altLang="ko-KR" sz="2200" i="0" dirty="0"/>
              <a:t>Comprehensive Data</a:t>
            </a:r>
          </a:p>
          <a:p>
            <a:pPr marL="0" indent="0"/>
            <a:endParaRPr lang="en-US" altLang="ko-KR" sz="2200" i="0" dirty="0"/>
          </a:p>
          <a:p>
            <a:pPr marL="0" indent="0"/>
            <a:r>
              <a:rPr lang="en-US" altLang="ko-KR" sz="2200" i="0" dirty="0"/>
              <a:t>•Contains spatial (latitude, longitude) and temporal (time, date) information for crimes.</a:t>
            </a:r>
          </a:p>
          <a:p>
            <a:pPr marL="0" indent="0"/>
            <a:r>
              <a:rPr lang="en-US" altLang="ko-KR" sz="2200" i="0" dirty="0"/>
              <a:t>•Enables exploration of trends across time and geography.</a:t>
            </a:r>
          </a:p>
          <a:p>
            <a:pPr marL="0" indent="0"/>
            <a:r>
              <a:rPr lang="en-US" altLang="ko-KR" sz="2200" i="0" dirty="0"/>
              <a:t>Categorical Diversity:</a:t>
            </a:r>
          </a:p>
          <a:p>
            <a:pPr marL="0" indent="0"/>
            <a:endParaRPr lang="en-US" altLang="ko-KR" sz="2200" i="0" dirty="0"/>
          </a:p>
          <a:p>
            <a:pPr marL="0" indent="0"/>
            <a:r>
              <a:rPr lang="en-US" altLang="ko-KR" sz="2200" i="0" dirty="0"/>
              <a:t>•Includes crime types (e.g., Larceny, Assault) and their classifications.</a:t>
            </a:r>
          </a:p>
          <a:p>
            <a:pPr marL="0" indent="0"/>
            <a:r>
              <a:rPr lang="en-US" altLang="ko-KR" sz="2200" i="0" dirty="0"/>
              <a:t>Temporal Relevance:</a:t>
            </a:r>
          </a:p>
          <a:p>
            <a:pPr marL="0" indent="0"/>
            <a:endParaRPr lang="en-US" altLang="ko-KR" sz="2200" i="0" dirty="0"/>
          </a:p>
          <a:p>
            <a:pPr marL="0" indent="0"/>
            <a:r>
              <a:rPr lang="en-US" altLang="ko-KR" sz="2200" i="0" dirty="0"/>
              <a:t>•Helps identify peak crime hours and seasonal trends.</a:t>
            </a:r>
          </a:p>
          <a:p>
            <a:pPr marL="0" indent="0"/>
            <a:r>
              <a:rPr lang="en-US" altLang="ko-KR" sz="2200" i="0" dirty="0"/>
              <a:t>Supports Machine Learning:</a:t>
            </a:r>
          </a:p>
          <a:p>
            <a:pPr marL="0" indent="0"/>
            <a:endParaRPr lang="en-US" altLang="ko-KR" sz="2200" i="0" dirty="0"/>
          </a:p>
          <a:p>
            <a:pPr marL="0" indent="0"/>
            <a:r>
              <a:rPr lang="en-US" altLang="ko-KR" sz="2200" i="0" dirty="0"/>
              <a:t>•Enables model training for crime severity prediction.</a:t>
            </a:r>
          </a:p>
          <a:p>
            <a:pPr marL="0" indent="0"/>
            <a:r>
              <a:rPr lang="en-US" altLang="ko-KR" sz="2200" i="0" dirty="0"/>
              <a:t>•Effective for creating predictive insights and visualizations like heatmaps and time-series plots.</a:t>
            </a:r>
          </a:p>
          <a:p>
            <a:pPr marL="0" indent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0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BEC7A0-3637-E0F0-C9BA-A990EC08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 rtl="0"/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(EDA)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283464" marR="0" algn="l" rtl="0"/>
            <a:r>
              <a:rPr lang="en-US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Analyze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temporal trends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to identify peak crime times (e.g., midnight to 1 AM, 2-6 PM).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283464" marR="0" algn="l" rtl="0"/>
            <a:r>
              <a:rPr lang="en-US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b="0" i="0" dirty="0">
                <a:solidFill>
                  <a:srgbClr val="000000"/>
                </a:solidFill>
                <a:effectLst/>
              </a:rPr>
              <a:t>Map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spatial trends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using heatmaps to locate crime hotspots (e.g., downtown Syracuse).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R="0" algn="l" rtl="0"/>
            <a:r>
              <a:rPr lang="en-US" b="1" i="0" dirty="0">
                <a:solidFill>
                  <a:srgbClr val="000000"/>
                </a:solidFill>
                <a:effectLst/>
              </a:rPr>
              <a:t>Machine Learning Pipeline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R="0" algn="l" rtl="0"/>
            <a:r>
              <a:rPr lang="en-US" b="0" i="0" dirty="0">
                <a:solidFill>
                  <a:srgbClr val="000000"/>
                </a:solidFill>
                <a:effectLst/>
              </a:rPr>
              <a:t>Models Used: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283464" marR="0" algn="l" rtl="0"/>
            <a:r>
              <a:rPr lang="en-US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b="1" i="0" dirty="0">
                <a:solidFill>
                  <a:srgbClr val="000000"/>
                </a:solidFill>
                <a:effectLst/>
              </a:rPr>
              <a:t>Random Forest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For baseline performance.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283464" marR="0" algn="l" rtl="0"/>
            <a:r>
              <a:rPr lang="en-US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b="1" i="0" dirty="0">
                <a:solidFill>
                  <a:srgbClr val="000000"/>
                </a:solidFill>
                <a:effectLst/>
              </a:rPr>
              <a:t>Gradient Boosting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Tuned for better recall and accuracy in predicting high-severity crimes.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R="0" algn="l" rtl="0"/>
            <a:r>
              <a:rPr lang="en-US" b="1" i="0" dirty="0">
                <a:solidFill>
                  <a:srgbClr val="000000"/>
                </a:solidFill>
                <a:effectLst/>
              </a:rPr>
              <a:t>Create intuitive visuals to communicate findings effectively: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283464" marR="0" algn="l" rtl="0"/>
            <a:r>
              <a:rPr lang="en-US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Heatmaps for hotspots.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283464" marR="0" algn="l" rtl="0"/>
            <a:r>
              <a:rPr lang="en-US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b="0" i="0" dirty="0">
                <a:solidFill>
                  <a:srgbClr val="000000"/>
                </a:solidFill>
                <a:effectLst/>
              </a:rPr>
              <a:t>Bar plots for crime type distribution.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283464" marR="0" algn="l" rtl="0"/>
            <a:r>
              <a:rPr lang="en-US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Time-series graphs for temporal patterns.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28BEFC-BFFF-FA79-46E5-8D789D27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R="0" algn="l" rtl="0"/>
            <a:r>
              <a:rPr lang="en-US" sz="2900" b="1" i="0" dirty="0">
                <a:solidFill>
                  <a:srgbClr val="000000"/>
                </a:solidFill>
                <a:effectLst/>
              </a:rPr>
              <a:t>Data Cleaning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R="0" algn="l" rtl="0"/>
            <a:r>
              <a:rPr lang="en-US" sz="2900" b="1" i="0" dirty="0">
                <a:solidFill>
                  <a:srgbClr val="000000"/>
                </a:solidFill>
                <a:effectLst/>
              </a:rPr>
              <a:t>Handling Missing Values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: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Replaced missing or inconsistent values in key columns like time, latitude, and longitude with appropriate placeholders.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Ensured no critical data was lost during cleaning.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R="0" algn="l" rtl="0"/>
            <a:r>
              <a:rPr lang="en-US" sz="2900" b="1" i="0" dirty="0">
                <a:solidFill>
                  <a:srgbClr val="000000"/>
                </a:solidFill>
                <a:effectLst/>
              </a:rPr>
              <a:t>Standardization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: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Reformatted date and time fields for consistency (e.g., TIMESTART standardized to 24-hour format).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Mapped ambiguous or encoded values to descriptive labels (e.g., categorizing crime types).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R="0" algn="l" rtl="0"/>
            <a:r>
              <a:rPr lang="en-US" sz="2900" b="1" i="0" dirty="0">
                <a:solidFill>
                  <a:srgbClr val="000000"/>
                </a:solidFill>
                <a:effectLst/>
              </a:rPr>
              <a:t>Outlier Removal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: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Removed invalid entries, such as incorrect geolocation data or null timestamps.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R="0" algn="l" rtl="0"/>
            <a:r>
              <a:rPr lang="en-US" sz="2900" b="1" i="0" dirty="0">
                <a:solidFill>
                  <a:srgbClr val="000000"/>
                </a:solidFill>
                <a:effectLst/>
              </a:rPr>
              <a:t>Data Transformation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R="0" algn="l" rtl="0"/>
            <a:r>
              <a:rPr lang="en-US" sz="2900" b="1" i="0" dirty="0">
                <a:solidFill>
                  <a:srgbClr val="000000"/>
                </a:solidFill>
                <a:effectLst/>
              </a:rPr>
              <a:t>Feature Engineering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: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Created time bins for analyzing hourly crime patterns.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Derived categorical variables such as </a:t>
            </a:r>
            <a:r>
              <a:rPr lang="en-US" sz="2900" b="1" i="0" dirty="0">
                <a:solidFill>
                  <a:srgbClr val="000000"/>
                </a:solidFill>
                <a:effectLst/>
              </a:rPr>
              <a:t>crime severity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 for predictive modeling.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R="0" algn="l" rtl="0"/>
            <a:r>
              <a:rPr lang="en-US" sz="2900" b="1" i="0" dirty="0">
                <a:solidFill>
                  <a:srgbClr val="000000"/>
                </a:solidFill>
                <a:effectLst/>
              </a:rPr>
              <a:t>Spatial Transformation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: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Grouped geographical data into latitude and longitude bins for hotspot analysis.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Used clustering to identify crime zones.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R="0" algn="l" rtl="0"/>
            <a:r>
              <a:rPr lang="en-US" sz="2900" b="1" i="0" dirty="0">
                <a:solidFill>
                  <a:srgbClr val="000000"/>
                </a:solidFill>
                <a:effectLst/>
              </a:rPr>
              <a:t>Data Aggregation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: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Grouped data by time, crime type, and location for efficient exploration.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Aggregated frequency data to visualize trends effectively.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R="0" algn="l" rtl="0"/>
            <a:r>
              <a:rPr lang="en-US" sz="2900" b="1" i="0" dirty="0">
                <a:solidFill>
                  <a:srgbClr val="000000"/>
                </a:solidFill>
                <a:effectLst/>
              </a:rPr>
              <a:t>Machine Learning Readiness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: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Converted categorical variables into numerical formats for model training.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pPr marL="740664" marR="0" algn="l" rtl="0"/>
            <a:r>
              <a:rPr lang="en-US" sz="2900" b="0" i="0" dirty="0">
                <a:solidFill>
                  <a:srgbClr val="F7364A"/>
                </a:solidFill>
                <a:effectLst/>
              </a:rPr>
              <a:t>•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Balanced the dataset to address class imbalances (e.g., high-severity crimes underrepresented).</a:t>
            </a:r>
            <a:endParaRPr lang="en-US" sz="2900" b="0" i="0" dirty="0">
              <a:solidFill>
                <a:srgbClr val="222222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188C4-C4E9-7076-6CA2-F1F5D5EA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601" y="2122875"/>
            <a:ext cx="1596097" cy="35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3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48F1-8EB4-9170-83C5-8C808C277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C0F8D9-7553-423F-B8B0-73D259A2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44EB2-DD5B-450D-058A-BFD2B045A8EC}"/>
              </a:ext>
            </a:extLst>
          </p:cNvPr>
          <p:cNvSpPr txBox="1"/>
          <p:nvPr/>
        </p:nvSpPr>
        <p:spPr>
          <a:xfrm>
            <a:off x="982638" y="5085978"/>
            <a:ext cx="92890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1. Crime Distribution by Type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Larceny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 The most frequent crime, followed by Simple Assault and Criminal Mischief.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Actionable Insight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 Focus law enforcement efforts on addressing property crimes to      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significantly reduce overall crime rates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7" name="Content Placeholder 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91E504B9-22B1-6888-21C5-EFEBB77EC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26" y="1341562"/>
            <a:ext cx="4110959" cy="3672087"/>
          </a:xfrm>
        </p:spPr>
      </p:pic>
    </p:spTree>
    <p:extLst>
      <p:ext uri="{BB962C8B-B14F-4D97-AF65-F5344CB8AC3E}">
        <p14:creationId xmlns:p14="http://schemas.microsoft.com/office/powerpoint/2010/main" val="405234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5C7514-4E9E-F53A-C5FF-02A7C57F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 fontAlgn="base"/>
            <a:endParaRPr lang="en-US" sz="18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 fontAlgn="base"/>
            <a:endParaRPr lang="en-US" sz="23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23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2900" b="1" i="0" dirty="0">
              <a:solidFill>
                <a:srgbClr val="000000"/>
              </a:solidFill>
              <a:effectLst/>
            </a:endParaRPr>
          </a:p>
          <a:p>
            <a:pPr algn="l" fontAlgn="base"/>
            <a:endParaRPr lang="en-US" sz="2900" b="1" i="0" dirty="0">
              <a:solidFill>
                <a:srgbClr val="000000"/>
              </a:solidFill>
              <a:effectLst/>
            </a:endParaRPr>
          </a:p>
          <a:p>
            <a:pPr algn="l" fontAlgn="base"/>
            <a:r>
              <a:rPr lang="en-US" sz="3300" b="1" i="0" dirty="0">
                <a:solidFill>
                  <a:srgbClr val="000000"/>
                </a:solidFill>
                <a:effectLst/>
              </a:rPr>
              <a:t>2. Temporal Trends</a:t>
            </a:r>
            <a:endParaRPr lang="en-US" sz="33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</a:rPr>
              <a:t>Peak Crime Hours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: Midnight to 1:00 AM and 2:00 PM to 6:00 PM.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</a:rPr>
              <a:t>Seasonal Trends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: Crime peaks during summer months (July and August) and significantly drops in winter months.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</a:rPr>
              <a:t>Actionable Insight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: Optimize patrol scheduling during peak hours and months to enhance crime deterrence and response.</a:t>
            </a:r>
            <a:endParaRPr lang="en-US" sz="2900" dirty="0"/>
          </a:p>
          <a:p>
            <a:br>
              <a:rPr lang="en-US" sz="2300" dirty="0"/>
            </a:br>
            <a:endParaRPr lang="en-US" sz="23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E442F5-628B-D265-2D6F-C5DB0AFA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4EFCE-46EC-1E77-A015-A8716B25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94" y="1485579"/>
            <a:ext cx="673662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3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0FCC7-87B3-03D0-C10F-34DF0D855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02AEFE-B74D-443B-5410-ED6FFB90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 fontAlgn="base"/>
            <a:endParaRPr lang="en-US" sz="18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 fontAlgn="base"/>
            <a:endParaRPr lang="en-US" sz="18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sz="19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3. Spatial Analysis</a:t>
            </a:r>
            <a:endParaRPr lang="en-US" sz="19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Hotspots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Downtown Syracuse is identified as the most active crime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Actionable Insight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Target high-crime zones for resource allocation and community interventions.</a:t>
            </a:r>
          </a:p>
          <a:p>
            <a:pPr algn="l" fontAlgn="base"/>
            <a:endParaRPr lang="en-US" sz="1800" b="1" i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D3FFE-0B92-CC9C-4493-0511C0F4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7AA0A-3EF7-E2ED-E773-BF728F6A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30" y="1485579"/>
            <a:ext cx="5233551" cy="28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9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12600</TotalTime>
  <Words>769</Words>
  <Application>Microsoft Office PowerPoint</Application>
  <PresentationFormat>Custom</PresentationFormat>
  <Paragraphs>146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Calibri Light</vt:lpstr>
      <vt:lpstr>굴림체</vt:lpstr>
      <vt:lpstr>Noto Sans</vt:lpstr>
      <vt:lpstr>Arial</vt:lpstr>
      <vt:lpstr>Aptos</vt:lpstr>
      <vt:lpstr>Office 테마</vt:lpstr>
      <vt:lpstr>SYRACUSE CRIME ANALYTICS </vt:lpstr>
      <vt:lpstr>OBJECTIVE</vt:lpstr>
      <vt:lpstr>GOALS</vt:lpstr>
      <vt:lpstr>CHARACTERISTICS</vt:lpstr>
      <vt:lpstr>PowerPoint Presentation</vt:lpstr>
      <vt:lpstr>PowerPoint Presentation</vt:lpstr>
      <vt:lpstr>Visualizations</vt:lpstr>
      <vt:lpstr>Visualizations</vt:lpstr>
      <vt:lpstr>Visualizations</vt:lpstr>
      <vt:lpstr>Visualizations</vt:lpstr>
      <vt:lpstr>Model Building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Deep Chandreshbhai Patoliya</cp:lastModifiedBy>
  <cp:revision>6</cp:revision>
  <dcterms:created xsi:type="dcterms:W3CDTF">2010-02-01T08:03:16Z</dcterms:created>
  <dcterms:modified xsi:type="dcterms:W3CDTF">2024-12-09T20:34:07Z</dcterms:modified>
  <cp:category>www.slidemembers.com</cp:category>
</cp:coreProperties>
</file>