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Lobster"/>
      <p:regular r:id="rId29"/>
    </p:embeddedFont>
    <p:embeddedFont>
      <p:font typeface="Montserrat"/>
      <p:regular r:id="rId30"/>
      <p:bold r:id="rId31"/>
      <p:italic r:id="rId32"/>
      <p:boldItalic r:id="rId33"/>
    </p:embeddedFont>
    <p:embeddedFont>
      <p:font typeface="Montserrat Medium"/>
      <p:regular r:id="rId34"/>
      <p:bold r:id="rId35"/>
      <p:italic r:id="rId36"/>
      <p:boldItalic r:id="rId37"/>
    </p:embeddedFont>
    <p:embeddedFont>
      <p:font typeface="Lor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Dipankar P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5.xml"/><Relationship Id="rId41" Type="http://schemas.openxmlformats.org/officeDocument/2006/relationships/font" Target="fonts/Lor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ontserratMedium-bold.fntdata"/><Relationship Id="rId12" Type="http://schemas.openxmlformats.org/officeDocument/2006/relationships/slide" Target="slides/slide7.xml"/><Relationship Id="rId34" Type="http://schemas.openxmlformats.org/officeDocument/2006/relationships/font" Target="fonts/MontserratMedium-regular.fntdata"/><Relationship Id="rId15" Type="http://schemas.openxmlformats.org/officeDocument/2006/relationships/slide" Target="slides/slide10.xml"/><Relationship Id="rId37" Type="http://schemas.openxmlformats.org/officeDocument/2006/relationships/font" Target="fonts/MontserratMedium-boldItalic.fntdata"/><Relationship Id="rId14" Type="http://schemas.openxmlformats.org/officeDocument/2006/relationships/slide" Target="slides/slide9.xml"/><Relationship Id="rId36" Type="http://schemas.openxmlformats.org/officeDocument/2006/relationships/font" Target="fonts/MontserratMedium-italic.fntdata"/><Relationship Id="rId17" Type="http://schemas.openxmlformats.org/officeDocument/2006/relationships/slide" Target="slides/slide12.xml"/><Relationship Id="rId39" Type="http://schemas.openxmlformats.org/officeDocument/2006/relationships/font" Target="fonts/Lora-bold.fntdata"/><Relationship Id="rId16" Type="http://schemas.openxmlformats.org/officeDocument/2006/relationships/slide" Target="slides/slide11.xml"/><Relationship Id="rId38" Type="http://schemas.openxmlformats.org/officeDocument/2006/relationships/font" Target="fonts/Lora-regular.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1-08T13:58:07.161">
    <p:pos x="953" y="1255"/>
    <p:text>in these boxes write only short definitions atmost 3 lines.... dont think about the format... just add content ... for now</p:text>
  </p:cm>
  <p:cm authorId="0" idx="2" dt="2020-01-08T14:39:58.832">
    <p:pos x="1762" y="3578"/>
    <p:text>use ' are' not can be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1-08T14:33:21.260">
    <p:pos x="208" y="142"/>
    <p:text>follow this linnk...... for content
https://byjus.com/biology/amino-acids/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1-08T15:42:55.078">
    <p:pos x="6000" y="0"/>
    <p:text>Add types /categories of proteins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7c2ffb156e_1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7c2ffb156e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7c2ffb156e_1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7c2ffb156e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7c2ffb156e_1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7c2ffb156e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7c2ffb156e_1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g7c2ffb156e_1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7c2ffb156e_1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7c2ffb156e_1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7c2ffb156e_1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g7c2ffb156e_1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7c2ffb156e_1_3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g7c2ffb156e_1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7c5f6d488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7c5f6d488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p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7c3a788b6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g7c3a788b6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7c3a788b67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g7c3a788b67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g7c3a788b67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g7c3a788b67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Google Shape;954;g7c5f6d4880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g7c5f6d4880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p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6" name="Google Shape;98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c645c9e2f_0_3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7c645c9e2f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c645c9e2f_0_4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7c645c9e2f_0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c645c9e2f_0_4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7c645c9e2f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c2ffb156e_1_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7c2ffb156e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bg>
      <p:bgPr>
        <a:solidFill>
          <a:schemeClr val="accent1"/>
        </a:solidFill>
      </p:bgPr>
    </p:bg>
    <p:spTree>
      <p:nvGrpSpPr>
        <p:cNvPr id="11" name="Shape 11"/>
        <p:cNvGrpSpPr/>
        <p:nvPr/>
      </p:nvGrpSpPr>
      <p:grpSpPr>
        <a:xfrm>
          <a:off x="0" y="0"/>
          <a:ext cx="0" cy="0"/>
          <a:chOff x="0" y="0"/>
          <a:chExt cx="0" cy="0"/>
        </a:xfrm>
      </p:grpSpPr>
      <p:sp>
        <p:nvSpPr>
          <p:cNvPr id="12" name="Google Shape;12;p2"/>
          <p:cNvSpPr/>
          <p:nvPr/>
        </p:nvSpPr>
        <p:spPr>
          <a:xfrm>
            <a:off x="0" y="0"/>
            <a:ext cx="12192000" cy="6858000"/>
          </a:xfrm>
          <a:prstGeom prst="rect">
            <a:avLst/>
          </a:prstGeom>
          <a:gradFill>
            <a:gsLst>
              <a:gs pos="0">
                <a:srgbClr val="89FCFA">
                  <a:alpha val="0"/>
                </a:srgbClr>
              </a:gs>
              <a:gs pos="33000">
                <a:srgbClr val="89FCFA">
                  <a:alpha val="0"/>
                </a:srgbClr>
              </a:gs>
              <a:gs pos="93000">
                <a:schemeClr val="accent3"/>
              </a:gs>
              <a:gs pos="100000">
                <a:schemeClr val="accent3"/>
              </a:gs>
            </a:gsLst>
            <a:lin ang="10800000" scaled="0"/>
          </a:gradFill>
          <a:ln cap="flat" cmpd="sng" w="12700">
            <a:solidFill>
              <a:srgbClr val="2978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
          <p:cNvSpPr/>
          <p:nvPr/>
        </p:nvSpPr>
        <p:spPr>
          <a:xfrm rot="7585316">
            <a:off x="1062496" y="4682929"/>
            <a:ext cx="668361" cy="2915645"/>
          </a:xfrm>
          <a:custGeom>
            <a:rect b="b" l="l" r="r" t="t"/>
            <a:pathLst>
              <a:path extrusionOk="0" h="2915645" w="668361">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784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2"/>
          <p:cNvSpPr/>
          <p:nvPr/>
        </p:nvSpPr>
        <p:spPr>
          <a:xfrm rot="2700000">
            <a:off x="5357021" y="-2166980"/>
            <a:ext cx="3185171" cy="11865198"/>
          </a:xfrm>
          <a:custGeom>
            <a:rect b="b" l="l" r="r" t="t"/>
            <a:pathLst>
              <a:path extrusionOk="0" h="11865198" w="3185171">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5686"/>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2"/>
          <p:cNvSpPr/>
          <p:nvPr/>
        </p:nvSpPr>
        <p:spPr>
          <a:xfrm rot="2700000">
            <a:off x="10611807" y="3783420"/>
            <a:ext cx="826822" cy="3671652"/>
          </a:xfrm>
          <a:custGeom>
            <a:rect b="b" l="l" r="r" t="t"/>
            <a:pathLst>
              <a:path extrusionOk="0" h="3671652" w="82682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392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2"/>
          <p:cNvSpPr/>
          <p:nvPr/>
        </p:nvSpPr>
        <p:spPr>
          <a:xfrm rot="2700000">
            <a:off x="1031037" y="-1094186"/>
            <a:ext cx="1169612" cy="5100012"/>
          </a:xfrm>
          <a:custGeom>
            <a:rect b="b" l="l" r="r" t="t"/>
            <a:pathLst>
              <a:path extrusionOk="0" h="5100012" w="11696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392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2"/>
          <p:cNvSpPr/>
          <p:nvPr/>
        </p:nvSpPr>
        <p:spPr>
          <a:xfrm rot="2613694">
            <a:off x="6204536" y="1338587"/>
            <a:ext cx="1719555" cy="1405706"/>
          </a:xfrm>
          <a:custGeom>
            <a:rect b="b" l="l" r="r" t="t"/>
            <a:pathLst>
              <a:path extrusionOk="0" h="1405706" w="1719555">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 name="Google Shape;18;p2"/>
          <p:cNvSpPr/>
          <p:nvPr/>
        </p:nvSpPr>
        <p:spPr>
          <a:xfrm rot="5400000">
            <a:off x="10559005" y="1597448"/>
            <a:ext cx="1161448" cy="949463"/>
          </a:xfrm>
          <a:custGeom>
            <a:rect b="b" l="l" r="r" t="t"/>
            <a:pathLst>
              <a:path extrusionOk="0" h="1405706" w="1719555">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 name="Google Shape;19;p2"/>
          <p:cNvSpPr/>
          <p:nvPr/>
        </p:nvSpPr>
        <p:spPr>
          <a:xfrm rot="8257828">
            <a:off x="273193" y="259357"/>
            <a:ext cx="749314" cy="612551"/>
          </a:xfrm>
          <a:custGeom>
            <a:rect b="b" l="l" r="r" t="t"/>
            <a:pathLst>
              <a:path extrusionOk="0" h="1405706" w="1719555">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 name="Google Shape;20;p2"/>
          <p:cNvPicPr preferRelativeResize="0"/>
          <p:nvPr/>
        </p:nvPicPr>
        <p:blipFill rotWithShape="1">
          <a:blip r:embed="rId2">
            <a:alphaModFix/>
          </a:blip>
          <a:srcRect b="0" l="0" r="0" t="0"/>
          <a:stretch/>
        </p:blipFill>
        <p:spPr>
          <a:xfrm>
            <a:off x="5187617" y="2316383"/>
            <a:ext cx="1816765" cy="2225233"/>
          </a:xfrm>
          <a:prstGeom prst="rect">
            <a:avLst/>
          </a:prstGeom>
          <a:noFill/>
          <a:ln>
            <a:noFill/>
          </a:ln>
        </p:spPr>
      </p:pic>
      <p:sp>
        <p:nvSpPr>
          <p:cNvPr id="21" name="Google Shape;21;p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Style slide layout">
  <p:cSld name="7_Style slide layout">
    <p:bg>
      <p:bgPr>
        <a:blipFill>
          <a:blip r:embed="rId2">
            <a:alphaModFix/>
          </a:blip>
          <a:stretch>
            <a:fillRect/>
          </a:stretch>
        </a:blipFill>
      </p:bgPr>
    </p:bg>
    <p:spTree>
      <p:nvGrpSpPr>
        <p:cNvPr id="137" name="Shape 137"/>
        <p:cNvGrpSpPr/>
        <p:nvPr/>
      </p:nvGrpSpPr>
      <p:grpSpPr>
        <a:xfrm>
          <a:off x="0" y="0"/>
          <a:ext cx="0" cy="0"/>
          <a:chOff x="0" y="0"/>
          <a:chExt cx="0" cy="0"/>
        </a:xfrm>
      </p:grpSpPr>
      <p:sp>
        <p:nvSpPr>
          <p:cNvPr id="138" name="Google Shape;138;p11"/>
          <p:cNvSpPr/>
          <p:nvPr>
            <p:ph idx="2" type="pic"/>
          </p:nvPr>
        </p:nvSpPr>
        <p:spPr>
          <a:xfrm>
            <a:off x="0" y="0"/>
            <a:ext cx="4223792" cy="249289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9" name="Google Shape;139;p11"/>
          <p:cNvSpPr/>
          <p:nvPr>
            <p:ph idx="3" type="pic"/>
          </p:nvPr>
        </p:nvSpPr>
        <p:spPr>
          <a:xfrm>
            <a:off x="7968208" y="4365104"/>
            <a:ext cx="4223792" cy="249289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0" name="Google Shape;140;p1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캡션 있는 콘텐츠">
  <p:cSld name="11_캡션 있는 콘텐츠">
    <p:spTree>
      <p:nvGrpSpPr>
        <p:cNvPr id="141" name="Shape 141"/>
        <p:cNvGrpSpPr/>
        <p:nvPr/>
      </p:nvGrpSpPr>
      <p:grpSpPr>
        <a:xfrm>
          <a:off x="0" y="0"/>
          <a:ext cx="0" cy="0"/>
          <a:chOff x="0" y="0"/>
          <a:chExt cx="0" cy="0"/>
        </a:xfrm>
      </p:grpSpPr>
      <p:sp>
        <p:nvSpPr>
          <p:cNvPr id="142" name="Google Shape;142;p12"/>
          <p:cNvSpPr/>
          <p:nvPr>
            <p:ph idx="2" type="pic"/>
          </p:nvPr>
        </p:nvSpPr>
        <p:spPr>
          <a:xfrm>
            <a:off x="558349" y="520166"/>
            <a:ext cx="4728531" cy="581766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3" name="Google Shape;143;p1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5_Images &amp; Contents Layout">
  <p:cSld name="35_Images &amp; Contents Layout">
    <p:spTree>
      <p:nvGrpSpPr>
        <p:cNvPr id="144" name="Shape 144"/>
        <p:cNvGrpSpPr/>
        <p:nvPr/>
      </p:nvGrpSpPr>
      <p:grpSpPr>
        <a:xfrm>
          <a:off x="0" y="0"/>
          <a:ext cx="0" cy="0"/>
          <a:chOff x="0" y="0"/>
          <a:chExt cx="0" cy="0"/>
        </a:xfrm>
      </p:grpSpPr>
      <p:sp>
        <p:nvSpPr>
          <p:cNvPr id="145" name="Google Shape;145;p13"/>
          <p:cNvSpPr/>
          <p:nvPr/>
        </p:nvSpPr>
        <p:spPr>
          <a:xfrm>
            <a:off x="0" y="0"/>
            <a:ext cx="6096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3"/>
          <p:cNvSpPr/>
          <p:nvPr>
            <p:ph idx="2" type="pic"/>
          </p:nvPr>
        </p:nvSpPr>
        <p:spPr>
          <a:xfrm>
            <a:off x="635726" y="642257"/>
            <a:ext cx="10920548" cy="557348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7" name="Google Shape;147;p1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48" name="Shape 148"/>
        <p:cNvGrpSpPr/>
        <p:nvPr/>
      </p:nvGrpSpPr>
      <p:grpSpPr>
        <a:xfrm>
          <a:off x="0" y="0"/>
          <a:ext cx="0" cy="0"/>
          <a:chOff x="0" y="0"/>
          <a:chExt cx="0" cy="0"/>
        </a:xfrm>
      </p:grpSpPr>
      <p:sp>
        <p:nvSpPr>
          <p:cNvPr id="149" name="Google Shape;149;p1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Images and Contents Layout">
  <p:cSld name="9_Images and Contents Layout">
    <p:bg>
      <p:bgPr>
        <a:solidFill>
          <a:schemeClr val="lt1"/>
        </a:solidFill>
      </p:bgPr>
    </p:bg>
    <p:spTree>
      <p:nvGrpSpPr>
        <p:cNvPr id="150" name="Shape 150"/>
        <p:cNvGrpSpPr/>
        <p:nvPr/>
      </p:nvGrpSpPr>
      <p:grpSpPr>
        <a:xfrm>
          <a:off x="0" y="0"/>
          <a:ext cx="0" cy="0"/>
          <a:chOff x="0" y="0"/>
          <a:chExt cx="0" cy="0"/>
        </a:xfrm>
      </p:grpSpPr>
      <p:sp>
        <p:nvSpPr>
          <p:cNvPr id="151" name="Google Shape;151;p15"/>
          <p:cNvSpPr/>
          <p:nvPr>
            <p:ph idx="2" type="pic"/>
          </p:nvPr>
        </p:nvSpPr>
        <p:spPr>
          <a:xfrm>
            <a:off x="5087254" y="538742"/>
            <a:ext cx="6478720" cy="3096000"/>
          </a:xfrm>
          <a:prstGeom prst="rect">
            <a:avLst/>
          </a:prstGeom>
          <a:solidFill>
            <a:srgbClr val="F2F2F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2" name="Google Shape;152;p15"/>
          <p:cNvSpPr/>
          <p:nvPr>
            <p:ph idx="3" type="pic"/>
          </p:nvPr>
        </p:nvSpPr>
        <p:spPr>
          <a:xfrm>
            <a:off x="5087254" y="3799258"/>
            <a:ext cx="2016000" cy="2520000"/>
          </a:xfrm>
          <a:prstGeom prst="rect">
            <a:avLst/>
          </a:prstGeom>
          <a:solidFill>
            <a:srgbClr val="F2F2F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3" name="Google Shape;153;p15"/>
          <p:cNvSpPr/>
          <p:nvPr>
            <p:ph idx="4" type="pic"/>
          </p:nvPr>
        </p:nvSpPr>
        <p:spPr>
          <a:xfrm>
            <a:off x="7318614" y="3799258"/>
            <a:ext cx="2016000" cy="2520000"/>
          </a:xfrm>
          <a:prstGeom prst="rect">
            <a:avLst/>
          </a:prstGeom>
          <a:solidFill>
            <a:srgbClr val="F2F2F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4" name="Google Shape;154;p15"/>
          <p:cNvSpPr/>
          <p:nvPr>
            <p:ph idx="5" type="pic"/>
          </p:nvPr>
        </p:nvSpPr>
        <p:spPr>
          <a:xfrm>
            <a:off x="9549974" y="3799258"/>
            <a:ext cx="2016000" cy="2520000"/>
          </a:xfrm>
          <a:prstGeom prst="rect">
            <a:avLst/>
          </a:prstGeom>
          <a:solidFill>
            <a:srgbClr val="F2F2F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5" name="Google Shape;155;p15"/>
          <p:cNvSpPr/>
          <p:nvPr/>
        </p:nvSpPr>
        <p:spPr>
          <a:xfrm>
            <a:off x="335360" y="264012"/>
            <a:ext cx="11521280" cy="6329977"/>
          </a:xfrm>
          <a:prstGeom prst="rect">
            <a:avLst/>
          </a:prstGeom>
          <a:noFill/>
          <a:ln cap="flat" cmpd="sng" w="254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1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tyle slide layout">
  <p:cSld name="5_Style slide layout">
    <p:bg>
      <p:bgPr>
        <a:solidFill>
          <a:schemeClr val="accent2"/>
        </a:solidFill>
      </p:bgPr>
    </p:bg>
    <p:spTree>
      <p:nvGrpSpPr>
        <p:cNvPr id="157" name="Shape 157"/>
        <p:cNvGrpSpPr/>
        <p:nvPr/>
      </p:nvGrpSpPr>
      <p:grpSpPr>
        <a:xfrm>
          <a:off x="0" y="0"/>
          <a:ext cx="0" cy="0"/>
          <a:chOff x="0" y="0"/>
          <a:chExt cx="0" cy="0"/>
        </a:xfrm>
      </p:grpSpPr>
      <p:sp>
        <p:nvSpPr>
          <p:cNvPr id="158" name="Google Shape;158;p1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Images and Contents Layout">
  <p:cSld name="6_Images and Contents Layout">
    <p:spTree>
      <p:nvGrpSpPr>
        <p:cNvPr id="159" name="Shape 159"/>
        <p:cNvGrpSpPr/>
        <p:nvPr/>
      </p:nvGrpSpPr>
      <p:grpSpPr>
        <a:xfrm>
          <a:off x="0" y="0"/>
          <a:ext cx="0" cy="0"/>
          <a:chOff x="0" y="0"/>
          <a:chExt cx="0" cy="0"/>
        </a:xfrm>
      </p:grpSpPr>
      <p:sp>
        <p:nvSpPr>
          <p:cNvPr id="160" name="Google Shape;160;p17"/>
          <p:cNvSpPr/>
          <p:nvPr>
            <p:ph idx="2" type="pic"/>
          </p:nvPr>
        </p:nvSpPr>
        <p:spPr>
          <a:xfrm>
            <a:off x="4372416" y="1897460"/>
            <a:ext cx="3240000" cy="324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1" name="Google Shape;161;p17"/>
          <p:cNvSpPr/>
          <p:nvPr>
            <p:ph idx="3" type="pic"/>
          </p:nvPr>
        </p:nvSpPr>
        <p:spPr>
          <a:xfrm>
            <a:off x="800617" y="2221460"/>
            <a:ext cx="2592000" cy="2592000"/>
          </a:xfrm>
          <a:prstGeom prst="rect">
            <a:avLst/>
          </a:prstGeom>
          <a:solidFill>
            <a:srgbClr val="F2F2F2"/>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2" name="Google Shape;162;p17"/>
          <p:cNvSpPr/>
          <p:nvPr>
            <p:ph idx="4" type="pic"/>
          </p:nvPr>
        </p:nvSpPr>
        <p:spPr>
          <a:xfrm>
            <a:off x="8816014" y="2221460"/>
            <a:ext cx="2592000" cy="2592000"/>
          </a:xfrm>
          <a:prstGeom prst="rect">
            <a:avLst/>
          </a:prstGeom>
          <a:solidFill>
            <a:srgbClr val="F2F2F2"/>
          </a:solidFill>
          <a:ln cap="flat" cmpd="sng" w="38100">
            <a:solidFill>
              <a:schemeClr val="accent4"/>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3" name="Google Shape;163;p17"/>
          <p:cNvSpPr txBox="1"/>
          <p:nvPr>
            <p:ph type="title"/>
          </p:nvPr>
        </p:nvSpPr>
        <p:spPr>
          <a:xfrm>
            <a:off x="0" y="260648"/>
            <a:ext cx="12192000" cy="50405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Google Shape;164;p17"/>
          <p:cNvSpPr txBox="1"/>
          <p:nvPr>
            <p:ph idx="1" type="body"/>
          </p:nvPr>
        </p:nvSpPr>
        <p:spPr>
          <a:xfrm>
            <a:off x="0" y="790582"/>
            <a:ext cx="12192000" cy="21602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5" name="Google Shape;165;p1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3_Images &amp; Contents Layout">
  <p:cSld name="43_Images &amp; Contents Layout">
    <p:spTree>
      <p:nvGrpSpPr>
        <p:cNvPr id="166" name="Shape 166"/>
        <p:cNvGrpSpPr/>
        <p:nvPr/>
      </p:nvGrpSpPr>
      <p:grpSpPr>
        <a:xfrm>
          <a:off x="0" y="0"/>
          <a:ext cx="0" cy="0"/>
          <a:chOff x="0" y="0"/>
          <a:chExt cx="0" cy="0"/>
        </a:xfrm>
      </p:grpSpPr>
      <p:sp>
        <p:nvSpPr>
          <p:cNvPr id="167" name="Google Shape;167;p18"/>
          <p:cNvSpPr/>
          <p:nvPr>
            <p:ph idx="2" type="pic"/>
          </p:nvPr>
        </p:nvSpPr>
        <p:spPr>
          <a:xfrm>
            <a:off x="1" y="0"/>
            <a:ext cx="4068000" cy="3429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8" name="Google Shape;168;p18"/>
          <p:cNvSpPr/>
          <p:nvPr>
            <p:ph idx="3" type="pic"/>
          </p:nvPr>
        </p:nvSpPr>
        <p:spPr>
          <a:xfrm>
            <a:off x="4068001" y="3429000"/>
            <a:ext cx="4068000" cy="3429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9" name="Google Shape;169;p1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tyle slide layout">
  <p:cSld name="3_Style slide layout">
    <p:bg>
      <p:bgPr>
        <a:blipFill>
          <a:blip r:embed="rId2">
            <a:alphaModFix/>
          </a:blip>
          <a:stretch>
            <a:fillRect/>
          </a:stretch>
        </a:blipFill>
      </p:bgPr>
    </p:bg>
    <p:spTree>
      <p:nvGrpSpPr>
        <p:cNvPr id="170" name="Shape 170"/>
        <p:cNvGrpSpPr/>
        <p:nvPr/>
      </p:nvGrpSpPr>
      <p:grpSpPr>
        <a:xfrm>
          <a:off x="0" y="0"/>
          <a:ext cx="0" cy="0"/>
          <a:chOff x="0" y="0"/>
          <a:chExt cx="0" cy="0"/>
        </a:xfrm>
      </p:grpSpPr>
      <p:sp>
        <p:nvSpPr>
          <p:cNvPr id="171" name="Google Shape;171;p1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Style slide layout">
  <p:cSld name="6_Style slide layout">
    <p:bg>
      <p:bgPr>
        <a:solidFill>
          <a:schemeClr val="lt1"/>
        </a:solidFill>
      </p:bgPr>
    </p:bg>
    <p:spTree>
      <p:nvGrpSpPr>
        <p:cNvPr id="172" name="Shape 172"/>
        <p:cNvGrpSpPr/>
        <p:nvPr/>
      </p:nvGrpSpPr>
      <p:grpSpPr>
        <a:xfrm>
          <a:off x="0" y="0"/>
          <a:ext cx="0" cy="0"/>
          <a:chOff x="0" y="0"/>
          <a:chExt cx="0" cy="0"/>
        </a:xfrm>
      </p:grpSpPr>
      <p:sp>
        <p:nvSpPr>
          <p:cNvPr id="173" name="Google Shape;173;p20"/>
          <p:cNvSpPr/>
          <p:nvPr>
            <p:ph idx="2" type="pic"/>
          </p:nvPr>
        </p:nvSpPr>
        <p:spPr>
          <a:xfrm>
            <a:off x="2827782" y="2898848"/>
            <a:ext cx="1190833" cy="195296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4" name="Google Shape;174;p2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yle slide layout">
  <p:cSld name="Style slide layout">
    <p:bg>
      <p:bgPr>
        <a:solidFill>
          <a:schemeClr val="accent1"/>
        </a:solidFill>
      </p:bgPr>
    </p:bg>
    <p:spTree>
      <p:nvGrpSpPr>
        <p:cNvPr id="22" name="Shape 22"/>
        <p:cNvGrpSpPr/>
        <p:nvPr/>
      </p:nvGrpSpPr>
      <p:grpSpPr>
        <a:xfrm>
          <a:off x="0" y="0"/>
          <a:ext cx="0" cy="0"/>
          <a:chOff x="0" y="0"/>
          <a:chExt cx="0" cy="0"/>
        </a:xfrm>
      </p:grpSpPr>
      <p:sp>
        <p:nvSpPr>
          <p:cNvPr id="23" name="Google Shape;23;p3"/>
          <p:cNvSpPr/>
          <p:nvPr/>
        </p:nvSpPr>
        <p:spPr>
          <a:xfrm rot="7811536">
            <a:off x="2659062" y="-2148677"/>
            <a:ext cx="3757650" cy="11821019"/>
          </a:xfrm>
          <a:custGeom>
            <a:rect b="b" l="l" r="r" t="t"/>
            <a:pathLst>
              <a:path extrusionOk="0" h="11821019" w="3757650">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784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3"/>
          <p:cNvSpPr/>
          <p:nvPr/>
        </p:nvSpPr>
        <p:spPr>
          <a:xfrm rot="-7369869">
            <a:off x="869637" y="89021"/>
            <a:ext cx="840223" cy="3564014"/>
          </a:xfrm>
          <a:custGeom>
            <a:rect b="b" l="l" r="r" t="t"/>
            <a:pathLst>
              <a:path extrusionOk="0" h="3564014" w="840223">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3"/>
          <p:cNvSpPr/>
          <p:nvPr/>
        </p:nvSpPr>
        <p:spPr>
          <a:xfrm rot="1800000">
            <a:off x="1871585" y="-680720"/>
            <a:ext cx="1784313" cy="7923565"/>
          </a:xfrm>
          <a:custGeom>
            <a:rect b="b" l="l" r="r" t="t"/>
            <a:pathLst>
              <a:path extrusionOk="0" h="7923565" w="1784313">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784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6" name="Google Shape;26;p3"/>
          <p:cNvGrpSpPr/>
          <p:nvPr/>
        </p:nvGrpSpPr>
        <p:grpSpPr>
          <a:xfrm flipH="1" rot="2377217">
            <a:off x="11091857" y="4908009"/>
            <a:ext cx="394771" cy="1874243"/>
            <a:chOff x="3228371" y="1912891"/>
            <a:chExt cx="981075" cy="4248150"/>
          </a:xfrm>
        </p:grpSpPr>
        <p:sp>
          <p:nvSpPr>
            <p:cNvPr id="27" name="Google Shape;27;p3"/>
            <p:cNvSpPr/>
            <p:nvPr/>
          </p:nvSpPr>
          <p:spPr>
            <a:xfrm>
              <a:off x="3228371" y="5656216"/>
              <a:ext cx="466725" cy="504825"/>
            </a:xfrm>
            <a:custGeom>
              <a:rect b="b" l="l" r="r" t="t"/>
              <a:pathLst>
                <a:path extrusionOk="0" h="504825" w="4667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3"/>
            <p:cNvSpPr/>
            <p:nvPr/>
          </p:nvSpPr>
          <p:spPr>
            <a:xfrm>
              <a:off x="3314064" y="1912891"/>
              <a:ext cx="409575" cy="552450"/>
            </a:xfrm>
            <a:custGeom>
              <a:rect b="b" l="l" r="r" t="t"/>
              <a:pathLst>
                <a:path extrusionOk="0" h="552450" w="409575">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3"/>
            <p:cNvSpPr/>
            <p:nvPr/>
          </p:nvSpPr>
          <p:spPr>
            <a:xfrm>
              <a:off x="3228371" y="1912891"/>
              <a:ext cx="981075" cy="4248150"/>
            </a:xfrm>
            <a:custGeom>
              <a:rect b="b" l="l" r="r" t="t"/>
              <a:pathLst>
                <a:path extrusionOk="0" h="4248150" w="981075">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0" name="Google Shape;30;p3"/>
          <p:cNvGrpSpPr/>
          <p:nvPr/>
        </p:nvGrpSpPr>
        <p:grpSpPr>
          <a:xfrm>
            <a:off x="-349864" y="145855"/>
            <a:ext cx="3932725" cy="6890273"/>
            <a:chOff x="-349864" y="145855"/>
            <a:chExt cx="3932725" cy="6890273"/>
          </a:xfrm>
        </p:grpSpPr>
        <p:grpSp>
          <p:nvGrpSpPr>
            <p:cNvPr id="31" name="Google Shape;31;p3"/>
            <p:cNvGrpSpPr/>
            <p:nvPr/>
          </p:nvGrpSpPr>
          <p:grpSpPr>
            <a:xfrm rot="2885641">
              <a:off x="-30246" y="565979"/>
              <a:ext cx="1888205" cy="1701448"/>
              <a:chOff x="5884197" y="3445640"/>
              <a:chExt cx="1888205" cy="1701448"/>
            </a:xfrm>
          </p:grpSpPr>
          <p:cxnSp>
            <p:nvCxnSpPr>
              <p:cNvPr id="32" name="Google Shape;32;p3"/>
              <p:cNvCxnSpPr/>
              <p:nvPr/>
            </p:nvCxnSpPr>
            <p:spPr>
              <a:xfrm rot="10800000">
                <a:off x="6045862" y="3579224"/>
                <a:ext cx="253165" cy="803438"/>
              </a:xfrm>
              <a:prstGeom prst="straightConnector1">
                <a:avLst/>
              </a:prstGeom>
              <a:noFill/>
              <a:ln cap="flat" cmpd="sng" w="9525">
                <a:solidFill>
                  <a:srgbClr val="33949C"/>
                </a:solidFill>
                <a:prstDash val="solid"/>
                <a:miter lim="800000"/>
                <a:headEnd len="lg" w="lg" type="oval"/>
                <a:tailEnd len="lg" w="lg" type="oval"/>
              </a:ln>
            </p:spPr>
          </p:cxnSp>
          <p:cxnSp>
            <p:nvCxnSpPr>
              <p:cNvPr id="33" name="Google Shape;33;p3"/>
              <p:cNvCxnSpPr/>
              <p:nvPr/>
            </p:nvCxnSpPr>
            <p:spPr>
              <a:xfrm>
                <a:off x="6307804" y="4382663"/>
                <a:ext cx="754727" cy="113626"/>
              </a:xfrm>
              <a:prstGeom prst="straightConnector1">
                <a:avLst/>
              </a:prstGeom>
              <a:noFill/>
              <a:ln cap="flat" cmpd="sng" w="9525">
                <a:solidFill>
                  <a:srgbClr val="33949C"/>
                </a:solidFill>
                <a:prstDash val="solid"/>
                <a:miter lim="800000"/>
                <a:headEnd len="lg" w="lg" type="oval"/>
                <a:tailEnd len="lg" w="lg" type="oval"/>
              </a:ln>
            </p:spPr>
          </p:cxnSp>
          <p:cxnSp>
            <p:nvCxnSpPr>
              <p:cNvPr id="34" name="Google Shape;34;p3"/>
              <p:cNvCxnSpPr/>
              <p:nvPr/>
            </p:nvCxnSpPr>
            <p:spPr>
              <a:xfrm flipH="1">
                <a:off x="7053754" y="3560075"/>
                <a:ext cx="590803" cy="936214"/>
              </a:xfrm>
              <a:prstGeom prst="straightConnector1">
                <a:avLst/>
              </a:prstGeom>
              <a:noFill/>
              <a:ln cap="flat" cmpd="sng" w="9525">
                <a:solidFill>
                  <a:srgbClr val="33949C"/>
                </a:solidFill>
                <a:prstDash val="solid"/>
                <a:miter lim="800000"/>
                <a:headEnd len="lg" w="lg" type="oval"/>
                <a:tailEnd len="lg" w="lg" type="oval"/>
              </a:ln>
            </p:spPr>
          </p:cxnSp>
          <p:cxnSp>
            <p:nvCxnSpPr>
              <p:cNvPr id="35" name="Google Shape;35;p3"/>
              <p:cNvCxnSpPr/>
              <p:nvPr/>
            </p:nvCxnSpPr>
            <p:spPr>
              <a:xfrm rot="10800000">
                <a:off x="7062531" y="4496289"/>
                <a:ext cx="286624" cy="650799"/>
              </a:xfrm>
              <a:prstGeom prst="straightConnector1">
                <a:avLst/>
              </a:prstGeom>
              <a:noFill/>
              <a:ln cap="flat" cmpd="sng" w="9525">
                <a:solidFill>
                  <a:srgbClr val="33949C"/>
                </a:solidFill>
                <a:prstDash val="solid"/>
                <a:miter lim="800000"/>
                <a:headEnd len="lg" w="lg" type="oval"/>
                <a:tailEnd len="lg" w="lg" type="oval"/>
              </a:ln>
            </p:spPr>
          </p:cxnSp>
          <p:cxnSp>
            <p:nvCxnSpPr>
              <p:cNvPr id="36" name="Google Shape;36;p3"/>
              <p:cNvCxnSpPr/>
              <p:nvPr/>
            </p:nvCxnSpPr>
            <p:spPr>
              <a:xfrm flipH="1" rot="10800000">
                <a:off x="5884197" y="4382663"/>
                <a:ext cx="414830" cy="315629"/>
              </a:xfrm>
              <a:prstGeom prst="straightConnector1">
                <a:avLst/>
              </a:prstGeom>
              <a:noFill/>
              <a:ln cap="flat" cmpd="sng" w="9525">
                <a:solidFill>
                  <a:srgbClr val="33949C"/>
                </a:solidFill>
                <a:prstDash val="solid"/>
                <a:miter lim="800000"/>
                <a:headEnd len="lg" w="lg" type="oval"/>
                <a:tailEnd len="lg" w="lg" type="oval"/>
              </a:ln>
            </p:spPr>
          </p:cxnSp>
          <p:cxnSp>
            <p:nvCxnSpPr>
              <p:cNvPr id="37" name="Google Shape;37;p3"/>
              <p:cNvCxnSpPr/>
              <p:nvPr/>
            </p:nvCxnSpPr>
            <p:spPr>
              <a:xfrm flipH="1">
                <a:off x="7062531" y="4210875"/>
                <a:ext cx="709871" cy="285414"/>
              </a:xfrm>
              <a:prstGeom prst="straightConnector1">
                <a:avLst/>
              </a:prstGeom>
              <a:noFill/>
              <a:ln cap="flat" cmpd="sng" w="9525">
                <a:solidFill>
                  <a:srgbClr val="33949C"/>
                </a:solidFill>
                <a:prstDash val="solid"/>
                <a:miter lim="800000"/>
                <a:headEnd len="lg" w="lg" type="oval"/>
                <a:tailEnd len="lg" w="lg" type="oval"/>
              </a:ln>
            </p:spPr>
          </p:cxnSp>
          <p:sp>
            <p:nvSpPr>
              <p:cNvPr id="38" name="Google Shape;38;p3"/>
              <p:cNvSpPr/>
              <p:nvPr/>
            </p:nvSpPr>
            <p:spPr>
              <a:xfrm>
                <a:off x="6925909" y="4353582"/>
                <a:ext cx="286624" cy="286624"/>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3"/>
              <p:cNvSpPr/>
              <p:nvPr/>
            </p:nvSpPr>
            <p:spPr>
              <a:xfrm>
                <a:off x="7530122" y="3445640"/>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3"/>
              <p:cNvSpPr/>
              <p:nvPr/>
            </p:nvSpPr>
            <p:spPr>
              <a:xfrm>
                <a:off x="6184592" y="4268228"/>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 name="Google Shape;41;p3"/>
            <p:cNvGrpSpPr/>
            <p:nvPr/>
          </p:nvGrpSpPr>
          <p:grpSpPr>
            <a:xfrm rot="2885641">
              <a:off x="149974" y="4914556"/>
              <a:ext cx="1888205" cy="1701448"/>
              <a:chOff x="5884197" y="3445640"/>
              <a:chExt cx="1888205" cy="1701448"/>
            </a:xfrm>
          </p:grpSpPr>
          <p:cxnSp>
            <p:nvCxnSpPr>
              <p:cNvPr id="42" name="Google Shape;42;p3"/>
              <p:cNvCxnSpPr/>
              <p:nvPr/>
            </p:nvCxnSpPr>
            <p:spPr>
              <a:xfrm rot="10800000">
                <a:off x="6045862" y="3579224"/>
                <a:ext cx="253165" cy="803438"/>
              </a:xfrm>
              <a:prstGeom prst="straightConnector1">
                <a:avLst/>
              </a:prstGeom>
              <a:noFill/>
              <a:ln cap="flat" cmpd="sng" w="9525">
                <a:solidFill>
                  <a:srgbClr val="33949C"/>
                </a:solidFill>
                <a:prstDash val="solid"/>
                <a:miter lim="800000"/>
                <a:headEnd len="lg" w="lg" type="oval"/>
                <a:tailEnd len="lg" w="lg" type="oval"/>
              </a:ln>
            </p:spPr>
          </p:cxnSp>
          <p:cxnSp>
            <p:nvCxnSpPr>
              <p:cNvPr id="43" name="Google Shape;43;p3"/>
              <p:cNvCxnSpPr/>
              <p:nvPr/>
            </p:nvCxnSpPr>
            <p:spPr>
              <a:xfrm>
                <a:off x="6307804" y="4382663"/>
                <a:ext cx="754727" cy="113626"/>
              </a:xfrm>
              <a:prstGeom prst="straightConnector1">
                <a:avLst/>
              </a:prstGeom>
              <a:noFill/>
              <a:ln cap="flat" cmpd="sng" w="9525">
                <a:solidFill>
                  <a:srgbClr val="33949C"/>
                </a:solidFill>
                <a:prstDash val="solid"/>
                <a:miter lim="800000"/>
                <a:headEnd len="lg" w="lg" type="oval"/>
                <a:tailEnd len="lg" w="lg" type="oval"/>
              </a:ln>
            </p:spPr>
          </p:cxnSp>
          <p:cxnSp>
            <p:nvCxnSpPr>
              <p:cNvPr id="44" name="Google Shape;44;p3"/>
              <p:cNvCxnSpPr/>
              <p:nvPr/>
            </p:nvCxnSpPr>
            <p:spPr>
              <a:xfrm flipH="1">
                <a:off x="7053754" y="3560075"/>
                <a:ext cx="590803" cy="936214"/>
              </a:xfrm>
              <a:prstGeom prst="straightConnector1">
                <a:avLst/>
              </a:prstGeom>
              <a:noFill/>
              <a:ln cap="flat" cmpd="sng" w="9525">
                <a:solidFill>
                  <a:srgbClr val="33949C"/>
                </a:solidFill>
                <a:prstDash val="solid"/>
                <a:miter lim="800000"/>
                <a:headEnd len="lg" w="lg" type="oval"/>
                <a:tailEnd len="lg" w="lg" type="oval"/>
              </a:ln>
            </p:spPr>
          </p:cxnSp>
          <p:cxnSp>
            <p:nvCxnSpPr>
              <p:cNvPr id="45" name="Google Shape;45;p3"/>
              <p:cNvCxnSpPr/>
              <p:nvPr/>
            </p:nvCxnSpPr>
            <p:spPr>
              <a:xfrm rot="10800000">
                <a:off x="7062531" y="4496289"/>
                <a:ext cx="286624" cy="650799"/>
              </a:xfrm>
              <a:prstGeom prst="straightConnector1">
                <a:avLst/>
              </a:prstGeom>
              <a:noFill/>
              <a:ln cap="flat" cmpd="sng" w="9525">
                <a:solidFill>
                  <a:srgbClr val="33949C"/>
                </a:solidFill>
                <a:prstDash val="solid"/>
                <a:miter lim="800000"/>
                <a:headEnd len="lg" w="lg" type="oval"/>
                <a:tailEnd len="lg" w="lg" type="oval"/>
              </a:ln>
            </p:spPr>
          </p:cxnSp>
          <p:cxnSp>
            <p:nvCxnSpPr>
              <p:cNvPr id="46" name="Google Shape;46;p3"/>
              <p:cNvCxnSpPr/>
              <p:nvPr/>
            </p:nvCxnSpPr>
            <p:spPr>
              <a:xfrm flipH="1" rot="10800000">
                <a:off x="5884197" y="4382663"/>
                <a:ext cx="414830" cy="315629"/>
              </a:xfrm>
              <a:prstGeom prst="straightConnector1">
                <a:avLst/>
              </a:prstGeom>
              <a:noFill/>
              <a:ln cap="flat" cmpd="sng" w="9525">
                <a:solidFill>
                  <a:srgbClr val="33949C"/>
                </a:solidFill>
                <a:prstDash val="solid"/>
                <a:miter lim="800000"/>
                <a:headEnd len="lg" w="lg" type="oval"/>
                <a:tailEnd len="lg" w="lg" type="oval"/>
              </a:ln>
            </p:spPr>
          </p:cxnSp>
          <p:cxnSp>
            <p:nvCxnSpPr>
              <p:cNvPr id="47" name="Google Shape;47;p3"/>
              <p:cNvCxnSpPr/>
              <p:nvPr/>
            </p:nvCxnSpPr>
            <p:spPr>
              <a:xfrm flipH="1">
                <a:off x="7062531" y="4210875"/>
                <a:ext cx="709871" cy="285414"/>
              </a:xfrm>
              <a:prstGeom prst="straightConnector1">
                <a:avLst/>
              </a:prstGeom>
              <a:noFill/>
              <a:ln cap="flat" cmpd="sng" w="9525">
                <a:solidFill>
                  <a:srgbClr val="33949C"/>
                </a:solidFill>
                <a:prstDash val="solid"/>
                <a:miter lim="800000"/>
                <a:headEnd len="lg" w="lg" type="oval"/>
                <a:tailEnd len="lg" w="lg" type="oval"/>
              </a:ln>
            </p:spPr>
          </p:cxnSp>
          <p:sp>
            <p:nvSpPr>
              <p:cNvPr id="48" name="Google Shape;48;p3"/>
              <p:cNvSpPr/>
              <p:nvPr/>
            </p:nvSpPr>
            <p:spPr>
              <a:xfrm>
                <a:off x="6925909" y="4353582"/>
                <a:ext cx="286624" cy="286624"/>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 name="Google Shape;49;p3"/>
              <p:cNvSpPr/>
              <p:nvPr/>
            </p:nvSpPr>
            <p:spPr>
              <a:xfrm>
                <a:off x="7530122" y="3445640"/>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3"/>
              <p:cNvSpPr/>
              <p:nvPr/>
            </p:nvSpPr>
            <p:spPr>
              <a:xfrm>
                <a:off x="6184592" y="4268228"/>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1" name="Google Shape;51;p3"/>
            <p:cNvGrpSpPr/>
            <p:nvPr/>
          </p:nvGrpSpPr>
          <p:grpSpPr>
            <a:xfrm rot="-454008">
              <a:off x="11170" y="2947542"/>
              <a:ext cx="1888205" cy="1701448"/>
              <a:chOff x="5884197" y="3445640"/>
              <a:chExt cx="1888205" cy="1701448"/>
            </a:xfrm>
          </p:grpSpPr>
          <p:cxnSp>
            <p:nvCxnSpPr>
              <p:cNvPr id="52" name="Google Shape;52;p3"/>
              <p:cNvCxnSpPr/>
              <p:nvPr/>
            </p:nvCxnSpPr>
            <p:spPr>
              <a:xfrm rot="10800000">
                <a:off x="6045862" y="3579224"/>
                <a:ext cx="253165" cy="803438"/>
              </a:xfrm>
              <a:prstGeom prst="straightConnector1">
                <a:avLst/>
              </a:prstGeom>
              <a:noFill/>
              <a:ln cap="flat" cmpd="sng" w="9525">
                <a:solidFill>
                  <a:srgbClr val="33949C"/>
                </a:solidFill>
                <a:prstDash val="solid"/>
                <a:miter lim="800000"/>
                <a:headEnd len="lg" w="lg" type="oval"/>
                <a:tailEnd len="lg" w="lg" type="oval"/>
              </a:ln>
            </p:spPr>
          </p:cxnSp>
          <p:cxnSp>
            <p:nvCxnSpPr>
              <p:cNvPr id="53" name="Google Shape;53;p3"/>
              <p:cNvCxnSpPr/>
              <p:nvPr/>
            </p:nvCxnSpPr>
            <p:spPr>
              <a:xfrm>
                <a:off x="6307804" y="4382663"/>
                <a:ext cx="754727" cy="113626"/>
              </a:xfrm>
              <a:prstGeom prst="straightConnector1">
                <a:avLst/>
              </a:prstGeom>
              <a:noFill/>
              <a:ln cap="flat" cmpd="sng" w="9525">
                <a:solidFill>
                  <a:srgbClr val="33949C"/>
                </a:solidFill>
                <a:prstDash val="solid"/>
                <a:miter lim="800000"/>
                <a:headEnd len="lg" w="lg" type="oval"/>
                <a:tailEnd len="lg" w="lg" type="oval"/>
              </a:ln>
            </p:spPr>
          </p:cxnSp>
          <p:cxnSp>
            <p:nvCxnSpPr>
              <p:cNvPr id="54" name="Google Shape;54;p3"/>
              <p:cNvCxnSpPr/>
              <p:nvPr/>
            </p:nvCxnSpPr>
            <p:spPr>
              <a:xfrm flipH="1">
                <a:off x="7053754" y="3560075"/>
                <a:ext cx="590803" cy="936214"/>
              </a:xfrm>
              <a:prstGeom prst="straightConnector1">
                <a:avLst/>
              </a:prstGeom>
              <a:noFill/>
              <a:ln cap="flat" cmpd="sng" w="9525">
                <a:solidFill>
                  <a:srgbClr val="33949C"/>
                </a:solidFill>
                <a:prstDash val="solid"/>
                <a:miter lim="800000"/>
                <a:headEnd len="lg" w="lg" type="oval"/>
                <a:tailEnd len="lg" w="lg" type="oval"/>
              </a:ln>
            </p:spPr>
          </p:cxnSp>
          <p:cxnSp>
            <p:nvCxnSpPr>
              <p:cNvPr id="55" name="Google Shape;55;p3"/>
              <p:cNvCxnSpPr/>
              <p:nvPr/>
            </p:nvCxnSpPr>
            <p:spPr>
              <a:xfrm rot="10800000">
                <a:off x="7062531" y="4496289"/>
                <a:ext cx="286624" cy="650799"/>
              </a:xfrm>
              <a:prstGeom prst="straightConnector1">
                <a:avLst/>
              </a:prstGeom>
              <a:noFill/>
              <a:ln cap="flat" cmpd="sng" w="9525">
                <a:solidFill>
                  <a:srgbClr val="33949C"/>
                </a:solidFill>
                <a:prstDash val="solid"/>
                <a:miter lim="800000"/>
                <a:headEnd len="lg" w="lg" type="oval"/>
                <a:tailEnd len="lg" w="lg" type="oval"/>
              </a:ln>
            </p:spPr>
          </p:cxnSp>
          <p:cxnSp>
            <p:nvCxnSpPr>
              <p:cNvPr id="56" name="Google Shape;56;p3"/>
              <p:cNvCxnSpPr/>
              <p:nvPr/>
            </p:nvCxnSpPr>
            <p:spPr>
              <a:xfrm flipH="1" rot="10800000">
                <a:off x="5884197" y="4382663"/>
                <a:ext cx="414830" cy="315629"/>
              </a:xfrm>
              <a:prstGeom prst="straightConnector1">
                <a:avLst/>
              </a:prstGeom>
              <a:noFill/>
              <a:ln cap="flat" cmpd="sng" w="9525">
                <a:solidFill>
                  <a:srgbClr val="33949C"/>
                </a:solidFill>
                <a:prstDash val="solid"/>
                <a:miter lim="800000"/>
                <a:headEnd len="lg" w="lg" type="oval"/>
                <a:tailEnd len="lg" w="lg" type="oval"/>
              </a:ln>
            </p:spPr>
          </p:cxnSp>
          <p:cxnSp>
            <p:nvCxnSpPr>
              <p:cNvPr id="57" name="Google Shape;57;p3"/>
              <p:cNvCxnSpPr/>
              <p:nvPr/>
            </p:nvCxnSpPr>
            <p:spPr>
              <a:xfrm flipH="1">
                <a:off x="7062531" y="4210875"/>
                <a:ext cx="709871" cy="285414"/>
              </a:xfrm>
              <a:prstGeom prst="straightConnector1">
                <a:avLst/>
              </a:prstGeom>
              <a:noFill/>
              <a:ln cap="flat" cmpd="sng" w="9525">
                <a:solidFill>
                  <a:srgbClr val="33949C"/>
                </a:solidFill>
                <a:prstDash val="solid"/>
                <a:miter lim="800000"/>
                <a:headEnd len="lg" w="lg" type="oval"/>
                <a:tailEnd len="lg" w="lg" type="oval"/>
              </a:ln>
            </p:spPr>
          </p:cxnSp>
          <p:sp>
            <p:nvSpPr>
              <p:cNvPr id="58" name="Google Shape;58;p3"/>
              <p:cNvSpPr/>
              <p:nvPr/>
            </p:nvSpPr>
            <p:spPr>
              <a:xfrm>
                <a:off x="6925909" y="4353582"/>
                <a:ext cx="286624" cy="286624"/>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3"/>
              <p:cNvSpPr/>
              <p:nvPr/>
            </p:nvSpPr>
            <p:spPr>
              <a:xfrm>
                <a:off x="7530122" y="3445640"/>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 name="Google Shape;60;p3"/>
              <p:cNvSpPr/>
              <p:nvPr/>
            </p:nvSpPr>
            <p:spPr>
              <a:xfrm>
                <a:off x="6184592" y="4268228"/>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1" name="Google Shape;61;p3"/>
            <p:cNvGrpSpPr/>
            <p:nvPr/>
          </p:nvGrpSpPr>
          <p:grpSpPr>
            <a:xfrm>
              <a:off x="1353578" y="2112857"/>
              <a:ext cx="1202555" cy="888358"/>
              <a:chOff x="3442589" y="5410039"/>
              <a:chExt cx="1202555" cy="888358"/>
            </a:xfrm>
          </p:grpSpPr>
          <p:sp>
            <p:nvSpPr>
              <p:cNvPr id="62" name="Google Shape;62;p3"/>
              <p:cNvSpPr/>
              <p:nvPr/>
            </p:nvSpPr>
            <p:spPr>
              <a:xfrm>
                <a:off x="4194644" y="5845659"/>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3" name="Google Shape;63;p3"/>
              <p:cNvCxnSpPr/>
              <p:nvPr/>
            </p:nvCxnSpPr>
            <p:spPr>
              <a:xfrm>
                <a:off x="3442589" y="5639826"/>
                <a:ext cx="867151" cy="320268"/>
              </a:xfrm>
              <a:prstGeom prst="straightConnector1">
                <a:avLst/>
              </a:prstGeom>
              <a:noFill/>
              <a:ln cap="flat" cmpd="sng" w="9525">
                <a:solidFill>
                  <a:srgbClr val="33949C"/>
                </a:solidFill>
                <a:prstDash val="solid"/>
                <a:miter lim="800000"/>
                <a:headEnd len="lg" w="lg" type="oval"/>
                <a:tailEnd len="lg" w="lg" type="oval"/>
              </a:ln>
            </p:spPr>
          </p:cxnSp>
          <p:cxnSp>
            <p:nvCxnSpPr>
              <p:cNvPr id="64" name="Google Shape;64;p3"/>
              <p:cNvCxnSpPr/>
              <p:nvPr/>
            </p:nvCxnSpPr>
            <p:spPr>
              <a:xfrm>
                <a:off x="4309740" y="5960094"/>
                <a:ext cx="167702" cy="338303"/>
              </a:xfrm>
              <a:prstGeom prst="straightConnector1">
                <a:avLst/>
              </a:prstGeom>
              <a:noFill/>
              <a:ln cap="flat" cmpd="sng" w="9525">
                <a:solidFill>
                  <a:srgbClr val="33949C"/>
                </a:solidFill>
                <a:prstDash val="solid"/>
                <a:miter lim="800000"/>
                <a:headEnd len="lg" w="lg" type="oval"/>
                <a:tailEnd len="lg" w="lg" type="oval"/>
              </a:ln>
            </p:spPr>
          </p:cxnSp>
          <p:cxnSp>
            <p:nvCxnSpPr>
              <p:cNvPr id="65" name="Google Shape;65;p3"/>
              <p:cNvCxnSpPr/>
              <p:nvPr/>
            </p:nvCxnSpPr>
            <p:spPr>
              <a:xfrm flipH="1" rot="10800000">
                <a:off x="4309740" y="5410039"/>
                <a:ext cx="335404" cy="550055"/>
              </a:xfrm>
              <a:prstGeom prst="straightConnector1">
                <a:avLst/>
              </a:prstGeom>
              <a:noFill/>
              <a:ln cap="flat" cmpd="sng" w="9525">
                <a:solidFill>
                  <a:srgbClr val="33949C"/>
                </a:solidFill>
                <a:prstDash val="solid"/>
                <a:miter lim="800000"/>
                <a:headEnd len="lg" w="lg" type="oval"/>
                <a:tailEnd len="lg" w="lg" type="oval"/>
              </a:ln>
            </p:spPr>
          </p:cxnSp>
        </p:grpSp>
        <p:grpSp>
          <p:nvGrpSpPr>
            <p:cNvPr id="66" name="Google Shape;66;p3"/>
            <p:cNvGrpSpPr/>
            <p:nvPr/>
          </p:nvGrpSpPr>
          <p:grpSpPr>
            <a:xfrm rot="-6550357">
              <a:off x="2364573" y="5496095"/>
              <a:ext cx="1202555" cy="888358"/>
              <a:chOff x="3442589" y="5410039"/>
              <a:chExt cx="1202555" cy="888358"/>
            </a:xfrm>
          </p:grpSpPr>
          <p:sp>
            <p:nvSpPr>
              <p:cNvPr id="67" name="Google Shape;67;p3"/>
              <p:cNvSpPr/>
              <p:nvPr/>
            </p:nvSpPr>
            <p:spPr>
              <a:xfrm>
                <a:off x="4194644" y="5845659"/>
                <a:ext cx="228869" cy="228869"/>
              </a:xfrm>
              <a:prstGeom prst="ellipse">
                <a:avLst/>
              </a:prstGeom>
              <a:gradFill>
                <a:gsLst>
                  <a:gs pos="0">
                    <a:srgbClr val="33949C"/>
                  </a:gs>
                  <a:gs pos="33000">
                    <a:srgbClr val="33949C"/>
                  </a:gs>
                  <a:gs pos="93000">
                    <a:srgbClr val="2E858C"/>
                  </a:gs>
                  <a:gs pos="100000">
                    <a:srgbClr val="2E858C"/>
                  </a:gs>
                </a:gsLst>
                <a:lin ang="10800000" scaled="0"/>
              </a:gradFill>
              <a:ln cap="flat" cmpd="sng" w="12700">
                <a:solidFill>
                  <a:srgbClr val="3394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8" name="Google Shape;68;p3"/>
              <p:cNvCxnSpPr/>
              <p:nvPr/>
            </p:nvCxnSpPr>
            <p:spPr>
              <a:xfrm>
                <a:off x="3442589" y="5639826"/>
                <a:ext cx="867151" cy="320268"/>
              </a:xfrm>
              <a:prstGeom prst="straightConnector1">
                <a:avLst/>
              </a:prstGeom>
              <a:noFill/>
              <a:ln cap="flat" cmpd="sng" w="9525">
                <a:solidFill>
                  <a:srgbClr val="33949C"/>
                </a:solidFill>
                <a:prstDash val="solid"/>
                <a:miter lim="800000"/>
                <a:headEnd len="lg" w="lg" type="oval"/>
                <a:tailEnd len="lg" w="lg" type="oval"/>
              </a:ln>
            </p:spPr>
          </p:cxnSp>
          <p:cxnSp>
            <p:nvCxnSpPr>
              <p:cNvPr id="69" name="Google Shape;69;p3"/>
              <p:cNvCxnSpPr/>
              <p:nvPr/>
            </p:nvCxnSpPr>
            <p:spPr>
              <a:xfrm>
                <a:off x="4309740" y="5960094"/>
                <a:ext cx="167702" cy="338303"/>
              </a:xfrm>
              <a:prstGeom prst="straightConnector1">
                <a:avLst/>
              </a:prstGeom>
              <a:noFill/>
              <a:ln cap="flat" cmpd="sng" w="9525">
                <a:solidFill>
                  <a:srgbClr val="33949C"/>
                </a:solidFill>
                <a:prstDash val="solid"/>
                <a:miter lim="800000"/>
                <a:headEnd len="lg" w="lg" type="oval"/>
                <a:tailEnd len="lg" w="lg" type="oval"/>
              </a:ln>
            </p:spPr>
          </p:cxnSp>
          <p:cxnSp>
            <p:nvCxnSpPr>
              <p:cNvPr id="70" name="Google Shape;70;p3"/>
              <p:cNvCxnSpPr/>
              <p:nvPr/>
            </p:nvCxnSpPr>
            <p:spPr>
              <a:xfrm flipH="1" rot="10800000">
                <a:off x="4309740" y="5410039"/>
                <a:ext cx="335404" cy="550055"/>
              </a:xfrm>
              <a:prstGeom prst="straightConnector1">
                <a:avLst/>
              </a:prstGeom>
              <a:noFill/>
              <a:ln cap="flat" cmpd="sng" w="9525">
                <a:solidFill>
                  <a:srgbClr val="33949C"/>
                </a:solidFill>
                <a:prstDash val="solid"/>
                <a:miter lim="800000"/>
                <a:headEnd len="lg" w="lg" type="oval"/>
                <a:tailEnd len="lg" w="lg" type="oval"/>
              </a:ln>
            </p:spPr>
          </p:cxnSp>
        </p:grpSp>
      </p:grpSp>
      <p:sp>
        <p:nvSpPr>
          <p:cNvPr id="71" name="Google Shape;71;p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tyle slide layout">
  <p:cSld name="1_Style slide layout">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2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tyle slide layout">
  <p:cSld name="2_Style slide layout">
    <p:bg>
      <p:bgPr>
        <a:blipFill>
          <a:blip r:embed="rId2">
            <a:alphaModFix/>
          </a:blip>
          <a:stretch>
            <a:fillRect/>
          </a:stretch>
        </a:blipFill>
      </p:bgPr>
    </p:bg>
    <p:spTree>
      <p:nvGrpSpPr>
        <p:cNvPr id="177" name="Shape 177"/>
        <p:cNvGrpSpPr/>
        <p:nvPr/>
      </p:nvGrpSpPr>
      <p:grpSpPr>
        <a:xfrm>
          <a:off x="0" y="0"/>
          <a:ext cx="0" cy="0"/>
          <a:chOff x="0" y="0"/>
          <a:chExt cx="0" cy="0"/>
        </a:xfrm>
      </p:grpSpPr>
      <p:sp>
        <p:nvSpPr>
          <p:cNvPr id="178" name="Google Shape;178;p2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NG sets layout">
  <p:cSld name="PNG sets layout">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23"/>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1" name="Google Shape;181;p2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262626"/>
                </a:solidFill>
              </a:defRPr>
            </a:lvl1pPr>
            <a:lvl2pPr lvl="1">
              <a:buNone/>
              <a:defRPr>
                <a:solidFill>
                  <a:srgbClr val="262626"/>
                </a:solidFill>
              </a:defRPr>
            </a:lvl2pPr>
            <a:lvl3pPr lvl="2">
              <a:buNone/>
              <a:defRPr>
                <a:solidFill>
                  <a:srgbClr val="262626"/>
                </a:solidFill>
              </a:defRPr>
            </a:lvl3pPr>
            <a:lvl4pPr lvl="3">
              <a:buNone/>
              <a:defRPr>
                <a:solidFill>
                  <a:srgbClr val="262626"/>
                </a:solidFill>
              </a:defRPr>
            </a:lvl4pPr>
            <a:lvl5pPr lvl="4">
              <a:buNone/>
              <a:defRPr>
                <a:solidFill>
                  <a:srgbClr val="262626"/>
                </a:solidFill>
              </a:defRPr>
            </a:lvl5pPr>
            <a:lvl6pPr lvl="5">
              <a:buNone/>
              <a:defRPr>
                <a:solidFill>
                  <a:srgbClr val="262626"/>
                </a:solidFill>
              </a:defRPr>
            </a:lvl6pPr>
            <a:lvl7pPr lvl="6">
              <a:buNone/>
              <a:defRPr>
                <a:solidFill>
                  <a:srgbClr val="262626"/>
                </a:solidFill>
              </a:defRPr>
            </a:lvl7pPr>
            <a:lvl8pPr lvl="7">
              <a:buNone/>
              <a:defRPr>
                <a:solidFill>
                  <a:srgbClr val="262626"/>
                </a:solidFill>
              </a:defRPr>
            </a:lvl8pPr>
            <a:lvl9pPr lvl="8">
              <a:buNone/>
              <a:defRPr>
                <a:solidFill>
                  <a:srgbClr val="26262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con sets layout">
  <p:cSld name="1_Icon sets layout">
    <p:spTree>
      <p:nvGrpSpPr>
        <p:cNvPr id="182" name="Shape 182"/>
        <p:cNvGrpSpPr/>
        <p:nvPr/>
      </p:nvGrpSpPr>
      <p:grpSpPr>
        <a:xfrm>
          <a:off x="0" y="0"/>
          <a:ext cx="0" cy="0"/>
          <a:chOff x="0" y="0"/>
          <a:chExt cx="0" cy="0"/>
        </a:xfrm>
      </p:grpSpPr>
      <p:sp>
        <p:nvSpPr>
          <p:cNvPr id="183" name="Google Shape;183;p24"/>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4" name="Google Shape;184;p24"/>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85" name="Google Shape;185;p24"/>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86" name="Google Shape;186;p24"/>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187" name="Google Shape;187;p24"/>
          <p:cNvSpPr txBox="1"/>
          <p:nvPr/>
        </p:nvSpPr>
        <p:spPr>
          <a:xfrm>
            <a:off x="711704" y="1637214"/>
            <a:ext cx="2232248" cy="5232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188" name="Google Shape;188;p24"/>
          <p:cNvSpPr txBox="1"/>
          <p:nvPr/>
        </p:nvSpPr>
        <p:spPr>
          <a:xfrm>
            <a:off x="711704" y="2127463"/>
            <a:ext cx="2232248"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189" name="Google Shape;189;p24"/>
          <p:cNvSpPr txBox="1"/>
          <p:nvPr/>
        </p:nvSpPr>
        <p:spPr>
          <a:xfrm>
            <a:off x="721229" y="5808438"/>
            <a:ext cx="2232000" cy="3077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90" name="Google Shape;190;p24"/>
          <p:cNvSpPr txBox="1"/>
          <p:nvPr/>
        </p:nvSpPr>
        <p:spPr>
          <a:xfrm>
            <a:off x="721229" y="4450324"/>
            <a:ext cx="2717296" cy="13849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
        <p:nvSpPr>
          <p:cNvPr id="191" name="Google Shape;191;p2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262626"/>
                </a:solidFill>
              </a:defRPr>
            </a:lvl1pPr>
            <a:lvl2pPr lvl="1">
              <a:buNone/>
              <a:defRPr>
                <a:solidFill>
                  <a:srgbClr val="262626"/>
                </a:solidFill>
              </a:defRPr>
            </a:lvl2pPr>
            <a:lvl3pPr lvl="2">
              <a:buNone/>
              <a:defRPr>
                <a:solidFill>
                  <a:srgbClr val="262626"/>
                </a:solidFill>
              </a:defRPr>
            </a:lvl3pPr>
            <a:lvl4pPr lvl="3">
              <a:buNone/>
              <a:defRPr>
                <a:solidFill>
                  <a:srgbClr val="262626"/>
                </a:solidFill>
              </a:defRPr>
            </a:lvl4pPr>
            <a:lvl5pPr lvl="4">
              <a:buNone/>
              <a:defRPr>
                <a:solidFill>
                  <a:srgbClr val="262626"/>
                </a:solidFill>
              </a:defRPr>
            </a:lvl5pPr>
            <a:lvl6pPr lvl="5">
              <a:buNone/>
              <a:defRPr>
                <a:solidFill>
                  <a:srgbClr val="262626"/>
                </a:solidFill>
              </a:defRPr>
            </a:lvl6pPr>
            <a:lvl7pPr lvl="6">
              <a:buNone/>
              <a:defRPr>
                <a:solidFill>
                  <a:srgbClr val="262626"/>
                </a:solidFill>
              </a:defRPr>
            </a:lvl7pPr>
            <a:lvl8pPr lvl="7">
              <a:buNone/>
              <a:defRPr>
                <a:solidFill>
                  <a:srgbClr val="262626"/>
                </a:solidFill>
              </a:defRPr>
            </a:lvl8pPr>
            <a:lvl9pPr lvl="8">
              <a:buNone/>
              <a:defRPr>
                <a:solidFill>
                  <a:srgbClr val="26262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Images and Contents Layout">
  <p:cSld name="10_Images and Contents Layout">
    <p:bg>
      <p:bgPr>
        <a:blipFill>
          <a:blip r:embed="rId2">
            <a:alphaModFix/>
          </a:blip>
          <a:stretch>
            <a:fillRect/>
          </a:stretch>
        </a:blipFill>
      </p:bgPr>
    </p:bg>
    <p:spTree>
      <p:nvGrpSpPr>
        <p:cNvPr id="192" name="Shape 192"/>
        <p:cNvGrpSpPr/>
        <p:nvPr/>
      </p:nvGrpSpPr>
      <p:grpSpPr>
        <a:xfrm>
          <a:off x="0" y="0"/>
          <a:ext cx="0" cy="0"/>
          <a:chOff x="0" y="0"/>
          <a:chExt cx="0" cy="0"/>
        </a:xfrm>
      </p:grpSpPr>
      <p:sp>
        <p:nvSpPr>
          <p:cNvPr id="193" name="Google Shape;193;p25"/>
          <p:cNvSpPr/>
          <p:nvPr>
            <p:ph idx="2" type="pic"/>
          </p:nvPr>
        </p:nvSpPr>
        <p:spPr>
          <a:xfrm>
            <a:off x="0" y="4365104"/>
            <a:ext cx="4223792" cy="249289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94" name="Google Shape;194;p25"/>
          <p:cNvSpPr/>
          <p:nvPr>
            <p:ph idx="3" type="pic"/>
          </p:nvPr>
        </p:nvSpPr>
        <p:spPr>
          <a:xfrm>
            <a:off x="7968208" y="0"/>
            <a:ext cx="4223792" cy="249289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95" name="Google Shape;195;p2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slide layout">
  <p:cSld name="Contents slide layout">
    <p:spTree>
      <p:nvGrpSpPr>
        <p:cNvPr id="72" name="Shape 72"/>
        <p:cNvGrpSpPr/>
        <p:nvPr/>
      </p:nvGrpSpPr>
      <p:grpSpPr>
        <a:xfrm>
          <a:off x="0" y="0"/>
          <a:ext cx="0" cy="0"/>
          <a:chOff x="0" y="0"/>
          <a:chExt cx="0" cy="0"/>
        </a:xfrm>
      </p:grpSpPr>
      <p:sp>
        <p:nvSpPr>
          <p:cNvPr id="73" name="Google Shape;73;p4"/>
          <p:cNvSpPr txBox="1"/>
          <p:nvPr>
            <p:ph idx="1" type="body"/>
          </p:nvPr>
        </p:nvSpPr>
        <p:spPr>
          <a:xfrm>
            <a:off x="323529" y="287255"/>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rgbClr val="262626"/>
                </a:solidFill>
              </a:defRPr>
            </a:lvl1pPr>
            <a:lvl2pPr lvl="1">
              <a:buNone/>
              <a:defRPr>
                <a:solidFill>
                  <a:srgbClr val="262626"/>
                </a:solidFill>
              </a:defRPr>
            </a:lvl2pPr>
            <a:lvl3pPr lvl="2">
              <a:buNone/>
              <a:defRPr>
                <a:solidFill>
                  <a:srgbClr val="262626"/>
                </a:solidFill>
              </a:defRPr>
            </a:lvl3pPr>
            <a:lvl4pPr lvl="3">
              <a:buNone/>
              <a:defRPr>
                <a:solidFill>
                  <a:srgbClr val="262626"/>
                </a:solidFill>
              </a:defRPr>
            </a:lvl4pPr>
            <a:lvl5pPr lvl="4">
              <a:buNone/>
              <a:defRPr>
                <a:solidFill>
                  <a:srgbClr val="262626"/>
                </a:solidFill>
              </a:defRPr>
            </a:lvl5pPr>
            <a:lvl6pPr lvl="5">
              <a:buNone/>
              <a:defRPr>
                <a:solidFill>
                  <a:srgbClr val="262626"/>
                </a:solidFill>
              </a:defRPr>
            </a:lvl6pPr>
            <a:lvl7pPr lvl="6">
              <a:buNone/>
              <a:defRPr>
                <a:solidFill>
                  <a:srgbClr val="262626"/>
                </a:solidFill>
              </a:defRPr>
            </a:lvl7pPr>
            <a:lvl8pPr lvl="7">
              <a:buNone/>
              <a:defRPr>
                <a:solidFill>
                  <a:srgbClr val="262626"/>
                </a:solidFill>
              </a:defRPr>
            </a:lvl8pPr>
            <a:lvl9pPr lvl="8">
              <a:buNone/>
              <a:defRPr>
                <a:solidFill>
                  <a:srgbClr val="26262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Style slide layout">
  <p:cSld name="4_Style slide layout">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5"/>
          <p:cNvSpPr/>
          <p:nvPr>
            <p:ph idx="2" type="pic"/>
          </p:nvPr>
        </p:nvSpPr>
        <p:spPr>
          <a:xfrm>
            <a:off x="4895311" y="2263302"/>
            <a:ext cx="1690628" cy="1690816"/>
          </a:xfrm>
          <a:prstGeom prst="ellipse">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Google Shape;77;p5"/>
          <p:cNvSpPr/>
          <p:nvPr>
            <p:ph idx="3" type="pic"/>
          </p:nvPr>
        </p:nvSpPr>
        <p:spPr>
          <a:xfrm>
            <a:off x="7295743" y="2263302"/>
            <a:ext cx="1690628" cy="1690816"/>
          </a:xfrm>
          <a:prstGeom prst="ellipse">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5"/>
          <p:cNvSpPr/>
          <p:nvPr>
            <p:ph idx="4" type="pic"/>
          </p:nvPr>
        </p:nvSpPr>
        <p:spPr>
          <a:xfrm>
            <a:off x="9696174" y="2263302"/>
            <a:ext cx="1690628" cy="1690816"/>
          </a:xfrm>
          <a:prstGeom prst="ellipse">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9" name="Google Shape;79;p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_Images &amp; Contents Layout">
  <p:cSld name="14_Images &amp; Contents Layout">
    <p:bg>
      <p:bgPr>
        <a:solidFill>
          <a:schemeClr val="lt1"/>
        </a:solidFill>
      </p:bgPr>
    </p:bg>
    <p:spTree>
      <p:nvGrpSpPr>
        <p:cNvPr id="80" name="Shape 80"/>
        <p:cNvGrpSpPr/>
        <p:nvPr/>
      </p:nvGrpSpPr>
      <p:grpSpPr>
        <a:xfrm>
          <a:off x="0" y="0"/>
          <a:ext cx="0" cy="0"/>
          <a:chOff x="0" y="0"/>
          <a:chExt cx="0" cy="0"/>
        </a:xfrm>
      </p:grpSpPr>
      <p:sp>
        <p:nvSpPr>
          <p:cNvPr id="81" name="Google Shape;81;p6"/>
          <p:cNvSpPr txBox="1"/>
          <p:nvPr>
            <p:ph type="title"/>
          </p:nvPr>
        </p:nvSpPr>
        <p:spPr>
          <a:xfrm>
            <a:off x="5641856" y="733302"/>
            <a:ext cx="5966670" cy="71087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6"/>
          <p:cNvSpPr/>
          <p:nvPr>
            <p:ph idx="2" type="pic"/>
          </p:nvPr>
        </p:nvSpPr>
        <p:spPr>
          <a:xfrm>
            <a:off x="0" y="-1"/>
            <a:ext cx="5039883" cy="6858001"/>
          </a:xfrm>
          <a:prstGeom prst="rect">
            <a:avLst/>
          </a:prstGeom>
          <a:solidFill>
            <a:srgbClr val="F2F2F2"/>
          </a:solidFill>
          <a:ln>
            <a:noFill/>
          </a:ln>
        </p:spPr>
        <p:txBody>
          <a:bodyPr anchorCtr="0" anchor="ctr" bIns="45700" lIns="91425" spcFirstLastPara="1" rIns="91425" wrap="square" tIns="4680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6"/>
          <p:cNvSpPr/>
          <p:nvPr/>
        </p:nvSpPr>
        <p:spPr>
          <a:xfrm>
            <a:off x="5353824" y="733302"/>
            <a:ext cx="203696" cy="72278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0_Images &amp; Contents Layout">
  <p:cSld name="20_Images &amp; Contents Layout">
    <p:spTree>
      <p:nvGrpSpPr>
        <p:cNvPr id="85" name="Shape 85"/>
        <p:cNvGrpSpPr/>
        <p:nvPr/>
      </p:nvGrpSpPr>
      <p:grpSpPr>
        <a:xfrm>
          <a:off x="0" y="0"/>
          <a:ext cx="0" cy="0"/>
          <a:chOff x="0" y="0"/>
          <a:chExt cx="0" cy="0"/>
        </a:xfrm>
      </p:grpSpPr>
      <p:sp>
        <p:nvSpPr>
          <p:cNvPr id="86" name="Google Shape;86;p7"/>
          <p:cNvSpPr/>
          <p:nvPr/>
        </p:nvSpPr>
        <p:spPr>
          <a:xfrm>
            <a:off x="0" y="2789276"/>
            <a:ext cx="12192000" cy="40687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7"/>
          <p:cNvSpPr/>
          <p:nvPr>
            <p:ph idx="2" type="pic"/>
          </p:nvPr>
        </p:nvSpPr>
        <p:spPr>
          <a:xfrm>
            <a:off x="6096000" y="3302815"/>
            <a:ext cx="6096000" cy="304164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8" name="Google Shape;88;p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89" name="Shape 89"/>
        <p:cNvGrpSpPr/>
        <p:nvPr/>
      </p:nvGrpSpPr>
      <p:grpSpPr>
        <a:xfrm>
          <a:off x="0" y="0"/>
          <a:ext cx="0" cy="0"/>
          <a:chOff x="0" y="0"/>
          <a:chExt cx="0" cy="0"/>
        </a:xfrm>
      </p:grpSpPr>
      <p:sp>
        <p:nvSpPr>
          <p:cNvPr id="90" name="Google Shape;90;p8"/>
          <p:cNvSpPr/>
          <p:nvPr/>
        </p:nvSpPr>
        <p:spPr>
          <a:xfrm rot="-2162104">
            <a:off x="1838780" y="2362240"/>
            <a:ext cx="1511918" cy="138505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1" name="Google Shape;91;p8"/>
          <p:cNvSpPr/>
          <p:nvPr/>
        </p:nvSpPr>
        <p:spPr>
          <a:xfrm rot="3709911">
            <a:off x="2854980" y="1774880"/>
            <a:ext cx="747626" cy="6848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2" name="Google Shape;92;p8"/>
          <p:cNvSpPr/>
          <p:nvPr/>
        </p:nvSpPr>
        <p:spPr>
          <a:xfrm>
            <a:off x="1048873" y="497779"/>
            <a:ext cx="898072" cy="82271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3" name="Google Shape;93;p8"/>
          <p:cNvSpPr/>
          <p:nvPr/>
        </p:nvSpPr>
        <p:spPr>
          <a:xfrm rot="-2162104">
            <a:off x="3270239" y="533348"/>
            <a:ext cx="1511918" cy="138505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4" name="Google Shape;94;p8"/>
          <p:cNvSpPr/>
          <p:nvPr/>
        </p:nvSpPr>
        <p:spPr>
          <a:xfrm rot="3709911">
            <a:off x="237016" y="1454775"/>
            <a:ext cx="747626" cy="6848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5" name="Google Shape;95;p8"/>
          <p:cNvSpPr/>
          <p:nvPr/>
        </p:nvSpPr>
        <p:spPr>
          <a:xfrm rot="8100000">
            <a:off x="998505" y="1013950"/>
            <a:ext cx="1844452" cy="168968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6" name="Google Shape;96;p8"/>
          <p:cNvSpPr/>
          <p:nvPr/>
        </p:nvSpPr>
        <p:spPr>
          <a:xfrm rot="5157174">
            <a:off x="3514632" y="1701234"/>
            <a:ext cx="1231676" cy="112832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7" name="Google Shape;97;p8"/>
          <p:cNvSpPr/>
          <p:nvPr/>
        </p:nvSpPr>
        <p:spPr>
          <a:xfrm rot="900000">
            <a:off x="3586510" y="2731196"/>
            <a:ext cx="921642" cy="84430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8" name="Google Shape;98;p8"/>
          <p:cNvSpPr/>
          <p:nvPr/>
        </p:nvSpPr>
        <p:spPr>
          <a:xfrm rot="900000">
            <a:off x="1168343" y="3259592"/>
            <a:ext cx="921642" cy="84430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9" name="Google Shape;99;p8"/>
          <p:cNvSpPr/>
          <p:nvPr/>
        </p:nvSpPr>
        <p:spPr>
          <a:xfrm rot="3709911">
            <a:off x="214059" y="3424670"/>
            <a:ext cx="747626" cy="6848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0" name="Google Shape;100;p8"/>
          <p:cNvSpPr/>
          <p:nvPr/>
        </p:nvSpPr>
        <p:spPr>
          <a:xfrm rot="8100000">
            <a:off x="4838833" y="581154"/>
            <a:ext cx="778758" cy="71341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1" name="Google Shape;101;p8"/>
          <p:cNvSpPr/>
          <p:nvPr/>
        </p:nvSpPr>
        <p:spPr>
          <a:xfrm rot="-2162104">
            <a:off x="4863418" y="1780896"/>
            <a:ext cx="1057756" cy="968996"/>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2" name="Google Shape;102;p8"/>
          <p:cNvSpPr/>
          <p:nvPr/>
        </p:nvSpPr>
        <p:spPr>
          <a:xfrm rot="900000">
            <a:off x="2051612" y="2186572"/>
            <a:ext cx="821418" cy="7524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3" name="Google Shape;103;p8"/>
          <p:cNvSpPr/>
          <p:nvPr/>
        </p:nvSpPr>
        <p:spPr>
          <a:xfrm rot="3709911">
            <a:off x="2616634" y="3622577"/>
            <a:ext cx="844966" cy="77406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 name="Google Shape;104;p8"/>
          <p:cNvSpPr/>
          <p:nvPr/>
        </p:nvSpPr>
        <p:spPr>
          <a:xfrm rot="3709911">
            <a:off x="2933966" y="330776"/>
            <a:ext cx="844966" cy="77406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5" name="Google Shape;105;p8"/>
          <p:cNvSpPr/>
          <p:nvPr/>
        </p:nvSpPr>
        <p:spPr>
          <a:xfrm rot="900000">
            <a:off x="5193686" y="3075597"/>
            <a:ext cx="921642" cy="84430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6" name="Google Shape;106;p8"/>
          <p:cNvSpPr/>
          <p:nvPr/>
        </p:nvSpPr>
        <p:spPr>
          <a:xfrm rot="3709911">
            <a:off x="2070340" y="582744"/>
            <a:ext cx="844966" cy="77406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7" name="Google Shape;107;p8"/>
          <p:cNvSpPr/>
          <p:nvPr/>
        </p:nvSpPr>
        <p:spPr>
          <a:xfrm rot="-2162104">
            <a:off x="398767" y="424638"/>
            <a:ext cx="1057756" cy="968996"/>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8" name="Google Shape;108;p8"/>
          <p:cNvSpPr/>
          <p:nvPr/>
        </p:nvSpPr>
        <p:spPr>
          <a:xfrm rot="-2162104">
            <a:off x="539123" y="2595464"/>
            <a:ext cx="826258" cy="75692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9" name="Google Shape;109;p8"/>
          <p:cNvSpPr/>
          <p:nvPr/>
        </p:nvSpPr>
        <p:spPr>
          <a:xfrm rot="-2162104">
            <a:off x="4270899" y="5258009"/>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0" name="Google Shape;110;p8"/>
          <p:cNvSpPr/>
          <p:nvPr/>
        </p:nvSpPr>
        <p:spPr>
          <a:xfrm rot="3709911">
            <a:off x="1553212" y="5870073"/>
            <a:ext cx="747626" cy="6848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1" name="Google Shape;111;p8"/>
          <p:cNvSpPr/>
          <p:nvPr/>
        </p:nvSpPr>
        <p:spPr>
          <a:xfrm>
            <a:off x="660460" y="4701812"/>
            <a:ext cx="898072" cy="82271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2" name="Google Shape;112;p8"/>
          <p:cNvSpPr/>
          <p:nvPr/>
        </p:nvSpPr>
        <p:spPr>
          <a:xfrm rot="-2162104">
            <a:off x="2314619" y="4700669"/>
            <a:ext cx="1511918" cy="138505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3" name="Google Shape;113;p8"/>
          <p:cNvSpPr/>
          <p:nvPr/>
        </p:nvSpPr>
        <p:spPr>
          <a:xfrm rot="8100000">
            <a:off x="-424473" y="5170061"/>
            <a:ext cx="2266749" cy="207654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4" name="Google Shape;114;p8"/>
          <p:cNvSpPr/>
          <p:nvPr/>
        </p:nvSpPr>
        <p:spPr>
          <a:xfrm rot="5157174">
            <a:off x="2212864" y="5796427"/>
            <a:ext cx="1231676" cy="112832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5" name="Google Shape;115;p8"/>
          <p:cNvSpPr/>
          <p:nvPr/>
        </p:nvSpPr>
        <p:spPr>
          <a:xfrm rot="900000">
            <a:off x="321825" y="4090744"/>
            <a:ext cx="921642" cy="84430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6" name="Google Shape;116;p8"/>
          <p:cNvSpPr/>
          <p:nvPr/>
        </p:nvSpPr>
        <p:spPr>
          <a:xfrm rot="900000">
            <a:off x="1600041" y="4650431"/>
            <a:ext cx="1132658" cy="103761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7" name="Google Shape;117;p8"/>
          <p:cNvSpPr/>
          <p:nvPr/>
        </p:nvSpPr>
        <p:spPr>
          <a:xfrm rot="3709911">
            <a:off x="4429414" y="2983033"/>
            <a:ext cx="747626" cy="6848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8" name="Google Shape;118;p8"/>
          <p:cNvSpPr/>
          <p:nvPr/>
        </p:nvSpPr>
        <p:spPr>
          <a:xfrm rot="8100000">
            <a:off x="3377267" y="3485261"/>
            <a:ext cx="778758" cy="71341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9" name="Google Shape;119;p8"/>
          <p:cNvSpPr/>
          <p:nvPr/>
        </p:nvSpPr>
        <p:spPr>
          <a:xfrm rot="-2162104">
            <a:off x="3561650" y="5876089"/>
            <a:ext cx="1057756" cy="968996"/>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0" name="Google Shape;120;p8"/>
          <p:cNvSpPr/>
          <p:nvPr/>
        </p:nvSpPr>
        <p:spPr>
          <a:xfrm rot="900000">
            <a:off x="4245490" y="3608737"/>
            <a:ext cx="821418" cy="7524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1" name="Google Shape;121;p8"/>
          <p:cNvSpPr/>
          <p:nvPr/>
        </p:nvSpPr>
        <p:spPr>
          <a:xfrm rot="3709911">
            <a:off x="3599311" y="4368286"/>
            <a:ext cx="1038426" cy="9512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2" name="Google Shape;122;p8"/>
          <p:cNvSpPr/>
          <p:nvPr/>
        </p:nvSpPr>
        <p:spPr>
          <a:xfrm rot="3709911">
            <a:off x="1848179" y="4037013"/>
            <a:ext cx="844966" cy="77406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3" name="Google Shape;123;p8"/>
          <p:cNvSpPr/>
          <p:nvPr/>
        </p:nvSpPr>
        <p:spPr>
          <a:xfrm rot="900000">
            <a:off x="3336589" y="5100329"/>
            <a:ext cx="815880" cy="747418"/>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4" name="Google Shape;124;p8"/>
          <p:cNvSpPr/>
          <p:nvPr/>
        </p:nvSpPr>
        <p:spPr>
          <a:xfrm rot="-2162104">
            <a:off x="-857233" y="6604006"/>
            <a:ext cx="1015434" cy="930226"/>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5" name="Google Shape;125;p8"/>
          <p:cNvSpPr/>
          <p:nvPr/>
        </p:nvSpPr>
        <p:spPr>
          <a:xfrm rot="-2162104">
            <a:off x="4773279" y="4383116"/>
            <a:ext cx="1057756" cy="968996"/>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6" name="Google Shape;126;p8"/>
          <p:cNvSpPr/>
          <p:nvPr/>
        </p:nvSpPr>
        <p:spPr>
          <a:xfrm rot="8100000">
            <a:off x="2818578" y="1990373"/>
            <a:ext cx="1844452" cy="168968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7" name="Google Shape;127;p8"/>
          <p:cNvSpPr/>
          <p:nvPr/>
        </p:nvSpPr>
        <p:spPr>
          <a:xfrm rot="8100000">
            <a:off x="4228067" y="4747085"/>
            <a:ext cx="1844452" cy="168968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8" name="Google Shape;128;p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Images and Contents Layout">
  <p:cSld name="8_Images and Contents Layout">
    <p:bg>
      <p:bgPr>
        <a:solidFill>
          <a:schemeClr val="lt1"/>
        </a:solidFill>
      </p:bgPr>
    </p:bg>
    <p:spTree>
      <p:nvGrpSpPr>
        <p:cNvPr id="129" name="Shape 129"/>
        <p:cNvGrpSpPr/>
        <p:nvPr/>
      </p:nvGrpSpPr>
      <p:grpSpPr>
        <a:xfrm>
          <a:off x="0" y="0"/>
          <a:ext cx="0" cy="0"/>
          <a:chOff x="0" y="0"/>
          <a:chExt cx="0" cy="0"/>
        </a:xfrm>
      </p:grpSpPr>
      <p:sp>
        <p:nvSpPr>
          <p:cNvPr id="130" name="Google Shape;130;p9"/>
          <p:cNvSpPr/>
          <p:nvPr>
            <p:ph idx="2" type="pic"/>
          </p:nvPr>
        </p:nvSpPr>
        <p:spPr>
          <a:xfrm>
            <a:off x="4536453" y="1516026"/>
            <a:ext cx="3096000" cy="3816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1" name="Google Shape;131;p9"/>
          <p:cNvSpPr/>
          <p:nvPr>
            <p:ph idx="3" type="pic"/>
          </p:nvPr>
        </p:nvSpPr>
        <p:spPr>
          <a:xfrm>
            <a:off x="1547742" y="540839"/>
            <a:ext cx="2376000" cy="2736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2" name="Google Shape;132;p9"/>
          <p:cNvSpPr/>
          <p:nvPr>
            <p:ph idx="4" type="pic"/>
          </p:nvPr>
        </p:nvSpPr>
        <p:spPr>
          <a:xfrm>
            <a:off x="8245163" y="3571213"/>
            <a:ext cx="2376000" cy="2736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3" name="Google Shape;133;p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1_Images &amp; Contents Layout">
  <p:cSld name="51_Images &amp; Contents Layout">
    <p:spTree>
      <p:nvGrpSpPr>
        <p:cNvPr id="134" name="Shape 134"/>
        <p:cNvGrpSpPr/>
        <p:nvPr/>
      </p:nvGrpSpPr>
      <p:grpSpPr>
        <a:xfrm>
          <a:off x="0" y="0"/>
          <a:ext cx="0" cy="0"/>
          <a:chOff x="0" y="0"/>
          <a:chExt cx="0" cy="0"/>
        </a:xfrm>
      </p:grpSpPr>
      <p:sp>
        <p:nvSpPr>
          <p:cNvPr id="135" name="Google Shape;135;p10"/>
          <p:cNvSpPr/>
          <p:nvPr>
            <p:ph idx="2" type="pic"/>
          </p:nvPr>
        </p:nvSpPr>
        <p:spPr>
          <a:xfrm>
            <a:off x="2267485" y="846034"/>
            <a:ext cx="5529990" cy="5456343"/>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6" name="Google Shape;136;p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hyperlink" Target="https://commons.wikimedia.org/wiki/File:Codontable1.PNG"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p:nvPr/>
        </p:nvSpPr>
        <p:spPr>
          <a:xfrm rot="5400000">
            <a:off x="6786150" y="-2407075"/>
            <a:ext cx="1842000" cy="8969700"/>
          </a:xfrm>
          <a:prstGeom prst="round2SameRect">
            <a:avLst>
              <a:gd fmla="val 0" name="adj1"/>
              <a:gd fmla="val 5000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1" name="Google Shape;201;p26"/>
          <p:cNvGrpSpPr/>
          <p:nvPr/>
        </p:nvGrpSpPr>
        <p:grpSpPr>
          <a:xfrm>
            <a:off x="2658438" y="3187054"/>
            <a:ext cx="3273082" cy="2839122"/>
            <a:chOff x="2658438" y="3187054"/>
            <a:chExt cx="3273082" cy="2839122"/>
          </a:xfrm>
        </p:grpSpPr>
        <p:sp>
          <p:nvSpPr>
            <p:cNvPr id="202" name="Google Shape;202;p26"/>
            <p:cNvSpPr/>
            <p:nvPr/>
          </p:nvSpPr>
          <p:spPr>
            <a:xfrm rot="2775960">
              <a:off x="2737633" y="4416941"/>
              <a:ext cx="3559988" cy="369468"/>
            </a:xfrm>
            <a:custGeom>
              <a:rect b="b" l="l" r="r" t="t"/>
              <a:pathLst>
                <a:path extrusionOk="0" h="577215" w="5561718">
                  <a:moveTo>
                    <a:pt x="665206" y="0"/>
                  </a:moveTo>
                  <a:lnTo>
                    <a:pt x="729023" y="12382"/>
                  </a:lnTo>
                  <a:lnTo>
                    <a:pt x="1101451" y="74295"/>
                  </a:lnTo>
                  <a:cubicBezTo>
                    <a:pt x="1109071" y="75247"/>
                    <a:pt x="1116691" y="76200"/>
                    <a:pt x="1124311" y="76200"/>
                  </a:cubicBezTo>
                  <a:lnTo>
                    <a:pt x="1724386" y="80010"/>
                  </a:lnTo>
                  <a:lnTo>
                    <a:pt x="2141581" y="40005"/>
                  </a:lnTo>
                  <a:lnTo>
                    <a:pt x="2601638" y="9525"/>
                  </a:lnTo>
                  <a:lnTo>
                    <a:pt x="2925488" y="14287"/>
                  </a:lnTo>
                  <a:lnTo>
                    <a:pt x="3274103" y="19050"/>
                  </a:lnTo>
                  <a:cubicBezTo>
                    <a:pt x="3283628" y="19050"/>
                    <a:pt x="3293153" y="20002"/>
                    <a:pt x="3301726" y="20955"/>
                  </a:cubicBezTo>
                  <a:lnTo>
                    <a:pt x="3716063" y="71437"/>
                  </a:lnTo>
                  <a:lnTo>
                    <a:pt x="3970381" y="101917"/>
                  </a:lnTo>
                  <a:lnTo>
                    <a:pt x="4544738" y="152400"/>
                  </a:lnTo>
                  <a:lnTo>
                    <a:pt x="5323884" y="173355"/>
                  </a:lnTo>
                  <a:cubicBezTo>
                    <a:pt x="5327693" y="173355"/>
                    <a:pt x="5376271" y="177165"/>
                    <a:pt x="5380081" y="178117"/>
                  </a:cubicBezTo>
                  <a:lnTo>
                    <a:pt x="5535338" y="206692"/>
                  </a:lnTo>
                  <a:cubicBezTo>
                    <a:pt x="5544149" y="207883"/>
                    <a:pt x="5551754" y="211752"/>
                    <a:pt x="5558317" y="217608"/>
                  </a:cubicBezTo>
                  <a:lnTo>
                    <a:pt x="5561718" y="222251"/>
                  </a:lnTo>
                  <a:lnTo>
                    <a:pt x="2932117" y="414049"/>
                  </a:lnTo>
                  <a:lnTo>
                    <a:pt x="2687959" y="388025"/>
                  </a:lnTo>
                  <a:cubicBezTo>
                    <a:pt x="2364882" y="348912"/>
                    <a:pt x="2125388" y="307657"/>
                    <a:pt x="2125388" y="307657"/>
                  </a:cubicBezTo>
                  <a:lnTo>
                    <a:pt x="1191938" y="193357"/>
                  </a:lnTo>
                  <a:cubicBezTo>
                    <a:pt x="677588" y="126682"/>
                    <a:pt x="556621" y="253365"/>
                    <a:pt x="556621" y="253365"/>
                  </a:cubicBezTo>
                  <a:lnTo>
                    <a:pt x="39413" y="577215"/>
                  </a:lnTo>
                  <a:cubicBezTo>
                    <a:pt x="-27262" y="571500"/>
                    <a:pt x="10838" y="517207"/>
                    <a:pt x="10838" y="517207"/>
                  </a:cubicBezTo>
                  <a:lnTo>
                    <a:pt x="558526" y="33337"/>
                  </a:lnTo>
                  <a:cubicBezTo>
                    <a:pt x="578528" y="15240"/>
                    <a:pt x="603293" y="4762"/>
                    <a:pt x="629963" y="2857"/>
                  </a:cubicBezTo>
                  <a:close/>
                </a:path>
              </a:pathLst>
            </a:custGeom>
            <a:solidFill>
              <a:srgbClr val="114A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26"/>
            <p:cNvSpPr/>
            <p:nvPr/>
          </p:nvSpPr>
          <p:spPr>
            <a:xfrm>
              <a:off x="2658438" y="3187054"/>
              <a:ext cx="677331" cy="523392"/>
            </a:xfrm>
            <a:custGeom>
              <a:rect b="b" l="l" r="r" t="t"/>
              <a:pathLst>
                <a:path extrusionOk="0" h="523392" w="677331">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26"/>
            <p:cNvSpPr/>
            <p:nvPr/>
          </p:nvSpPr>
          <p:spPr>
            <a:xfrm rot="2709523">
              <a:off x="2743324" y="4430372"/>
              <a:ext cx="3580257" cy="382948"/>
            </a:xfrm>
            <a:custGeom>
              <a:rect b="b" l="l" r="r" t="t"/>
              <a:pathLst>
                <a:path extrusionOk="0" h="600075" w="561022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rgbClr val="1A6F7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5" name="Google Shape;205;p26">
            <a:hlinkClick r:id="rId3"/>
          </p:cNvPr>
          <p:cNvSpPr txBox="1"/>
          <p:nvPr/>
        </p:nvSpPr>
        <p:spPr>
          <a:xfrm>
            <a:off x="5227719" y="6588021"/>
            <a:ext cx="6320700" cy="246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sz="1000">
              <a:solidFill>
                <a:schemeClr val="lt1"/>
              </a:solidFill>
              <a:latin typeface="Arial"/>
              <a:ea typeface="Arial"/>
              <a:cs typeface="Arial"/>
              <a:sym typeface="Arial"/>
            </a:endParaRPr>
          </a:p>
        </p:txBody>
      </p:sp>
      <p:sp>
        <p:nvSpPr>
          <p:cNvPr id="206" name="Google Shape;206;p26"/>
          <p:cNvSpPr txBox="1"/>
          <p:nvPr/>
        </p:nvSpPr>
        <p:spPr>
          <a:xfrm>
            <a:off x="2544900" y="1461575"/>
            <a:ext cx="9295200" cy="2345100"/>
          </a:xfrm>
          <a:prstGeom prst="rect">
            <a:avLst/>
          </a:prstGeom>
          <a:noFill/>
          <a:ln>
            <a:noFill/>
          </a:ln>
        </p:spPr>
        <p:txBody>
          <a:bodyPr anchorCtr="0" anchor="ctr" bIns="45700" lIns="91425" spcFirstLastPara="1" rIns="91425" wrap="square" tIns="45700">
            <a:noAutofit/>
          </a:bodyPr>
          <a:lstStyle/>
          <a:p>
            <a:pPr indent="400050" lvl="0" marL="0" marR="0" rtl="0" algn="r">
              <a:lnSpc>
                <a:spcPct val="115000"/>
              </a:lnSpc>
              <a:spcBef>
                <a:spcPts val="0"/>
              </a:spcBef>
              <a:spcAft>
                <a:spcPts val="0"/>
              </a:spcAft>
              <a:buClr>
                <a:schemeClr val="dk1"/>
              </a:buClr>
              <a:buSzPts val="1100"/>
              <a:buFont typeface="Arial"/>
              <a:buNone/>
            </a:pPr>
            <a:r>
              <a:rPr b="1" lang="en-US" sz="3600">
                <a:solidFill>
                  <a:srgbClr val="FFFFFF"/>
                </a:solidFill>
                <a:latin typeface="Times New Roman"/>
                <a:ea typeface="Times New Roman"/>
                <a:cs typeface="Times New Roman"/>
                <a:sym typeface="Times New Roman"/>
              </a:rPr>
              <a:t> </a:t>
            </a:r>
            <a:r>
              <a:rPr b="1" lang="en-US" sz="3000">
                <a:solidFill>
                  <a:srgbClr val="FFFFFF"/>
                </a:solidFill>
                <a:latin typeface="Times New Roman"/>
                <a:ea typeface="Times New Roman"/>
                <a:cs typeface="Times New Roman"/>
                <a:sym typeface="Times New Roman"/>
              </a:rPr>
              <a:t>Comparison Among Protein-Protein interactions:</a:t>
            </a:r>
            <a:r>
              <a:rPr b="1" lang="en-US" sz="3600">
                <a:solidFill>
                  <a:srgbClr val="FFFFFF"/>
                </a:solidFill>
                <a:latin typeface="Times New Roman"/>
                <a:ea typeface="Times New Roman"/>
                <a:cs typeface="Times New Roman"/>
                <a:sym typeface="Times New Roman"/>
              </a:rPr>
              <a:t> </a:t>
            </a:r>
            <a:endParaRPr b="1" sz="3600">
              <a:solidFill>
                <a:srgbClr val="FFFFFF"/>
              </a:solidFill>
              <a:latin typeface="Times New Roman"/>
              <a:ea typeface="Times New Roman"/>
              <a:cs typeface="Times New Roman"/>
              <a:sym typeface="Times New Roman"/>
            </a:endParaRPr>
          </a:p>
          <a:p>
            <a:pPr indent="400050" lvl="0" marL="0" marR="0" rtl="0" algn="r">
              <a:lnSpc>
                <a:spcPct val="115000"/>
              </a:lnSpc>
              <a:spcBef>
                <a:spcPts val="0"/>
              </a:spcBef>
              <a:spcAft>
                <a:spcPts val="0"/>
              </a:spcAft>
              <a:buClr>
                <a:schemeClr val="dk1"/>
              </a:buClr>
              <a:buSzPts val="1100"/>
              <a:buFont typeface="Arial"/>
              <a:buNone/>
            </a:pPr>
            <a:r>
              <a:rPr b="1" lang="en-US" sz="3000">
                <a:solidFill>
                  <a:srgbClr val="FFFFFF"/>
                </a:solidFill>
                <a:latin typeface="Times New Roman"/>
                <a:ea typeface="Times New Roman"/>
                <a:cs typeface="Times New Roman"/>
                <a:sym typeface="Times New Roman"/>
              </a:rPr>
              <a:t>A Computational Approach</a:t>
            </a:r>
            <a:endParaRPr b="1" sz="3000">
              <a:solidFill>
                <a:srgbClr val="FFFFFF"/>
              </a:solidFill>
              <a:latin typeface="Times New Roman"/>
              <a:ea typeface="Times New Roman"/>
              <a:cs typeface="Times New Roman"/>
              <a:sym typeface="Times New Roman"/>
            </a:endParaRPr>
          </a:p>
          <a:p>
            <a:pPr indent="400050" lvl="0" marL="0" marR="0" rtl="0" algn="r">
              <a:lnSpc>
                <a:spcPct val="115000"/>
              </a:lnSpc>
              <a:spcBef>
                <a:spcPts val="0"/>
              </a:spcBef>
              <a:spcAft>
                <a:spcPts val="0"/>
              </a:spcAft>
              <a:buClr>
                <a:schemeClr val="dk1"/>
              </a:buClr>
              <a:buSzPts val="1100"/>
              <a:buFont typeface="Arial"/>
              <a:buNone/>
            </a:pPr>
            <a:r>
              <a:t/>
            </a:r>
            <a:endParaRPr b="1" sz="3600">
              <a:solidFill>
                <a:srgbClr val="FFFFFF"/>
              </a:solidFill>
              <a:latin typeface="Times New Roman"/>
              <a:ea typeface="Times New Roman"/>
              <a:cs typeface="Times New Roman"/>
              <a:sym typeface="Times New Roman"/>
            </a:endParaRPr>
          </a:p>
          <a:p>
            <a:pPr indent="400050" lvl="0" marL="0" marR="0" rtl="0" algn="r">
              <a:lnSpc>
                <a:spcPct val="115000"/>
              </a:lnSpc>
              <a:spcBef>
                <a:spcPts val="0"/>
              </a:spcBef>
              <a:spcAft>
                <a:spcPts val="0"/>
              </a:spcAft>
              <a:buClr>
                <a:schemeClr val="dk1"/>
              </a:buClr>
              <a:buSzPts val="1100"/>
              <a:buFont typeface="Arial"/>
              <a:buNone/>
            </a:pPr>
            <a:r>
              <a:t/>
            </a:r>
            <a:endParaRPr b="1" sz="3600">
              <a:solidFill>
                <a:srgbClr val="FFFFFF"/>
              </a:solidFill>
              <a:latin typeface="Times New Roman"/>
              <a:ea typeface="Times New Roman"/>
              <a:cs typeface="Times New Roman"/>
              <a:sym typeface="Times New Roman"/>
            </a:endParaRPr>
          </a:p>
        </p:txBody>
      </p:sp>
      <p:sp>
        <p:nvSpPr>
          <p:cNvPr id="207" name="Google Shape;207;p26"/>
          <p:cNvSpPr txBox="1"/>
          <p:nvPr/>
        </p:nvSpPr>
        <p:spPr>
          <a:xfrm>
            <a:off x="4584243" y="5676007"/>
            <a:ext cx="6964200" cy="379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67">
              <a:solidFill>
                <a:schemeClr val="lt1"/>
              </a:solidFill>
              <a:latin typeface="Arial"/>
              <a:ea typeface="Arial"/>
              <a:cs typeface="Arial"/>
              <a:sym typeface="Arial"/>
            </a:endParaRPr>
          </a:p>
        </p:txBody>
      </p:sp>
      <p:sp>
        <p:nvSpPr>
          <p:cNvPr id="208" name="Google Shape;208;p26"/>
          <p:cNvSpPr/>
          <p:nvPr/>
        </p:nvSpPr>
        <p:spPr>
          <a:xfrm>
            <a:off x="906029" y="5213732"/>
            <a:ext cx="1046784" cy="292483"/>
          </a:xfrm>
          <a:custGeom>
            <a:rect b="b" l="l" r="r" t="t"/>
            <a:pathLst>
              <a:path extrusionOk="0" h="292483" w="1046784">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26"/>
          <p:cNvSpPr/>
          <p:nvPr/>
        </p:nvSpPr>
        <p:spPr>
          <a:xfrm>
            <a:off x="1049192" y="1496108"/>
            <a:ext cx="939027" cy="277089"/>
          </a:xfrm>
          <a:custGeom>
            <a:rect b="b" l="l" r="r" t="t"/>
            <a:pathLst>
              <a:path extrusionOk="0" h="277089" w="939027">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26"/>
          <p:cNvSpPr/>
          <p:nvPr/>
        </p:nvSpPr>
        <p:spPr>
          <a:xfrm>
            <a:off x="1018404" y="3143254"/>
            <a:ext cx="892845" cy="277089"/>
          </a:xfrm>
          <a:custGeom>
            <a:rect b="b" l="l" r="r" t="t"/>
            <a:pathLst>
              <a:path extrusionOk="0" h="277089" w="892845">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26"/>
          <p:cNvSpPr/>
          <p:nvPr/>
        </p:nvSpPr>
        <p:spPr>
          <a:xfrm>
            <a:off x="1052271" y="1856325"/>
            <a:ext cx="923633" cy="277089"/>
          </a:xfrm>
          <a:custGeom>
            <a:rect b="b" l="l" r="r" t="t"/>
            <a:pathLst>
              <a:path extrusionOk="0" h="277089" w="923633">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26"/>
          <p:cNvSpPr/>
          <p:nvPr/>
        </p:nvSpPr>
        <p:spPr>
          <a:xfrm>
            <a:off x="1032259" y="3501932"/>
            <a:ext cx="862057" cy="277089"/>
          </a:xfrm>
          <a:custGeom>
            <a:rect b="b" l="l" r="r" t="t"/>
            <a:pathLst>
              <a:path extrusionOk="0" h="277089" w="862057">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26"/>
          <p:cNvSpPr/>
          <p:nvPr/>
        </p:nvSpPr>
        <p:spPr>
          <a:xfrm>
            <a:off x="898332" y="4835042"/>
            <a:ext cx="1062178" cy="292483"/>
          </a:xfrm>
          <a:custGeom>
            <a:rect b="b" l="l" r="r" t="t"/>
            <a:pathLst>
              <a:path extrusionOk="0" h="292483" w="1062178">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26"/>
          <p:cNvSpPr/>
          <p:nvPr/>
        </p:nvSpPr>
        <p:spPr>
          <a:xfrm>
            <a:off x="1432887" y="-1540"/>
            <a:ext cx="1571716" cy="6856439"/>
          </a:xfrm>
          <a:custGeom>
            <a:rect b="b" l="l" r="r" t="t"/>
            <a:pathLst>
              <a:path extrusionOk="0" h="6856439" w="1571716">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26"/>
          <p:cNvSpPr txBox="1"/>
          <p:nvPr/>
        </p:nvSpPr>
        <p:spPr>
          <a:xfrm>
            <a:off x="4454100" y="3187050"/>
            <a:ext cx="7386000" cy="1071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sz="1800">
                <a:solidFill>
                  <a:srgbClr val="FFFFFF"/>
                </a:solidFill>
                <a:latin typeface="Lora"/>
                <a:ea typeface="Lora"/>
                <a:cs typeface="Lora"/>
                <a:sym typeface="Lora"/>
              </a:rPr>
              <a:t>Under Guidance of : Prof. Sankhayan Choudhury</a:t>
            </a:r>
            <a:endParaRPr b="1" sz="1800">
              <a:solidFill>
                <a:srgbClr val="FFFFFF"/>
              </a:solidFill>
              <a:latin typeface="Lora"/>
              <a:ea typeface="Lora"/>
              <a:cs typeface="Lora"/>
              <a:sym typeface="Lora"/>
            </a:endParaRPr>
          </a:p>
          <a:p>
            <a:pPr indent="0" lvl="0" marL="0" rtl="0" algn="r">
              <a:lnSpc>
                <a:spcPct val="115000"/>
              </a:lnSpc>
              <a:spcBef>
                <a:spcPts val="0"/>
              </a:spcBef>
              <a:spcAft>
                <a:spcPts val="0"/>
              </a:spcAft>
              <a:buNone/>
            </a:pPr>
            <a:r>
              <a:rPr lang="en-US" sz="1800">
                <a:solidFill>
                  <a:srgbClr val="FFFFFF"/>
                </a:solidFill>
                <a:latin typeface="Montserrat"/>
                <a:ea typeface="Montserrat"/>
                <a:cs typeface="Montserrat"/>
                <a:sym typeface="Montserrat"/>
              </a:rPr>
              <a:t>DEPARTMENT OF COMPUTER SCIENCE AND ENGINEERING,</a:t>
            </a:r>
            <a:endParaRPr sz="1800">
              <a:solidFill>
                <a:srgbClr val="FFFFFF"/>
              </a:solidFill>
              <a:latin typeface="Montserrat"/>
              <a:ea typeface="Montserrat"/>
              <a:cs typeface="Montserrat"/>
              <a:sym typeface="Montserrat"/>
            </a:endParaRPr>
          </a:p>
          <a:p>
            <a:pPr indent="0" lvl="0" marL="0" rtl="0" algn="r">
              <a:lnSpc>
                <a:spcPct val="115000"/>
              </a:lnSpc>
              <a:spcBef>
                <a:spcPts val="0"/>
              </a:spcBef>
              <a:spcAft>
                <a:spcPts val="0"/>
              </a:spcAft>
              <a:buNone/>
            </a:pPr>
            <a:r>
              <a:rPr lang="en-US" sz="1800">
                <a:solidFill>
                  <a:srgbClr val="FFFFFF"/>
                </a:solidFill>
                <a:latin typeface="Montserrat"/>
                <a:ea typeface="Montserrat"/>
                <a:cs typeface="Montserrat"/>
                <a:sym typeface="Montserrat"/>
              </a:rPr>
              <a:t>UNIVERSITY OF CALCUTTA</a:t>
            </a:r>
            <a:endParaRPr sz="1800">
              <a:solidFill>
                <a:srgbClr val="FFFFFF"/>
              </a:solidFill>
              <a:latin typeface="Montserrat"/>
              <a:ea typeface="Montserrat"/>
              <a:cs typeface="Montserrat"/>
              <a:sym typeface="Montserrat"/>
            </a:endParaRPr>
          </a:p>
          <a:p>
            <a:pPr indent="0" lvl="0" marL="0" rtl="0" algn="r">
              <a:lnSpc>
                <a:spcPct val="115000"/>
              </a:lnSpc>
              <a:spcBef>
                <a:spcPts val="0"/>
              </a:spcBef>
              <a:spcAft>
                <a:spcPts val="0"/>
              </a:spcAft>
              <a:buNone/>
            </a:pPr>
            <a:r>
              <a:t/>
            </a:r>
            <a:endParaRPr sz="1800">
              <a:solidFill>
                <a:srgbClr val="FFFFFF"/>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grpSp>
        <p:nvGrpSpPr>
          <p:cNvPr id="534" name="Google Shape;534;p35"/>
          <p:cNvGrpSpPr/>
          <p:nvPr/>
        </p:nvGrpSpPr>
        <p:grpSpPr>
          <a:xfrm>
            <a:off x="8866451" y="3720827"/>
            <a:ext cx="3852860" cy="3722025"/>
            <a:chOff x="-636032" y="309514"/>
            <a:chExt cx="7074660" cy="6834420"/>
          </a:xfrm>
        </p:grpSpPr>
        <p:grpSp>
          <p:nvGrpSpPr>
            <p:cNvPr id="535" name="Google Shape;535;p35"/>
            <p:cNvGrpSpPr/>
            <p:nvPr/>
          </p:nvGrpSpPr>
          <p:grpSpPr>
            <a:xfrm rot="532778">
              <a:off x="-370799" y="3125746"/>
              <a:ext cx="3901389" cy="3739490"/>
              <a:chOff x="327220" y="1575666"/>
              <a:chExt cx="2521839" cy="2417187"/>
            </a:xfrm>
          </p:grpSpPr>
          <p:sp>
            <p:nvSpPr>
              <p:cNvPr id="536" name="Google Shape;536;p35"/>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37" name="Google Shape;537;p35"/>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38" name="Google Shape;538;p35"/>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39" name="Google Shape;539;p35"/>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0" name="Google Shape;540;p35"/>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1" name="Google Shape;541;p35"/>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2" name="Google Shape;542;p35"/>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3" name="Google Shape;543;p35"/>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4" name="Google Shape;544;p35"/>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5" name="Google Shape;545;p35"/>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6" name="Google Shape;546;p35"/>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47" name="Google Shape;547;p35"/>
            <p:cNvGrpSpPr/>
            <p:nvPr/>
          </p:nvGrpSpPr>
          <p:grpSpPr>
            <a:xfrm rot="532778">
              <a:off x="2272006" y="588212"/>
              <a:ext cx="3901389" cy="3739490"/>
              <a:chOff x="327220" y="1575666"/>
              <a:chExt cx="2521839" cy="2417187"/>
            </a:xfrm>
          </p:grpSpPr>
          <p:sp>
            <p:nvSpPr>
              <p:cNvPr id="548" name="Google Shape;548;p35"/>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9" name="Google Shape;549;p35"/>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0" name="Google Shape;550;p35"/>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1" name="Google Shape;551;p35"/>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2" name="Google Shape;552;p35"/>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3" name="Google Shape;553;p35"/>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4" name="Google Shape;554;p35"/>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5" name="Google Shape;555;p35"/>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6" name="Google Shape;556;p35"/>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7" name="Google Shape;557;p35"/>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8" name="Google Shape;558;p35"/>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9" name="Google Shape;559;p35"/>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560" name="Google Shape;560;p35"/>
          <p:cNvSpPr txBox="1"/>
          <p:nvPr/>
        </p:nvSpPr>
        <p:spPr>
          <a:xfrm>
            <a:off x="295150" y="185925"/>
            <a:ext cx="11695200" cy="3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9787E"/>
                </a:solidFill>
                <a:latin typeface="Lobster"/>
                <a:ea typeface="Lobster"/>
                <a:cs typeface="Lobster"/>
                <a:sym typeface="Lobster"/>
              </a:rPr>
              <a:t>Transcription</a:t>
            </a:r>
            <a:endParaRPr sz="3000">
              <a:solidFill>
                <a:srgbClr val="29787E"/>
              </a:solidFill>
              <a:latin typeface="Lobster"/>
              <a:ea typeface="Lobster"/>
              <a:cs typeface="Lobster"/>
              <a:sym typeface="Lobster"/>
            </a:endParaRPr>
          </a:p>
          <a:p>
            <a:pPr indent="0" lvl="0" marL="0" rtl="0" algn="l">
              <a:spcBef>
                <a:spcPts val="0"/>
              </a:spcBef>
              <a:spcAft>
                <a:spcPts val="0"/>
              </a:spcAft>
              <a:buNone/>
            </a:pPr>
            <a:r>
              <a:t/>
            </a:r>
            <a:endParaRPr sz="2600">
              <a:latin typeface="Lobster"/>
              <a:ea typeface="Lobster"/>
              <a:cs typeface="Lobster"/>
              <a:sym typeface="Lobster"/>
            </a:endParaRPr>
          </a:p>
          <a:p>
            <a:pPr indent="-342900" lvl="0" marL="457200" rtl="0" algn="l">
              <a:lnSpc>
                <a:spcPct val="115000"/>
              </a:lnSpc>
              <a:spcBef>
                <a:spcPts val="0"/>
              </a:spcBef>
              <a:spcAft>
                <a:spcPts val="0"/>
              </a:spcAft>
              <a:buSzPts val="1800"/>
              <a:buFont typeface="Montserrat"/>
              <a:buChar char="●"/>
            </a:pPr>
            <a:r>
              <a:rPr lang="en-US" sz="1800">
                <a:latin typeface="Montserrat"/>
                <a:ea typeface="Montserrat"/>
                <a:cs typeface="Montserrat"/>
                <a:sym typeface="Montserrat"/>
              </a:rPr>
              <a:t>Transcription Is The Process By Which The Information Contained In A Section Of DNA Is Replicated In The Form Of A Newly Assembled Piece Of Messenger RNA (mRNA).</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US" sz="1800">
                <a:latin typeface="Montserrat"/>
                <a:ea typeface="Montserrat"/>
                <a:cs typeface="Montserrat"/>
                <a:sym typeface="Montserrat"/>
              </a:rPr>
              <a:t>Enzymes Facilitating The Process Include RNA Polymerase And Transcription Factors.</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US" sz="1800">
                <a:latin typeface="Montserrat"/>
                <a:ea typeface="Montserrat"/>
                <a:cs typeface="Montserrat"/>
                <a:sym typeface="Montserrat"/>
              </a:rPr>
              <a:t>The Product Of The Entire Transcription Process (That Began With The Production Of The Pre-mRNA Chain) Is A Mature mRNA Chain.</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grpSp>
        <p:nvGrpSpPr>
          <p:cNvPr id="565" name="Google Shape;565;p36"/>
          <p:cNvGrpSpPr/>
          <p:nvPr/>
        </p:nvGrpSpPr>
        <p:grpSpPr>
          <a:xfrm>
            <a:off x="8866451" y="3720827"/>
            <a:ext cx="3852860" cy="3722025"/>
            <a:chOff x="-636032" y="309514"/>
            <a:chExt cx="7074660" cy="6834420"/>
          </a:xfrm>
        </p:grpSpPr>
        <p:grpSp>
          <p:nvGrpSpPr>
            <p:cNvPr id="566" name="Google Shape;566;p36"/>
            <p:cNvGrpSpPr/>
            <p:nvPr/>
          </p:nvGrpSpPr>
          <p:grpSpPr>
            <a:xfrm rot="532778">
              <a:off x="-370799" y="3125746"/>
              <a:ext cx="3901389" cy="3739490"/>
              <a:chOff x="327220" y="1575666"/>
              <a:chExt cx="2521839" cy="2417187"/>
            </a:xfrm>
          </p:grpSpPr>
          <p:sp>
            <p:nvSpPr>
              <p:cNvPr id="567" name="Google Shape;567;p36"/>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8" name="Google Shape;568;p36"/>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9" name="Google Shape;569;p36"/>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0" name="Google Shape;570;p36"/>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1" name="Google Shape;571;p36"/>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2" name="Google Shape;572;p36"/>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3" name="Google Shape;573;p36"/>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4" name="Google Shape;574;p36"/>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5" name="Google Shape;575;p36"/>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6" name="Google Shape;576;p36"/>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7" name="Google Shape;577;p36"/>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78" name="Google Shape;578;p36"/>
            <p:cNvGrpSpPr/>
            <p:nvPr/>
          </p:nvGrpSpPr>
          <p:grpSpPr>
            <a:xfrm rot="532778">
              <a:off x="2272006" y="588212"/>
              <a:ext cx="3901389" cy="3739490"/>
              <a:chOff x="327220" y="1575666"/>
              <a:chExt cx="2521839" cy="2417187"/>
            </a:xfrm>
          </p:grpSpPr>
          <p:sp>
            <p:nvSpPr>
              <p:cNvPr id="579" name="Google Shape;579;p36"/>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0" name="Google Shape;580;p36"/>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1" name="Google Shape;581;p36"/>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2" name="Google Shape;582;p36"/>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3" name="Google Shape;583;p36"/>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4" name="Google Shape;584;p36"/>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5" name="Google Shape;585;p36"/>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6" name="Google Shape;586;p36"/>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7" name="Google Shape;587;p36"/>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8" name="Google Shape;588;p36"/>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89" name="Google Shape;589;p36"/>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90" name="Google Shape;590;p36"/>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591" name="Google Shape;591;p36"/>
          <p:cNvSpPr txBox="1"/>
          <p:nvPr/>
        </p:nvSpPr>
        <p:spPr>
          <a:xfrm>
            <a:off x="355175" y="1158825"/>
            <a:ext cx="11484900" cy="256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
        <p:nvSpPr>
          <p:cNvPr id="592" name="Google Shape;592;p36"/>
          <p:cNvSpPr txBox="1"/>
          <p:nvPr/>
        </p:nvSpPr>
        <p:spPr>
          <a:xfrm>
            <a:off x="495450" y="228975"/>
            <a:ext cx="102741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9787E"/>
                </a:solidFill>
                <a:latin typeface="Lobster"/>
                <a:ea typeface="Lobster"/>
                <a:cs typeface="Lobster"/>
                <a:sym typeface="Lobster"/>
              </a:rPr>
              <a:t>Translation </a:t>
            </a:r>
            <a:r>
              <a:rPr lang="en-US" sz="3000">
                <a:solidFill>
                  <a:srgbClr val="29787E"/>
                </a:solidFill>
                <a:latin typeface="Lobster"/>
                <a:ea typeface="Lobster"/>
                <a:cs typeface="Lobster"/>
                <a:sym typeface="Lobster"/>
              </a:rPr>
              <a:t>(Protein Synthesis)</a:t>
            </a:r>
            <a:endParaRPr sz="3000">
              <a:solidFill>
                <a:srgbClr val="29787E"/>
              </a:solidFill>
              <a:latin typeface="Lobster"/>
              <a:ea typeface="Lobster"/>
              <a:cs typeface="Lobster"/>
              <a:sym typeface="Lobster"/>
            </a:endParaRPr>
          </a:p>
          <a:p>
            <a:pPr indent="0" lvl="0" marL="0" rtl="0" algn="l">
              <a:spcBef>
                <a:spcPts val="0"/>
              </a:spcBef>
              <a:spcAft>
                <a:spcPts val="0"/>
              </a:spcAft>
              <a:buNone/>
            </a:pPr>
            <a:r>
              <a:t/>
            </a:r>
            <a:endParaRPr sz="2400">
              <a:latin typeface="Lobster"/>
              <a:ea typeface="Lobster"/>
              <a:cs typeface="Lobster"/>
              <a:sym typeface="Lobster"/>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The process by which the mRNA codes for a particular protein is known as Translation.</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The ribosome translates the mRNA produced from DNA into a chain of specific amino acids.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This chain of amino acids leads to protein synthesis.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The whole machinery of translation is present in the ribosomes.</a:t>
            </a:r>
            <a:endParaRPr sz="2200">
              <a:latin typeface="Montserrat"/>
              <a:ea typeface="Montserrat"/>
              <a:cs typeface="Montserrat"/>
              <a:sym typeface="Montserrat"/>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grpSp>
        <p:nvGrpSpPr>
          <p:cNvPr id="597" name="Google Shape;597;p37"/>
          <p:cNvGrpSpPr/>
          <p:nvPr/>
        </p:nvGrpSpPr>
        <p:grpSpPr>
          <a:xfrm>
            <a:off x="8866451" y="3720827"/>
            <a:ext cx="3852860" cy="3722025"/>
            <a:chOff x="-636032" y="309514"/>
            <a:chExt cx="7074660" cy="6834420"/>
          </a:xfrm>
        </p:grpSpPr>
        <p:grpSp>
          <p:nvGrpSpPr>
            <p:cNvPr id="598" name="Google Shape;598;p37"/>
            <p:cNvGrpSpPr/>
            <p:nvPr/>
          </p:nvGrpSpPr>
          <p:grpSpPr>
            <a:xfrm rot="532778">
              <a:off x="-370799" y="3125746"/>
              <a:ext cx="3901389" cy="3739490"/>
              <a:chOff x="327220" y="1575666"/>
              <a:chExt cx="2521839" cy="2417187"/>
            </a:xfrm>
          </p:grpSpPr>
          <p:sp>
            <p:nvSpPr>
              <p:cNvPr id="599" name="Google Shape;599;p37"/>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0" name="Google Shape;600;p37"/>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1" name="Google Shape;601;p37"/>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2" name="Google Shape;602;p37"/>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3" name="Google Shape;603;p37"/>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4" name="Google Shape;604;p37"/>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5" name="Google Shape;605;p37"/>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6" name="Google Shape;606;p37"/>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7" name="Google Shape;607;p37"/>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8" name="Google Shape;608;p37"/>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9" name="Google Shape;609;p37"/>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610" name="Google Shape;610;p37"/>
            <p:cNvGrpSpPr/>
            <p:nvPr/>
          </p:nvGrpSpPr>
          <p:grpSpPr>
            <a:xfrm rot="532778">
              <a:off x="2272006" y="588212"/>
              <a:ext cx="3901389" cy="3739490"/>
              <a:chOff x="327220" y="1575666"/>
              <a:chExt cx="2521839" cy="2417187"/>
            </a:xfrm>
          </p:grpSpPr>
          <p:sp>
            <p:nvSpPr>
              <p:cNvPr id="611" name="Google Shape;611;p37"/>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2" name="Google Shape;612;p37"/>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3" name="Google Shape;613;p37"/>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4" name="Google Shape;614;p37"/>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5" name="Google Shape;615;p37"/>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6" name="Google Shape;616;p37"/>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7" name="Google Shape;617;p37"/>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8" name="Google Shape;618;p37"/>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9" name="Google Shape;619;p37"/>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20" name="Google Shape;620;p37"/>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21" name="Google Shape;621;p37"/>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22" name="Google Shape;622;p37"/>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623" name="Google Shape;623;p37"/>
          <p:cNvSpPr txBox="1"/>
          <p:nvPr/>
        </p:nvSpPr>
        <p:spPr>
          <a:xfrm>
            <a:off x="248625" y="268150"/>
            <a:ext cx="6270300" cy="6303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sz="3000">
                <a:solidFill>
                  <a:srgbClr val="29787E"/>
                </a:solidFill>
                <a:latin typeface="Lobster"/>
                <a:ea typeface="Lobster"/>
                <a:cs typeface="Lobster"/>
                <a:sym typeface="Lobster"/>
              </a:rPr>
              <a:t>Codon</a:t>
            </a:r>
            <a:endParaRPr sz="3000">
              <a:solidFill>
                <a:srgbClr val="29787E"/>
              </a:solidFill>
              <a:latin typeface="Lobster"/>
              <a:ea typeface="Lobster"/>
              <a:cs typeface="Lobster"/>
              <a:sym typeface="Lobster"/>
            </a:endParaRPr>
          </a:p>
          <a:p>
            <a:pPr indent="0" lvl="0" marL="0" rtl="0" algn="l">
              <a:spcBef>
                <a:spcPts val="0"/>
              </a:spcBef>
              <a:spcAft>
                <a:spcPts val="0"/>
              </a:spcAft>
              <a:buNone/>
            </a:pPr>
            <a:r>
              <a:t/>
            </a:r>
            <a:endParaRPr sz="2300">
              <a:latin typeface="Lobster"/>
              <a:ea typeface="Lobster"/>
              <a:cs typeface="Lobster"/>
              <a:sym typeface="Lobster"/>
            </a:endParaRPr>
          </a:p>
          <a:p>
            <a:pPr indent="-342900" lvl="0" marL="457200" rtl="0" algn="l">
              <a:lnSpc>
                <a:spcPct val="115000"/>
              </a:lnSpc>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Cells decode mRNAs by reading their nucleotides (either a Purine or a Pyrimidine) in groups of three, called codons. </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Most codons specify an amino acid. For example, the three bases ‘GGU’ code for an amino acid called glycine.</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Three "stop" codons mark the end of a protein.</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One "start" codon, AUG, marks the beginning of a protein and also encodes the amino acid methionine.</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US" sz="1800">
                <a:solidFill>
                  <a:schemeClr val="dk1"/>
                </a:solidFill>
                <a:latin typeface="Montserrat"/>
                <a:ea typeface="Montserrat"/>
                <a:cs typeface="Montserrat"/>
                <a:sym typeface="Montserrat"/>
              </a:rPr>
              <a:t>As there are only 20 amino acids but 64 potential combinations of codons, more than one codon can code for the same amino acid. </a:t>
            </a:r>
            <a:endParaRPr sz="18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Clr>
                <a:schemeClr val="dk1"/>
              </a:buClr>
              <a:buSzPts val="1100"/>
              <a:buFont typeface="Arial"/>
              <a:buNone/>
            </a:pPr>
            <a:r>
              <a:rPr lang="en-US" sz="1800">
                <a:solidFill>
                  <a:schemeClr val="dk1"/>
                </a:solidFill>
                <a:latin typeface="Montserrat"/>
                <a:ea typeface="Montserrat"/>
                <a:cs typeface="Montserrat"/>
                <a:sym typeface="Montserrat"/>
              </a:rPr>
              <a:t>For example, the codons ‘GGU’ and ‘GGC’ both code for glycine. The full table for such mapping is shown next.</a:t>
            </a:r>
            <a:endParaRPr sz="2300">
              <a:latin typeface="Montserrat"/>
              <a:ea typeface="Montserrat"/>
              <a:cs typeface="Montserrat"/>
              <a:sym typeface="Montserrat"/>
            </a:endParaRPr>
          </a:p>
        </p:txBody>
      </p:sp>
      <p:sp>
        <p:nvSpPr>
          <p:cNvPr id="624" name="Google Shape;624;p37"/>
          <p:cNvSpPr txBox="1"/>
          <p:nvPr/>
        </p:nvSpPr>
        <p:spPr>
          <a:xfrm>
            <a:off x="7757625" y="3924450"/>
            <a:ext cx="32334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txBox="1"/>
          <p:nvPr/>
        </p:nvSpPr>
        <p:spPr>
          <a:xfrm>
            <a:off x="7582725" y="4173850"/>
            <a:ext cx="33417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grpSp>
        <p:nvGrpSpPr>
          <p:cNvPr id="630" name="Google Shape;630;p38"/>
          <p:cNvGrpSpPr/>
          <p:nvPr/>
        </p:nvGrpSpPr>
        <p:grpSpPr>
          <a:xfrm>
            <a:off x="8866451" y="3720827"/>
            <a:ext cx="3852860" cy="3722025"/>
            <a:chOff x="-636032" y="309514"/>
            <a:chExt cx="7074660" cy="6834420"/>
          </a:xfrm>
        </p:grpSpPr>
        <p:grpSp>
          <p:nvGrpSpPr>
            <p:cNvPr id="631" name="Google Shape;631;p38"/>
            <p:cNvGrpSpPr/>
            <p:nvPr/>
          </p:nvGrpSpPr>
          <p:grpSpPr>
            <a:xfrm rot="532778">
              <a:off x="-370799" y="3125746"/>
              <a:ext cx="3901389" cy="3739490"/>
              <a:chOff x="327220" y="1575666"/>
              <a:chExt cx="2521839" cy="2417187"/>
            </a:xfrm>
          </p:grpSpPr>
          <p:sp>
            <p:nvSpPr>
              <p:cNvPr id="632" name="Google Shape;632;p38"/>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33" name="Google Shape;633;p38"/>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34" name="Google Shape;634;p38"/>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35" name="Google Shape;635;p38"/>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36" name="Google Shape;636;p38"/>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37" name="Google Shape;637;p38"/>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38" name="Google Shape;638;p38"/>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39" name="Google Shape;639;p38"/>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0" name="Google Shape;640;p38"/>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1" name="Google Shape;641;p38"/>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2" name="Google Shape;642;p38"/>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643" name="Google Shape;643;p38"/>
            <p:cNvGrpSpPr/>
            <p:nvPr/>
          </p:nvGrpSpPr>
          <p:grpSpPr>
            <a:xfrm rot="532778">
              <a:off x="2272006" y="588212"/>
              <a:ext cx="3901389" cy="3739490"/>
              <a:chOff x="327220" y="1575666"/>
              <a:chExt cx="2521839" cy="2417187"/>
            </a:xfrm>
          </p:grpSpPr>
          <p:sp>
            <p:nvSpPr>
              <p:cNvPr id="644" name="Google Shape;644;p38"/>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5" name="Google Shape;645;p38"/>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6" name="Google Shape;646;p38"/>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7" name="Google Shape;647;p38"/>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8" name="Google Shape;648;p38"/>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49" name="Google Shape;649;p38"/>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0" name="Google Shape;650;p38"/>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1" name="Google Shape;651;p38"/>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2" name="Google Shape;652;p38"/>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3" name="Google Shape;653;p38"/>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4" name="Google Shape;654;p38"/>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55" name="Google Shape;655;p38"/>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pic>
        <p:nvPicPr>
          <p:cNvPr id="656" name="Google Shape;656;p38">
            <a:hlinkClick r:id="rId3"/>
          </p:cNvPr>
          <p:cNvPicPr preferRelativeResize="0"/>
          <p:nvPr/>
        </p:nvPicPr>
        <p:blipFill>
          <a:blip r:embed="rId4">
            <a:alphaModFix/>
          </a:blip>
          <a:stretch>
            <a:fillRect/>
          </a:stretch>
        </p:blipFill>
        <p:spPr>
          <a:xfrm>
            <a:off x="0" y="965250"/>
            <a:ext cx="7522651" cy="4470150"/>
          </a:xfrm>
          <a:prstGeom prst="rect">
            <a:avLst/>
          </a:prstGeom>
          <a:noFill/>
          <a:ln>
            <a:noFill/>
          </a:ln>
        </p:spPr>
      </p:pic>
      <p:sp>
        <p:nvSpPr>
          <p:cNvPr id="657" name="Google Shape;657;p38"/>
          <p:cNvSpPr txBox="1"/>
          <p:nvPr/>
        </p:nvSpPr>
        <p:spPr>
          <a:xfrm>
            <a:off x="7351910" y="1205430"/>
            <a:ext cx="4504500" cy="48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9787E"/>
                </a:solidFill>
                <a:latin typeface="Lobster"/>
                <a:ea typeface="Lobster"/>
                <a:cs typeface="Lobster"/>
                <a:sym typeface="Lobster"/>
              </a:rPr>
              <a:t>DNA Code Table </a:t>
            </a:r>
            <a:endParaRPr sz="3000">
              <a:solidFill>
                <a:srgbClr val="29787E"/>
              </a:solidFill>
              <a:latin typeface="Lobster"/>
              <a:ea typeface="Lobster"/>
              <a:cs typeface="Lobster"/>
              <a:sym typeface="Lobster"/>
            </a:endParaRPr>
          </a:p>
          <a:p>
            <a:pPr indent="0" lvl="0" marL="0" rtl="0" algn="l">
              <a:spcBef>
                <a:spcPts val="0"/>
              </a:spcBef>
              <a:spcAft>
                <a:spcPts val="0"/>
              </a:spcAft>
              <a:buNone/>
            </a:pPr>
            <a:r>
              <a:t/>
            </a:r>
            <a:endParaRPr sz="2400">
              <a:latin typeface="Lobster"/>
              <a:ea typeface="Lobster"/>
              <a:cs typeface="Lobster"/>
              <a:sym typeface="Lobster"/>
            </a:endParaRPr>
          </a:p>
          <a:p>
            <a:pPr indent="-342900" lvl="0" marL="457200" marR="0" rtl="0" algn="l">
              <a:lnSpc>
                <a:spcPct val="115000"/>
              </a:lnSpc>
              <a:spcBef>
                <a:spcPts val="0"/>
              </a:spcBef>
              <a:spcAft>
                <a:spcPts val="0"/>
              </a:spcAft>
              <a:buClr>
                <a:schemeClr val="dk1"/>
              </a:buClr>
              <a:buSzPts val="1800"/>
              <a:buFont typeface="Montserrat"/>
              <a:buChar char="●"/>
            </a:pPr>
            <a:r>
              <a:rPr lang="en-US" sz="1800">
                <a:solidFill>
                  <a:schemeClr val="dk1"/>
                </a:solidFill>
                <a:highlight>
                  <a:srgbClr val="FFFFFF"/>
                </a:highlight>
                <a:latin typeface="Montserrat"/>
                <a:ea typeface="Montserrat"/>
                <a:cs typeface="Montserrat"/>
                <a:sym typeface="Montserrat"/>
              </a:rPr>
              <a:t>The complete set of relationships between codons and amino acids (or stop signals) is called the genetic code.</a:t>
            </a:r>
            <a:endParaRPr sz="1800">
              <a:solidFill>
                <a:schemeClr val="dk1"/>
              </a:solidFill>
              <a:highlight>
                <a:srgbClr val="FFFFFF"/>
              </a:highlight>
              <a:latin typeface="Montserrat"/>
              <a:ea typeface="Montserrat"/>
              <a:cs typeface="Montserrat"/>
              <a:sym typeface="Montserrat"/>
            </a:endParaRPr>
          </a:p>
          <a:p>
            <a:pPr indent="-342900" lvl="0" marL="457200" marR="0" rtl="0" algn="l">
              <a:lnSpc>
                <a:spcPct val="115000"/>
              </a:lnSpc>
              <a:spcBef>
                <a:spcPts val="0"/>
              </a:spcBef>
              <a:spcAft>
                <a:spcPts val="0"/>
              </a:spcAft>
              <a:buClr>
                <a:schemeClr val="dk1"/>
              </a:buClr>
              <a:buSzPts val="1800"/>
              <a:buFont typeface="Montserrat"/>
              <a:buChar char="●"/>
            </a:pPr>
            <a:r>
              <a:rPr lang="en-US" sz="1800">
                <a:solidFill>
                  <a:schemeClr val="dk1"/>
                </a:solidFill>
                <a:highlight>
                  <a:srgbClr val="FFFFFF"/>
                </a:highlight>
                <a:latin typeface="Montserrat"/>
                <a:ea typeface="Montserrat"/>
                <a:cs typeface="Montserrat"/>
                <a:sym typeface="Montserrat"/>
              </a:rPr>
              <a:t>1 start codon (AUG) , 3 STOP codons ( UGA,UAA,UAG)</a:t>
            </a:r>
            <a:endParaRPr sz="1800">
              <a:solidFill>
                <a:schemeClr val="dk1"/>
              </a:solidFill>
              <a:highlight>
                <a:srgbClr val="FFFFFF"/>
              </a:highlight>
              <a:latin typeface="Montserrat"/>
              <a:ea typeface="Montserrat"/>
              <a:cs typeface="Montserrat"/>
              <a:sym typeface="Montserrat"/>
            </a:endParaRPr>
          </a:p>
          <a:p>
            <a:pPr indent="-342900" lvl="0" marL="457200" marR="0" rtl="0" algn="l">
              <a:lnSpc>
                <a:spcPct val="115000"/>
              </a:lnSpc>
              <a:spcBef>
                <a:spcPts val="0"/>
              </a:spcBef>
              <a:spcAft>
                <a:spcPts val="0"/>
              </a:spcAft>
              <a:buClr>
                <a:schemeClr val="dk1"/>
              </a:buClr>
              <a:buSzPts val="1800"/>
              <a:buFont typeface="Montserrat"/>
              <a:buChar char="●"/>
            </a:pPr>
            <a:r>
              <a:rPr lang="en-US" sz="1800">
                <a:solidFill>
                  <a:schemeClr val="dk1"/>
                </a:solidFill>
                <a:highlight>
                  <a:srgbClr val="FFFFFF"/>
                </a:highlight>
                <a:latin typeface="Montserrat"/>
                <a:ea typeface="Montserrat"/>
                <a:cs typeface="Montserrat"/>
                <a:sym typeface="Montserrat"/>
              </a:rPr>
              <a:t>There 5 categories of Amino Acids-singlet,doublet,triplet,quartet and sextet. </a:t>
            </a:r>
            <a:endParaRPr sz="1800">
              <a:solidFill>
                <a:schemeClr val="dk1"/>
              </a:solidFill>
              <a:highlight>
                <a:srgbClr val="FFFFFF"/>
              </a:highlight>
              <a:latin typeface="Montserrat"/>
              <a:ea typeface="Montserrat"/>
              <a:cs typeface="Montserrat"/>
              <a:sym typeface="Montserrat"/>
            </a:endParaRPr>
          </a:p>
        </p:txBody>
      </p:sp>
      <p:sp>
        <p:nvSpPr>
          <p:cNvPr id="658" name="Google Shape;658;p38"/>
          <p:cNvSpPr txBox="1"/>
          <p:nvPr/>
        </p:nvSpPr>
        <p:spPr>
          <a:xfrm>
            <a:off x="1356225" y="5529700"/>
            <a:ext cx="48102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a:latin typeface="Times New Roman"/>
                <a:ea typeface="Times New Roman"/>
                <a:cs typeface="Times New Roman"/>
                <a:sym typeface="Times New Roman"/>
              </a:rPr>
              <a:t>Source: WikiMedia</a:t>
            </a:r>
            <a:endParaRPr i="1">
              <a:latin typeface="Times New Roman"/>
              <a:ea typeface="Times New Roman"/>
              <a:cs typeface="Times New Roman"/>
              <a:sym typeface="Times New Roman"/>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grpSp>
        <p:nvGrpSpPr>
          <p:cNvPr id="663" name="Google Shape;663;p39"/>
          <p:cNvGrpSpPr/>
          <p:nvPr/>
        </p:nvGrpSpPr>
        <p:grpSpPr>
          <a:xfrm>
            <a:off x="8866451" y="3720827"/>
            <a:ext cx="3852860" cy="3722025"/>
            <a:chOff x="-636032" y="309514"/>
            <a:chExt cx="7074660" cy="6834420"/>
          </a:xfrm>
        </p:grpSpPr>
        <p:grpSp>
          <p:nvGrpSpPr>
            <p:cNvPr id="664" name="Google Shape;664;p39"/>
            <p:cNvGrpSpPr/>
            <p:nvPr/>
          </p:nvGrpSpPr>
          <p:grpSpPr>
            <a:xfrm rot="532778">
              <a:off x="-370799" y="3125746"/>
              <a:ext cx="3901389" cy="3739490"/>
              <a:chOff x="327220" y="1575666"/>
              <a:chExt cx="2521839" cy="2417187"/>
            </a:xfrm>
          </p:grpSpPr>
          <p:sp>
            <p:nvSpPr>
              <p:cNvPr id="665" name="Google Shape;665;p39"/>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66" name="Google Shape;666;p39"/>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67" name="Google Shape;667;p39"/>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68" name="Google Shape;668;p39"/>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69" name="Google Shape;669;p39"/>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0" name="Google Shape;670;p39"/>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1" name="Google Shape;671;p39"/>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2" name="Google Shape;672;p39"/>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3" name="Google Shape;673;p39"/>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4" name="Google Shape;674;p39"/>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5" name="Google Shape;675;p39"/>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676" name="Google Shape;676;p39"/>
            <p:cNvGrpSpPr/>
            <p:nvPr/>
          </p:nvGrpSpPr>
          <p:grpSpPr>
            <a:xfrm rot="532778">
              <a:off x="2272006" y="588212"/>
              <a:ext cx="3901389" cy="3739490"/>
              <a:chOff x="327220" y="1575666"/>
              <a:chExt cx="2521839" cy="2417187"/>
            </a:xfrm>
          </p:grpSpPr>
          <p:sp>
            <p:nvSpPr>
              <p:cNvPr id="677" name="Google Shape;677;p39"/>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8" name="Google Shape;678;p39"/>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9" name="Google Shape;679;p39"/>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0" name="Google Shape;680;p39"/>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1" name="Google Shape;681;p39"/>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2" name="Google Shape;682;p39"/>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3" name="Google Shape;683;p39"/>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4" name="Google Shape;684;p39"/>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5" name="Google Shape;685;p39"/>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6" name="Google Shape;686;p39"/>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7" name="Google Shape;687;p39"/>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8" name="Google Shape;688;p39"/>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689" name="Google Shape;689;p39"/>
          <p:cNvSpPr txBox="1"/>
          <p:nvPr/>
        </p:nvSpPr>
        <p:spPr>
          <a:xfrm>
            <a:off x="330275" y="226900"/>
            <a:ext cx="11256600" cy="36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9787E"/>
                </a:solidFill>
                <a:latin typeface="Lobster"/>
                <a:ea typeface="Lobster"/>
                <a:cs typeface="Lobster"/>
                <a:sym typeface="Lobster"/>
              </a:rPr>
              <a:t> </a:t>
            </a:r>
            <a:r>
              <a:rPr lang="en-US" sz="3000">
                <a:solidFill>
                  <a:srgbClr val="29787E"/>
                </a:solidFill>
                <a:latin typeface="Lobster"/>
                <a:ea typeface="Lobster"/>
                <a:cs typeface="Lobster"/>
                <a:sym typeface="Lobster"/>
              </a:rPr>
              <a:t>Amino</a:t>
            </a:r>
            <a:r>
              <a:rPr lang="en-US" sz="3000">
                <a:solidFill>
                  <a:srgbClr val="29787E"/>
                </a:solidFill>
                <a:latin typeface="Lobster"/>
                <a:ea typeface="Lobster"/>
                <a:cs typeface="Lobster"/>
                <a:sym typeface="Lobster"/>
              </a:rPr>
              <a:t> Acid</a:t>
            </a:r>
            <a:endParaRPr sz="3000">
              <a:solidFill>
                <a:srgbClr val="29787E"/>
              </a:solidFill>
              <a:latin typeface="Lobster"/>
              <a:ea typeface="Lobster"/>
              <a:cs typeface="Lobster"/>
              <a:sym typeface="Lobster"/>
            </a:endParaRPr>
          </a:p>
          <a:p>
            <a:pPr indent="0" lvl="0" marL="0" rtl="0" algn="l">
              <a:spcBef>
                <a:spcPts val="0"/>
              </a:spcBef>
              <a:spcAft>
                <a:spcPts val="0"/>
              </a:spcAft>
              <a:buNone/>
            </a:pPr>
            <a:r>
              <a:t/>
            </a:r>
            <a:endParaRPr sz="2400">
              <a:latin typeface="Lobster"/>
              <a:ea typeface="Lobster"/>
              <a:cs typeface="Lobster"/>
              <a:sym typeface="Lobster"/>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Building Blocks of Proteins.</a:t>
            </a:r>
            <a:endParaRPr sz="2200">
              <a:solidFill>
                <a:srgbClr val="333333"/>
              </a:solidFill>
              <a:highlight>
                <a:srgbClr val="FFFFFF"/>
              </a:highlight>
              <a:latin typeface="Montserrat"/>
              <a:ea typeface="Montserrat"/>
              <a:cs typeface="Montserrat"/>
              <a:sym typeface="Montserrat"/>
            </a:endParaRPr>
          </a:p>
          <a:p>
            <a:pPr indent="-368300" lvl="0" marL="457200" marR="0" rtl="0" algn="l">
              <a:lnSpc>
                <a:spcPct val="115000"/>
              </a:lnSpc>
              <a:spcBef>
                <a:spcPts val="0"/>
              </a:spcBef>
              <a:spcAft>
                <a:spcPts val="0"/>
              </a:spcAft>
              <a:buClr>
                <a:srgbClr val="333333"/>
              </a:buClr>
              <a:buSzPts val="2200"/>
              <a:buFont typeface="Montserrat"/>
              <a:buChar char="●"/>
            </a:pPr>
            <a:r>
              <a:rPr lang="en-US" sz="2200">
                <a:solidFill>
                  <a:srgbClr val="333333"/>
                </a:solidFill>
                <a:highlight>
                  <a:srgbClr val="FFFFFF"/>
                </a:highlight>
                <a:latin typeface="Montserrat"/>
                <a:ea typeface="Montserrat"/>
                <a:cs typeface="Montserrat"/>
                <a:sym typeface="Montserrat"/>
              </a:rPr>
              <a:t>There is a total of 20 Amino acids.</a:t>
            </a:r>
            <a:endParaRPr sz="2200">
              <a:solidFill>
                <a:srgbClr val="333333"/>
              </a:solidFill>
              <a:highlight>
                <a:srgbClr val="FFFFFF"/>
              </a:highlight>
              <a:latin typeface="Montserrat"/>
              <a:ea typeface="Montserrat"/>
              <a:cs typeface="Montserrat"/>
              <a:sym typeface="Montserrat"/>
            </a:endParaRPr>
          </a:p>
          <a:p>
            <a:pPr indent="-368300" lvl="0" marL="457200" marR="0" rtl="0" algn="l">
              <a:lnSpc>
                <a:spcPct val="115000"/>
              </a:lnSpc>
              <a:spcBef>
                <a:spcPts val="0"/>
              </a:spcBef>
              <a:spcAft>
                <a:spcPts val="0"/>
              </a:spcAft>
              <a:buClr>
                <a:srgbClr val="333333"/>
              </a:buClr>
              <a:buSzPts val="2200"/>
              <a:buFont typeface="Montserrat"/>
              <a:buChar char="●"/>
            </a:pPr>
            <a:r>
              <a:rPr lang="en-US" sz="2200">
                <a:solidFill>
                  <a:srgbClr val="333333"/>
                </a:solidFill>
                <a:highlight>
                  <a:srgbClr val="FFFFFF"/>
                </a:highlight>
                <a:latin typeface="Montserrat"/>
                <a:ea typeface="Montserrat"/>
                <a:cs typeface="Montserrat"/>
                <a:sym typeface="Montserrat"/>
              </a:rPr>
              <a:t>Biochemical properties:  (Nonpolar, Polar, Basic, Acidic)</a:t>
            </a:r>
            <a:endParaRPr sz="2200">
              <a:solidFill>
                <a:srgbClr val="333333"/>
              </a:solidFill>
              <a:highlight>
                <a:srgbClr val="FFFFFF"/>
              </a:highlight>
              <a:latin typeface="Montserrat"/>
              <a:ea typeface="Montserrat"/>
              <a:cs typeface="Montserrat"/>
              <a:sym typeface="Montserrat"/>
            </a:endParaRPr>
          </a:p>
          <a:p>
            <a:pPr indent="-368300" lvl="0" marL="457200" marR="0" rtl="0" algn="l">
              <a:lnSpc>
                <a:spcPct val="115000"/>
              </a:lnSpc>
              <a:spcBef>
                <a:spcPts val="0"/>
              </a:spcBef>
              <a:spcAft>
                <a:spcPts val="0"/>
              </a:spcAft>
              <a:buClr>
                <a:srgbClr val="333333"/>
              </a:buClr>
              <a:buSzPts val="2200"/>
              <a:buFont typeface="Montserrat"/>
              <a:buChar char="●"/>
            </a:pPr>
            <a:r>
              <a:rPr lang="en-US" sz="2200">
                <a:solidFill>
                  <a:srgbClr val="333333"/>
                </a:solidFill>
                <a:highlight>
                  <a:srgbClr val="FFFFFF"/>
                </a:highlight>
                <a:latin typeface="Montserrat"/>
                <a:ea typeface="Montserrat"/>
                <a:cs typeface="Montserrat"/>
                <a:sym typeface="Montserrat"/>
              </a:rPr>
              <a:t>These chemical attributes of the amino acids of proteins determine the biological activity of the cells.</a:t>
            </a:r>
            <a:endParaRPr sz="2200">
              <a:solidFill>
                <a:srgbClr val="333333"/>
              </a:solidFill>
              <a:highlight>
                <a:srgbClr val="FFFFFF"/>
              </a:highlight>
              <a:latin typeface="Montserrat"/>
              <a:ea typeface="Montserrat"/>
              <a:cs typeface="Montserrat"/>
              <a:sym typeface="Montserrat"/>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grpSp>
        <p:nvGrpSpPr>
          <p:cNvPr id="694" name="Google Shape;694;p40"/>
          <p:cNvGrpSpPr/>
          <p:nvPr/>
        </p:nvGrpSpPr>
        <p:grpSpPr>
          <a:xfrm>
            <a:off x="8866451" y="3720827"/>
            <a:ext cx="3852860" cy="3722025"/>
            <a:chOff x="-636032" y="309514"/>
            <a:chExt cx="7074660" cy="6834420"/>
          </a:xfrm>
        </p:grpSpPr>
        <p:grpSp>
          <p:nvGrpSpPr>
            <p:cNvPr id="695" name="Google Shape;695;p40"/>
            <p:cNvGrpSpPr/>
            <p:nvPr/>
          </p:nvGrpSpPr>
          <p:grpSpPr>
            <a:xfrm rot="532778">
              <a:off x="-370799" y="3125746"/>
              <a:ext cx="3901389" cy="3739490"/>
              <a:chOff x="327220" y="1575666"/>
              <a:chExt cx="2521839" cy="2417187"/>
            </a:xfrm>
          </p:grpSpPr>
          <p:sp>
            <p:nvSpPr>
              <p:cNvPr id="696" name="Google Shape;696;p40"/>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7" name="Google Shape;697;p40"/>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8" name="Google Shape;698;p40"/>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99" name="Google Shape;699;p40"/>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0" name="Google Shape;700;p40"/>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1" name="Google Shape;701;p40"/>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2" name="Google Shape;702;p40"/>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3" name="Google Shape;703;p40"/>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4" name="Google Shape;704;p40"/>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5" name="Google Shape;705;p40"/>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6" name="Google Shape;706;p40"/>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707" name="Google Shape;707;p40"/>
            <p:cNvGrpSpPr/>
            <p:nvPr/>
          </p:nvGrpSpPr>
          <p:grpSpPr>
            <a:xfrm rot="532778">
              <a:off x="2272006" y="588212"/>
              <a:ext cx="3901389" cy="3739490"/>
              <a:chOff x="327220" y="1575666"/>
              <a:chExt cx="2521839" cy="2417187"/>
            </a:xfrm>
          </p:grpSpPr>
          <p:sp>
            <p:nvSpPr>
              <p:cNvPr id="708" name="Google Shape;708;p40"/>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9" name="Google Shape;709;p40"/>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0" name="Google Shape;710;p40"/>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1" name="Google Shape;711;p40"/>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2" name="Google Shape;712;p40"/>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3" name="Google Shape;713;p40"/>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4" name="Google Shape;714;p40"/>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5" name="Google Shape;715;p40"/>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6" name="Google Shape;716;p40"/>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7" name="Google Shape;717;p40"/>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8" name="Google Shape;718;p40"/>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9" name="Google Shape;719;p40"/>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720" name="Google Shape;720;p40"/>
          <p:cNvSpPr txBox="1"/>
          <p:nvPr/>
        </p:nvSpPr>
        <p:spPr>
          <a:xfrm>
            <a:off x="386150" y="97825"/>
            <a:ext cx="8402400" cy="6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Lobster"/>
                <a:ea typeface="Lobster"/>
                <a:cs typeface="Lobster"/>
                <a:sym typeface="Lobster"/>
              </a:rPr>
              <a:t>  </a:t>
            </a:r>
            <a:r>
              <a:rPr lang="en-US" sz="3000">
                <a:solidFill>
                  <a:srgbClr val="2A7B82"/>
                </a:solidFill>
                <a:latin typeface="Lobster"/>
                <a:ea typeface="Lobster"/>
                <a:cs typeface="Lobster"/>
                <a:sym typeface="Lobster"/>
              </a:rPr>
              <a:t>Proteins</a:t>
            </a:r>
            <a:endParaRPr sz="3000">
              <a:solidFill>
                <a:srgbClr val="2A7B82"/>
              </a:solidFill>
              <a:latin typeface="Lobster"/>
              <a:ea typeface="Lobster"/>
              <a:cs typeface="Lobster"/>
              <a:sym typeface="Lobster"/>
            </a:endParaRPr>
          </a:p>
          <a:p>
            <a:pPr indent="0" lvl="0" marL="457200" rtl="0" algn="l">
              <a:spcBef>
                <a:spcPts val="0"/>
              </a:spcBef>
              <a:spcAft>
                <a:spcPts val="0"/>
              </a:spcAft>
              <a:buNone/>
            </a:pPr>
            <a:r>
              <a:t/>
            </a:r>
            <a:endParaRPr sz="2400"/>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Large,Complex Molecules That Play Crucial Role In The Body.</a:t>
            </a:r>
            <a:endParaRPr sz="2200">
              <a:highlight>
                <a:srgbClr val="FFFFFF"/>
              </a:highlight>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Linear </a:t>
            </a:r>
            <a:r>
              <a:rPr lang="en-US" sz="2200">
                <a:latin typeface="Montserrat"/>
                <a:ea typeface="Montserrat"/>
                <a:cs typeface="Montserrat"/>
                <a:sym typeface="Montserrat"/>
              </a:rPr>
              <a:t>Sequence Of Amino Acid residues (polypeptide) Determines Each Protein’s Unique 3D Structure And Its Specific Function.</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Proteins can interact with many types of molecules, including with other proteins, with carbohydrates, and with DNA.</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Proteins are assembled from amino acids using information encoded in genes. </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US" sz="2200">
                <a:latin typeface="Montserrat"/>
                <a:ea typeface="Montserrat"/>
                <a:cs typeface="Montserrat"/>
                <a:sym typeface="Montserrat"/>
              </a:rPr>
              <a:t>Each protein has its own unique amino acid sequence that is specified by the nucleotide sequence of the gene encoding this protein.</a:t>
            </a:r>
            <a:endParaRPr sz="12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pic>
        <p:nvPicPr>
          <p:cNvPr id="725" name="Google Shape;725;p41"/>
          <p:cNvPicPr preferRelativeResize="0"/>
          <p:nvPr/>
        </p:nvPicPr>
        <p:blipFill>
          <a:blip r:embed="rId3">
            <a:alphaModFix/>
          </a:blip>
          <a:stretch>
            <a:fillRect/>
          </a:stretch>
        </p:blipFill>
        <p:spPr>
          <a:xfrm>
            <a:off x="6688499" y="3"/>
            <a:ext cx="5298100" cy="5298100"/>
          </a:xfrm>
          <a:prstGeom prst="rect">
            <a:avLst/>
          </a:prstGeom>
          <a:noFill/>
          <a:ln>
            <a:noFill/>
          </a:ln>
        </p:spPr>
      </p:pic>
      <p:grpSp>
        <p:nvGrpSpPr>
          <p:cNvPr id="726" name="Google Shape;726;p41"/>
          <p:cNvGrpSpPr/>
          <p:nvPr/>
        </p:nvGrpSpPr>
        <p:grpSpPr>
          <a:xfrm>
            <a:off x="8866451" y="3720827"/>
            <a:ext cx="3852860" cy="3722025"/>
            <a:chOff x="-636032" y="309514"/>
            <a:chExt cx="7074660" cy="6834420"/>
          </a:xfrm>
        </p:grpSpPr>
        <p:grpSp>
          <p:nvGrpSpPr>
            <p:cNvPr id="727" name="Google Shape;727;p41"/>
            <p:cNvGrpSpPr/>
            <p:nvPr/>
          </p:nvGrpSpPr>
          <p:grpSpPr>
            <a:xfrm rot="532778">
              <a:off x="-370799" y="3125746"/>
              <a:ext cx="3901389" cy="3739490"/>
              <a:chOff x="327220" y="1575666"/>
              <a:chExt cx="2521839" cy="2417187"/>
            </a:xfrm>
          </p:grpSpPr>
          <p:sp>
            <p:nvSpPr>
              <p:cNvPr id="728" name="Google Shape;728;p41"/>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29" name="Google Shape;729;p41"/>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0" name="Google Shape;730;p41"/>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1" name="Google Shape;731;p41"/>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2" name="Google Shape;732;p41"/>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3" name="Google Shape;733;p41"/>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4" name="Google Shape;734;p41"/>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5" name="Google Shape;735;p41"/>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6" name="Google Shape;736;p41"/>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7" name="Google Shape;737;p41"/>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8" name="Google Shape;738;p41"/>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739" name="Google Shape;739;p41"/>
            <p:cNvGrpSpPr/>
            <p:nvPr/>
          </p:nvGrpSpPr>
          <p:grpSpPr>
            <a:xfrm rot="532778">
              <a:off x="2272006" y="588212"/>
              <a:ext cx="3901389" cy="3739490"/>
              <a:chOff x="327220" y="1575666"/>
              <a:chExt cx="2521839" cy="2417187"/>
            </a:xfrm>
          </p:grpSpPr>
          <p:sp>
            <p:nvSpPr>
              <p:cNvPr id="740" name="Google Shape;740;p41"/>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1" name="Google Shape;741;p41"/>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2" name="Google Shape;742;p41"/>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3" name="Google Shape;743;p41"/>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4" name="Google Shape;744;p41"/>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5" name="Google Shape;745;p41"/>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6" name="Google Shape;746;p41"/>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7" name="Google Shape;747;p41"/>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8" name="Google Shape;748;p41"/>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9" name="Google Shape;749;p41"/>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0" name="Google Shape;750;p41"/>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1" name="Google Shape;751;p41"/>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752" name="Google Shape;752;p41"/>
          <p:cNvSpPr txBox="1"/>
          <p:nvPr/>
        </p:nvSpPr>
        <p:spPr>
          <a:xfrm>
            <a:off x="234700" y="247725"/>
            <a:ext cx="6583200" cy="6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9787E"/>
                </a:solidFill>
                <a:latin typeface="Lobster"/>
                <a:ea typeface="Lobster"/>
                <a:cs typeface="Lobster"/>
                <a:sym typeface="Lobster"/>
              </a:rPr>
              <a:t>Protein-Protein Interconnection Network</a:t>
            </a:r>
            <a:endParaRPr sz="3000">
              <a:solidFill>
                <a:srgbClr val="29787E"/>
              </a:solidFill>
              <a:latin typeface="Lobster"/>
              <a:ea typeface="Lobster"/>
              <a:cs typeface="Lobster"/>
              <a:sym typeface="Lobster"/>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SzPts val="1800"/>
              <a:buFont typeface="Montserrat"/>
              <a:buChar char="●"/>
            </a:pPr>
            <a:r>
              <a:rPr lang="en-US" sz="1800">
                <a:highlight>
                  <a:srgbClr val="FFFFFF"/>
                </a:highlight>
                <a:latin typeface="Montserrat"/>
                <a:ea typeface="Montserrat"/>
                <a:cs typeface="Montserrat"/>
                <a:sym typeface="Montserrat"/>
              </a:rPr>
              <a:t>A Mathematical Or Graphical Representation Of The Physical Contact Between More Than Two Proteins In A Cell.</a:t>
            </a:r>
            <a:endParaRPr sz="1800">
              <a:highlight>
                <a:srgbClr val="FFFFFF"/>
              </a:highlight>
              <a:latin typeface="Montserrat"/>
              <a:ea typeface="Montserrat"/>
              <a:cs typeface="Montserrat"/>
              <a:sym typeface="Montserrat"/>
            </a:endParaRPr>
          </a:p>
          <a:p>
            <a:pPr indent="-342900" lvl="0" marL="457200" marR="0" rtl="0" algn="l">
              <a:lnSpc>
                <a:spcPct val="115000"/>
              </a:lnSpc>
              <a:spcBef>
                <a:spcPts val="0"/>
              </a:spcBef>
              <a:spcAft>
                <a:spcPts val="0"/>
              </a:spcAft>
              <a:buSzPts val="1800"/>
              <a:buFont typeface="Montserrat"/>
              <a:buChar char="●"/>
            </a:pPr>
            <a:r>
              <a:rPr lang="en-US" sz="1800">
                <a:highlight>
                  <a:srgbClr val="FFFFFF"/>
                </a:highlight>
                <a:latin typeface="Montserrat"/>
                <a:ea typeface="Montserrat"/>
                <a:cs typeface="Montserrat"/>
                <a:sym typeface="Montserrat"/>
              </a:rPr>
              <a:t> Analysis On PPI Is Leading Us To Drug Development, Explore Facts About Some Unknown Syndromes, Understand Cell Psychology In Some Diseases, Characterize The Relationships Between Proteins, Explore Some Uncharacterized Proteins, Etc.</a:t>
            </a:r>
            <a:endParaRPr sz="1800">
              <a:highlight>
                <a:srgbClr val="FFFFFF"/>
              </a:highlight>
              <a:latin typeface="Montserrat"/>
              <a:ea typeface="Montserrat"/>
              <a:cs typeface="Montserrat"/>
              <a:sym typeface="Montserrat"/>
            </a:endParaRPr>
          </a:p>
          <a:p>
            <a:pPr indent="-342900" lvl="0" marL="457200" marR="0" rtl="0" algn="l">
              <a:lnSpc>
                <a:spcPct val="115000"/>
              </a:lnSpc>
              <a:spcBef>
                <a:spcPts val="0"/>
              </a:spcBef>
              <a:spcAft>
                <a:spcPts val="0"/>
              </a:spcAft>
              <a:buSzPts val="1800"/>
              <a:buFont typeface="Montserrat"/>
              <a:buChar char="●"/>
            </a:pPr>
            <a:r>
              <a:rPr lang="en-US" sz="1800">
                <a:highlight>
                  <a:srgbClr val="FFFFFF"/>
                </a:highlight>
                <a:latin typeface="Montserrat"/>
                <a:ea typeface="Montserrat"/>
                <a:cs typeface="Montserrat"/>
                <a:sym typeface="Montserrat"/>
              </a:rPr>
              <a:t>Analysis Of PPIs Are Done  Graphically And Sequentially.</a:t>
            </a:r>
            <a:endParaRPr sz="1800">
              <a:highlight>
                <a:srgbClr val="FFFFFF"/>
              </a:highlight>
              <a:latin typeface="Montserrat"/>
              <a:ea typeface="Montserrat"/>
              <a:cs typeface="Montserrat"/>
              <a:sym typeface="Montserrat"/>
            </a:endParaRPr>
          </a:p>
          <a:p>
            <a:pPr indent="-336550" lvl="0" marL="457200" rtl="0" algn="l">
              <a:lnSpc>
                <a:spcPct val="115000"/>
              </a:lnSpc>
              <a:spcBef>
                <a:spcPts val="0"/>
              </a:spcBef>
              <a:spcAft>
                <a:spcPts val="0"/>
              </a:spcAft>
              <a:buClr>
                <a:srgbClr val="660000"/>
              </a:buClr>
              <a:buSzPts val="1700"/>
              <a:buFont typeface="Montserrat"/>
              <a:buChar char="●"/>
            </a:pPr>
            <a:r>
              <a:rPr i="1" lang="en-US" sz="1700">
                <a:solidFill>
                  <a:srgbClr val="660000"/>
                </a:solidFill>
                <a:latin typeface="Montserrat"/>
                <a:ea typeface="Montserrat"/>
                <a:cs typeface="Montserrat"/>
                <a:sym typeface="Montserrat"/>
              </a:rPr>
              <a:t>Here </a:t>
            </a:r>
            <a:r>
              <a:rPr i="1" lang="en-US" sz="1700">
                <a:solidFill>
                  <a:srgbClr val="660000"/>
                </a:solidFill>
                <a:latin typeface="Montserrat"/>
                <a:ea typeface="Montserrat"/>
                <a:cs typeface="Montserrat"/>
                <a:sym typeface="Montserrat"/>
              </a:rPr>
              <a:t>We Are Given 3 Genes (forms the responsible proteins)  - PARKIN, PINK1 and  DJ1 , which Are To Be Compared To The Other Genes Of The Network On The Basis Of The Two Above Said Approaches to get some insights about some diseases like PARKINSON DISEASE (progressive problems with movement and balance)</a:t>
            </a:r>
            <a:r>
              <a:rPr i="1" lang="en-US" sz="1700">
                <a:solidFill>
                  <a:srgbClr val="660000"/>
                </a:solidFill>
                <a:highlight>
                  <a:srgbClr val="FFFFFF"/>
                </a:highlight>
                <a:latin typeface="Montserrat"/>
                <a:ea typeface="Montserrat"/>
                <a:cs typeface="Montserrat"/>
                <a:sym typeface="Montserrat"/>
              </a:rPr>
              <a:t>.</a:t>
            </a:r>
            <a:endParaRPr i="1" sz="1700">
              <a:solidFill>
                <a:srgbClr val="660000"/>
              </a:solidFill>
              <a:highlight>
                <a:srgbClr val="FFFFFF"/>
              </a:highlight>
              <a:latin typeface="Montserrat"/>
              <a:ea typeface="Montserrat"/>
              <a:cs typeface="Montserrat"/>
              <a:sym typeface="Montserrat"/>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grpSp>
        <p:nvGrpSpPr>
          <p:cNvPr id="757" name="Google Shape;757;p42"/>
          <p:cNvGrpSpPr/>
          <p:nvPr/>
        </p:nvGrpSpPr>
        <p:grpSpPr>
          <a:xfrm>
            <a:off x="8866451" y="3720827"/>
            <a:ext cx="3852860" cy="3722025"/>
            <a:chOff x="-636032" y="309514"/>
            <a:chExt cx="7074660" cy="6834420"/>
          </a:xfrm>
        </p:grpSpPr>
        <p:grpSp>
          <p:nvGrpSpPr>
            <p:cNvPr id="758" name="Google Shape;758;p42"/>
            <p:cNvGrpSpPr/>
            <p:nvPr/>
          </p:nvGrpSpPr>
          <p:grpSpPr>
            <a:xfrm rot="532778">
              <a:off x="-370799" y="3125746"/>
              <a:ext cx="3901389" cy="3739490"/>
              <a:chOff x="327220" y="1575666"/>
              <a:chExt cx="2521839" cy="2417187"/>
            </a:xfrm>
          </p:grpSpPr>
          <p:sp>
            <p:nvSpPr>
              <p:cNvPr id="759" name="Google Shape;759;p42"/>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0" name="Google Shape;760;p42"/>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1" name="Google Shape;761;p42"/>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2" name="Google Shape;762;p42"/>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3" name="Google Shape;763;p42"/>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4" name="Google Shape;764;p42"/>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5" name="Google Shape;765;p42"/>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6" name="Google Shape;766;p42"/>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7" name="Google Shape;767;p42"/>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8" name="Google Shape;768;p42"/>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9" name="Google Shape;769;p42"/>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770" name="Google Shape;770;p42"/>
            <p:cNvGrpSpPr/>
            <p:nvPr/>
          </p:nvGrpSpPr>
          <p:grpSpPr>
            <a:xfrm rot="532778">
              <a:off x="2272006" y="588212"/>
              <a:ext cx="3901389" cy="3739490"/>
              <a:chOff x="327220" y="1575666"/>
              <a:chExt cx="2521839" cy="2417187"/>
            </a:xfrm>
          </p:grpSpPr>
          <p:sp>
            <p:nvSpPr>
              <p:cNvPr id="771" name="Google Shape;771;p42"/>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2" name="Google Shape;772;p42"/>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3" name="Google Shape;773;p42"/>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4" name="Google Shape;774;p42"/>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5" name="Google Shape;775;p42"/>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6" name="Google Shape;776;p42"/>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7" name="Google Shape;777;p42"/>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8" name="Google Shape;778;p42"/>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9" name="Google Shape;779;p42"/>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80" name="Google Shape;780;p42"/>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81" name="Google Shape;781;p42"/>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82" name="Google Shape;782;p42"/>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783" name="Google Shape;783;p42"/>
          <p:cNvSpPr txBox="1"/>
          <p:nvPr/>
        </p:nvSpPr>
        <p:spPr>
          <a:xfrm>
            <a:off x="482425" y="467650"/>
            <a:ext cx="9639600" cy="6034800"/>
          </a:xfrm>
          <a:prstGeom prst="rect">
            <a:avLst/>
          </a:prstGeom>
          <a:noFill/>
          <a:ln>
            <a:noFill/>
          </a:ln>
        </p:spPr>
        <p:txBody>
          <a:bodyPr anchorCtr="0" anchor="t" bIns="91425" lIns="91425" spcFirstLastPara="1" rIns="91425" wrap="square" tIns="91425">
            <a:noAutofit/>
          </a:bodyPr>
          <a:lstStyle/>
          <a:p>
            <a:pPr indent="0" lvl="0" marL="0" rtl="0" algn="l">
              <a:spcBef>
                <a:spcPts val="240"/>
              </a:spcBef>
              <a:spcAft>
                <a:spcPts val="0"/>
              </a:spcAft>
              <a:buNone/>
            </a:pPr>
            <a:r>
              <a:rPr lang="en-US" sz="3000">
                <a:solidFill>
                  <a:srgbClr val="2A7B82"/>
                </a:solidFill>
                <a:latin typeface="Lobster"/>
                <a:ea typeface="Lobster"/>
                <a:cs typeface="Lobster"/>
                <a:sym typeface="Lobster"/>
              </a:rPr>
              <a:t>Problem Statement</a:t>
            </a:r>
            <a:endParaRPr sz="1300">
              <a:solidFill>
                <a:srgbClr val="2A7B82"/>
              </a:solidFill>
              <a:latin typeface="Lobster"/>
              <a:ea typeface="Lobster"/>
              <a:cs typeface="Lobster"/>
              <a:sym typeface="Lobster"/>
            </a:endParaRPr>
          </a:p>
          <a:p>
            <a:pPr indent="0" lvl="0" marL="0" rtl="0" algn="l">
              <a:spcBef>
                <a:spcPts val="240"/>
              </a:spcBef>
              <a:spcAft>
                <a:spcPts val="0"/>
              </a:spcAft>
              <a:buNone/>
            </a:pPr>
            <a:r>
              <a:t/>
            </a:r>
            <a:endParaRPr sz="3000">
              <a:solidFill>
                <a:srgbClr val="2A7B82"/>
              </a:solidFill>
              <a:latin typeface="Lobster"/>
              <a:ea typeface="Lobster"/>
              <a:cs typeface="Lobster"/>
              <a:sym typeface="Lobster"/>
            </a:endParaRPr>
          </a:p>
          <a:p>
            <a:pPr indent="0" lvl="0" marL="0" rtl="0" algn="l">
              <a:lnSpc>
                <a:spcPct val="80000"/>
              </a:lnSpc>
              <a:spcBef>
                <a:spcPts val="1200"/>
              </a:spcBef>
              <a:spcAft>
                <a:spcPts val="0"/>
              </a:spcAft>
              <a:buNone/>
            </a:pPr>
            <a:r>
              <a:rPr lang="en-US" sz="2400">
                <a:latin typeface="Times New Roman"/>
                <a:ea typeface="Times New Roman"/>
                <a:cs typeface="Times New Roman"/>
                <a:sym typeface="Times New Roman"/>
              </a:rPr>
              <a:t>We are to identify the similarities and dissimilarities among the Protein-Protein Interactions by means of purine-pyrimidine pairs applying two computational approaches -</a:t>
            </a:r>
            <a:endParaRPr sz="2400">
              <a:latin typeface="Times New Roman"/>
              <a:ea typeface="Times New Roman"/>
              <a:cs typeface="Times New Roman"/>
              <a:sym typeface="Times New Roman"/>
            </a:endParaRPr>
          </a:p>
          <a:p>
            <a:pPr indent="-381000" lvl="0" marL="457200" rtl="0" algn="l">
              <a:lnSpc>
                <a:spcPct val="8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Graphical</a:t>
            </a:r>
            <a:endParaRPr sz="2400">
              <a:latin typeface="Times New Roman"/>
              <a:ea typeface="Times New Roman"/>
              <a:cs typeface="Times New Roman"/>
              <a:sym typeface="Times New Roman"/>
            </a:endParaRPr>
          </a:p>
          <a:p>
            <a:pPr indent="-381000" lvl="0" marL="457200" rtl="0" algn="l">
              <a:lnSpc>
                <a:spcPct val="8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Linear</a:t>
            </a:r>
            <a:endParaRPr sz="2400">
              <a:latin typeface="Times New Roman"/>
              <a:ea typeface="Times New Roman"/>
              <a:cs typeface="Times New Roman"/>
              <a:sym typeface="Times New Roman"/>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43"/>
          <p:cNvSpPr/>
          <p:nvPr/>
        </p:nvSpPr>
        <p:spPr>
          <a:xfrm>
            <a:off x="10365751" y="1762753"/>
            <a:ext cx="3657600" cy="3657600"/>
          </a:xfrm>
          <a:prstGeom prst="donut">
            <a:avLst>
              <a:gd fmla="val 18423" name="adj"/>
            </a:avLst>
          </a:prstGeom>
          <a:solidFill>
            <a:schemeClr val="lt1">
              <a:alpha val="40000"/>
            </a:schemeClr>
          </a:solidFill>
          <a:ln cap="flat" cmpd="sng" w="12700">
            <a:solidFill>
              <a:srgbClr val="2978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p43"/>
          <p:cNvSpPr/>
          <p:nvPr/>
        </p:nvSpPr>
        <p:spPr>
          <a:xfrm>
            <a:off x="11280151" y="2677153"/>
            <a:ext cx="1828800" cy="18288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0" name="Google Shape;790;p43"/>
          <p:cNvSpPr/>
          <p:nvPr/>
        </p:nvSpPr>
        <p:spPr>
          <a:xfrm>
            <a:off x="8308351" y="-294647"/>
            <a:ext cx="7772400" cy="77724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1" name="Google Shape;791;p43"/>
          <p:cNvSpPr/>
          <p:nvPr/>
        </p:nvSpPr>
        <p:spPr>
          <a:xfrm>
            <a:off x="9679951" y="1076953"/>
            <a:ext cx="5029200" cy="50292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2" name="Google Shape;792;p43"/>
          <p:cNvSpPr/>
          <p:nvPr/>
        </p:nvSpPr>
        <p:spPr>
          <a:xfrm>
            <a:off x="8994151" y="391153"/>
            <a:ext cx="6400800" cy="64008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3" name="Google Shape;793;p43"/>
          <p:cNvSpPr/>
          <p:nvPr/>
        </p:nvSpPr>
        <p:spPr>
          <a:xfrm>
            <a:off x="12125146" y="2602894"/>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4" name="Google Shape;794;p43"/>
          <p:cNvSpPr/>
          <p:nvPr/>
        </p:nvSpPr>
        <p:spPr>
          <a:xfrm>
            <a:off x="12894767" y="3963687"/>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5" name="Google Shape;795;p43"/>
          <p:cNvSpPr/>
          <p:nvPr/>
        </p:nvSpPr>
        <p:spPr>
          <a:xfrm>
            <a:off x="11308439" y="3963687"/>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6" name="Google Shape;796;p43"/>
          <p:cNvSpPr/>
          <p:nvPr/>
        </p:nvSpPr>
        <p:spPr>
          <a:xfrm>
            <a:off x="12894767" y="3091678"/>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7" name="Google Shape;797;p43"/>
          <p:cNvSpPr/>
          <p:nvPr/>
        </p:nvSpPr>
        <p:spPr>
          <a:xfrm>
            <a:off x="11308439" y="3091678"/>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8" name="Google Shape;798;p43"/>
          <p:cNvSpPr/>
          <p:nvPr/>
        </p:nvSpPr>
        <p:spPr>
          <a:xfrm>
            <a:off x="12125146" y="4411540"/>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799" name="Google Shape;799;p43"/>
          <p:cNvGrpSpPr/>
          <p:nvPr/>
        </p:nvGrpSpPr>
        <p:grpSpPr>
          <a:xfrm>
            <a:off x="11575472" y="2930045"/>
            <a:ext cx="1206316" cy="1356685"/>
            <a:chOff x="7322277" y="4321169"/>
            <a:chExt cx="1919052" cy="2158265"/>
          </a:xfrm>
        </p:grpSpPr>
        <p:sp>
          <p:nvSpPr>
            <p:cNvPr id="800" name="Google Shape;800;p43"/>
            <p:cNvSpPr/>
            <p:nvPr/>
          </p:nvSpPr>
          <p:spPr>
            <a:xfrm>
              <a:off x="7992414" y="5103900"/>
              <a:ext cx="575537" cy="575537"/>
            </a:xfrm>
            <a:custGeom>
              <a:rect b="b" l="l" r="r" t="t"/>
              <a:pathLst>
                <a:path extrusionOk="0" h="575537" w="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43"/>
            <p:cNvSpPr/>
            <p:nvPr/>
          </p:nvSpPr>
          <p:spPr>
            <a:xfrm>
              <a:off x="7322277" y="4745313"/>
              <a:ext cx="1899273" cy="1237405"/>
            </a:xfrm>
            <a:custGeom>
              <a:rect b="b" l="l" r="r" t="t"/>
              <a:pathLst>
                <a:path extrusionOk="0" h="1237405" w="1899273">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43"/>
            <p:cNvSpPr/>
            <p:nvPr/>
          </p:nvSpPr>
          <p:spPr>
            <a:xfrm>
              <a:off x="7342056" y="4839153"/>
              <a:ext cx="1899273" cy="1237405"/>
            </a:xfrm>
            <a:custGeom>
              <a:rect b="b" l="l" r="r" t="t"/>
              <a:pathLst>
                <a:path extrusionOk="0" h="1237405" w="1899273">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p43"/>
            <p:cNvSpPr/>
            <p:nvPr/>
          </p:nvSpPr>
          <p:spPr>
            <a:xfrm>
              <a:off x="7342056" y="4744038"/>
              <a:ext cx="1899273" cy="1237405"/>
            </a:xfrm>
            <a:custGeom>
              <a:rect b="b" l="l" r="r" t="t"/>
              <a:pathLst>
                <a:path extrusionOk="0" h="1237405" w="1899273">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43"/>
            <p:cNvSpPr/>
            <p:nvPr/>
          </p:nvSpPr>
          <p:spPr>
            <a:xfrm>
              <a:off x="7322277" y="4839153"/>
              <a:ext cx="1899273" cy="1237405"/>
            </a:xfrm>
            <a:custGeom>
              <a:rect b="b" l="l" r="r" t="t"/>
              <a:pathLst>
                <a:path extrusionOk="0" h="1237405" w="1899273">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43"/>
            <p:cNvSpPr/>
            <p:nvPr/>
          </p:nvSpPr>
          <p:spPr>
            <a:xfrm>
              <a:off x="7860040" y="4321169"/>
              <a:ext cx="489206" cy="2158265"/>
            </a:xfrm>
            <a:custGeom>
              <a:rect b="b" l="l" r="r" t="t"/>
              <a:pathLst>
                <a:path extrusionOk="0" h="2158265" w="489206">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43"/>
            <p:cNvSpPr/>
            <p:nvPr/>
          </p:nvSpPr>
          <p:spPr>
            <a:xfrm>
              <a:off x="8234139" y="4321169"/>
              <a:ext cx="489206" cy="2158265"/>
            </a:xfrm>
            <a:custGeom>
              <a:rect b="b" l="l" r="r" t="t"/>
              <a:pathLst>
                <a:path extrusionOk="0" h="2158265" w="489206">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p43"/>
            <p:cNvSpPr/>
            <p:nvPr/>
          </p:nvSpPr>
          <p:spPr>
            <a:xfrm>
              <a:off x="8939173" y="5501021"/>
              <a:ext cx="287768" cy="287768"/>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p43"/>
            <p:cNvSpPr/>
            <p:nvPr/>
          </p:nvSpPr>
          <p:spPr>
            <a:xfrm>
              <a:off x="7906083" y="4542751"/>
              <a:ext cx="287768" cy="287768"/>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9" name="Google Shape;809;p43"/>
            <p:cNvSpPr/>
            <p:nvPr/>
          </p:nvSpPr>
          <p:spPr>
            <a:xfrm>
              <a:off x="7603926" y="5826200"/>
              <a:ext cx="287768" cy="287768"/>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10" name="Google Shape;810;p43"/>
          <p:cNvSpPr/>
          <p:nvPr/>
        </p:nvSpPr>
        <p:spPr>
          <a:xfrm>
            <a:off x="11970551" y="154688"/>
            <a:ext cx="399622" cy="295407"/>
          </a:xfrm>
          <a:custGeom>
            <a:rect b="b" l="l" r="r" t="t"/>
            <a:pathLst>
              <a:path extrusionOk="0" h="2588" w="3501">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11" name="Google Shape;811;p43"/>
          <p:cNvSpPr/>
          <p:nvPr/>
        </p:nvSpPr>
        <p:spPr>
          <a:xfrm>
            <a:off x="9081560" y="3483031"/>
            <a:ext cx="320538" cy="365442"/>
          </a:xfrm>
          <a:custGeom>
            <a:rect b="b" l="l" r="r" t="t"/>
            <a:pathLst>
              <a:path extrusionOk="0" h="3247" w="2942">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12" name="Google Shape;812;p43"/>
          <p:cNvSpPr/>
          <p:nvPr/>
        </p:nvSpPr>
        <p:spPr>
          <a:xfrm>
            <a:off x="10649578" y="1003271"/>
            <a:ext cx="246318" cy="346527"/>
          </a:xfrm>
          <a:custGeom>
            <a:rect b="b" l="l" r="r" t="t"/>
            <a:pathLst>
              <a:path extrusionOk="0" h="3873" w="275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13" name="Google Shape;813;p43"/>
          <p:cNvSpPr/>
          <p:nvPr/>
        </p:nvSpPr>
        <p:spPr>
          <a:xfrm>
            <a:off x="9803912" y="3424941"/>
            <a:ext cx="447648" cy="313939"/>
          </a:xfrm>
          <a:custGeom>
            <a:rect b="b" l="l" r="r" t="t"/>
            <a:pathLst>
              <a:path extrusionOk="0" h="3111" w="4436">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14" name="Google Shape;814;p43"/>
          <p:cNvSpPr/>
          <p:nvPr/>
        </p:nvSpPr>
        <p:spPr>
          <a:xfrm>
            <a:off x="12611500" y="691038"/>
            <a:ext cx="315955" cy="384177"/>
          </a:xfrm>
          <a:custGeom>
            <a:rect b="b" l="l" r="r" t="t"/>
            <a:pathLst>
              <a:path extrusionOk="0" h="3024" w="2487">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15" name="Google Shape;815;p43"/>
          <p:cNvSpPr/>
          <p:nvPr/>
        </p:nvSpPr>
        <p:spPr>
          <a:xfrm>
            <a:off x="14371302" y="3848979"/>
            <a:ext cx="323297" cy="361223"/>
          </a:xfrm>
          <a:custGeom>
            <a:rect b="b" l="l" r="r" t="t"/>
            <a:pathLst>
              <a:path extrusionOk="0" h="4086" w="3657">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16" name="Google Shape;816;p43"/>
          <p:cNvSpPr/>
          <p:nvPr/>
        </p:nvSpPr>
        <p:spPr>
          <a:xfrm>
            <a:off x="13680672" y="5398062"/>
            <a:ext cx="326875" cy="351501"/>
          </a:xfrm>
          <a:custGeom>
            <a:rect b="b" l="l" r="r" t="t"/>
            <a:pathLst>
              <a:path extrusionOk="0" h="5021437" w="46696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17" name="Google Shape;817;p43"/>
          <p:cNvSpPr/>
          <p:nvPr/>
        </p:nvSpPr>
        <p:spPr>
          <a:xfrm>
            <a:off x="9226852" y="5596931"/>
            <a:ext cx="305727" cy="336637"/>
          </a:xfrm>
          <a:custGeom>
            <a:rect b="b" l="l" r="r" t="t"/>
            <a:pathLst>
              <a:path extrusionOk="0" h="3960440" w="3596792">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18" name="Google Shape;818;p43"/>
          <p:cNvSpPr/>
          <p:nvPr/>
        </p:nvSpPr>
        <p:spPr>
          <a:xfrm>
            <a:off x="8642516" y="2402084"/>
            <a:ext cx="250607" cy="325261"/>
          </a:xfrm>
          <a:custGeom>
            <a:rect b="b" l="l" r="r" t="t"/>
            <a:pathLst>
              <a:path extrusionOk="0" h="2443" w="1882">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19" name="Google Shape;819;p43"/>
          <p:cNvSpPr/>
          <p:nvPr/>
        </p:nvSpPr>
        <p:spPr>
          <a:xfrm>
            <a:off x="11207001" y="6125569"/>
            <a:ext cx="356452" cy="365022"/>
          </a:xfrm>
          <a:custGeom>
            <a:rect b="b" l="l" r="r" t="t"/>
            <a:pathLst>
              <a:path extrusionOk="0" h="3876" w="3785">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20" name="Google Shape;820;p43"/>
          <p:cNvSpPr/>
          <p:nvPr/>
        </p:nvSpPr>
        <p:spPr>
          <a:xfrm>
            <a:off x="14854438" y="3198294"/>
            <a:ext cx="318779" cy="316835"/>
          </a:xfrm>
          <a:custGeom>
            <a:rect b="b" l="l" r="r" t="t"/>
            <a:pathLst>
              <a:path extrusionOk="0" h="3960440" w="39847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21" name="Google Shape;821;p43"/>
          <p:cNvSpPr/>
          <p:nvPr/>
        </p:nvSpPr>
        <p:spPr>
          <a:xfrm rot="-2700000">
            <a:off x="13377096" y="1020124"/>
            <a:ext cx="372263" cy="370355"/>
          </a:xfrm>
          <a:custGeom>
            <a:rect b="b" l="l" r="r" t="t"/>
            <a:pathLst>
              <a:path extrusionOk="0" h="4988198" w="5013893">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22" name="Google Shape;822;p43"/>
          <p:cNvSpPr/>
          <p:nvPr/>
        </p:nvSpPr>
        <p:spPr>
          <a:xfrm>
            <a:off x="9452179" y="4564903"/>
            <a:ext cx="304189" cy="296524"/>
          </a:xfrm>
          <a:custGeom>
            <a:rect b="b" l="l" r="r" t="t"/>
            <a:pathLst>
              <a:path extrusionOk="0" h="3488520" w="3578696">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823" name="Google Shape;823;p43"/>
          <p:cNvSpPr/>
          <p:nvPr/>
        </p:nvSpPr>
        <p:spPr>
          <a:xfrm>
            <a:off x="9967090" y="1463428"/>
            <a:ext cx="201493" cy="317284"/>
          </a:xfrm>
          <a:custGeom>
            <a:rect b="b" l="l" r="r" t="t"/>
            <a:pathLst>
              <a:path extrusionOk="0" h="3966044" w="2518668">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24" name="Google Shape;824;p43"/>
          <p:cNvSpPr/>
          <p:nvPr/>
        </p:nvSpPr>
        <p:spPr>
          <a:xfrm>
            <a:off x="13829515" y="1904136"/>
            <a:ext cx="349959" cy="349959"/>
          </a:xfrm>
          <a:custGeom>
            <a:rect b="b" l="l" r="r" t="t"/>
            <a:pathLst>
              <a:path extrusionOk="0" h="3888432" w="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825" name="Google Shape;825;p43"/>
          <p:cNvGrpSpPr/>
          <p:nvPr/>
        </p:nvGrpSpPr>
        <p:grpSpPr>
          <a:xfrm>
            <a:off x="8672198" y="4577746"/>
            <a:ext cx="395835" cy="232137"/>
            <a:chOff x="2627784" y="3959226"/>
            <a:chExt cx="3888360" cy="2280321"/>
          </a:xfrm>
        </p:grpSpPr>
        <p:sp>
          <p:nvSpPr>
            <p:cNvPr id="826" name="Google Shape;826;p43"/>
            <p:cNvSpPr/>
            <p:nvPr/>
          </p:nvSpPr>
          <p:spPr>
            <a:xfrm>
              <a:off x="2627784" y="5591547"/>
              <a:ext cx="648000" cy="648000"/>
            </a:xfrm>
            <a:prstGeom prst="donut">
              <a:avLst>
                <a:gd fmla="val 25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827" name="Google Shape;827;p43"/>
            <p:cNvSpPr/>
            <p:nvPr/>
          </p:nvSpPr>
          <p:spPr>
            <a:xfrm>
              <a:off x="5868144" y="5591547"/>
              <a:ext cx="648000" cy="648000"/>
            </a:xfrm>
            <a:prstGeom prst="donut">
              <a:avLst>
                <a:gd fmla="val 25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828" name="Google Shape;828;p43"/>
            <p:cNvSpPr/>
            <p:nvPr/>
          </p:nvSpPr>
          <p:spPr>
            <a:xfrm>
              <a:off x="2883221" y="5472334"/>
              <a:ext cx="162000" cy="420300"/>
            </a:xfrm>
            <a:prstGeom prst="roundRect">
              <a:avLst>
                <a:gd fmla="val 44102"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29" name="Google Shape;829;p43"/>
            <p:cNvSpPr/>
            <p:nvPr/>
          </p:nvSpPr>
          <p:spPr>
            <a:xfrm>
              <a:off x="6112101" y="5473128"/>
              <a:ext cx="162000" cy="398400"/>
            </a:xfrm>
            <a:prstGeom prst="roundRect">
              <a:avLst>
                <a:gd fmla="val 44102"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30" name="Google Shape;830;p43"/>
            <p:cNvSpPr/>
            <p:nvPr/>
          </p:nvSpPr>
          <p:spPr>
            <a:xfrm rot="-3401448">
              <a:off x="3368190" y="3899988"/>
              <a:ext cx="287896" cy="1875395"/>
            </a:xfrm>
            <a:prstGeom prst="roundRect">
              <a:avLst>
                <a:gd fmla="val 36068"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31" name="Google Shape;831;p43"/>
            <p:cNvSpPr/>
            <p:nvPr/>
          </p:nvSpPr>
          <p:spPr>
            <a:xfrm>
              <a:off x="6156176" y="4765811"/>
              <a:ext cx="288000" cy="755700"/>
            </a:xfrm>
            <a:prstGeom prst="roundRect">
              <a:avLst>
                <a:gd fmla="val 36068"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32" name="Google Shape;832;p43"/>
            <p:cNvSpPr/>
            <p:nvPr/>
          </p:nvSpPr>
          <p:spPr>
            <a:xfrm>
              <a:off x="2699792" y="5161371"/>
              <a:ext cx="3744300" cy="360000"/>
            </a:xfrm>
            <a:prstGeom prst="roundRect">
              <a:avLst>
                <a:gd fmla="val 16667"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33" name="Google Shape;833;p43"/>
            <p:cNvSpPr/>
            <p:nvPr/>
          </p:nvSpPr>
          <p:spPr>
            <a:xfrm>
              <a:off x="4294882" y="4509120"/>
              <a:ext cx="1800943" cy="553118"/>
            </a:xfrm>
            <a:custGeom>
              <a:rect b="b" l="l" r="r" t="t"/>
              <a:pathLst>
                <a:path extrusionOk="0" h="377555" w="1467163">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34" name="Google Shape;834;p43"/>
            <p:cNvSpPr/>
            <p:nvPr/>
          </p:nvSpPr>
          <p:spPr>
            <a:xfrm>
              <a:off x="3110319" y="3959226"/>
              <a:ext cx="457200" cy="457200"/>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35" name="Google Shape;835;p43"/>
            <p:cNvSpPr/>
            <p:nvPr/>
          </p:nvSpPr>
          <p:spPr>
            <a:xfrm rot="1959469">
              <a:off x="3453408" y="4426004"/>
              <a:ext cx="947636" cy="401598"/>
            </a:xfrm>
            <a:custGeom>
              <a:rect b="b" l="l" r="r" t="t"/>
              <a:pathLst>
                <a:path extrusionOk="0" h="401316" w="946970">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836" name="Google Shape;836;p43"/>
          <p:cNvSpPr/>
          <p:nvPr/>
        </p:nvSpPr>
        <p:spPr>
          <a:xfrm>
            <a:off x="12865809" y="1525673"/>
            <a:ext cx="258058" cy="352820"/>
          </a:xfrm>
          <a:custGeom>
            <a:rect b="b" l="l" r="r" t="t"/>
            <a:pathLst>
              <a:path extrusionOk="0" h="3758" w="256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37" name="Google Shape;837;p43"/>
          <p:cNvSpPr/>
          <p:nvPr/>
        </p:nvSpPr>
        <p:spPr>
          <a:xfrm>
            <a:off x="11444540" y="602219"/>
            <a:ext cx="346337" cy="346337"/>
          </a:xfrm>
          <a:custGeom>
            <a:rect b="b" l="l" r="r" t="t"/>
            <a:pathLst>
              <a:path extrusionOk="0" h="3848188" w="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38" name="Google Shape;838;p43"/>
          <p:cNvSpPr/>
          <p:nvPr/>
        </p:nvSpPr>
        <p:spPr>
          <a:xfrm rot="2525350">
            <a:off x="13155795" y="6174304"/>
            <a:ext cx="216516" cy="412422"/>
          </a:xfrm>
          <a:custGeom>
            <a:rect b="b" l="l" r="r" t="t"/>
            <a:pathLst>
              <a:path extrusionOk="0" h="3949150" w="20732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839" name="Google Shape;839;p43"/>
          <p:cNvSpPr/>
          <p:nvPr/>
        </p:nvSpPr>
        <p:spPr>
          <a:xfrm>
            <a:off x="8466008" y="3416531"/>
            <a:ext cx="306934" cy="231595"/>
          </a:xfrm>
          <a:custGeom>
            <a:rect b="b" l="l" r="r" t="t"/>
            <a:pathLst>
              <a:path extrusionOk="0" h="2988329" w="3960440">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40" name="Google Shape;840;p43"/>
          <p:cNvSpPr/>
          <p:nvPr/>
        </p:nvSpPr>
        <p:spPr>
          <a:xfrm>
            <a:off x="14577203" y="936972"/>
            <a:ext cx="297854" cy="269553"/>
          </a:xfrm>
          <a:custGeom>
            <a:rect b="b" l="l" r="r" t="t"/>
            <a:pathLst>
              <a:path extrusionOk="0" h="3594045" w="3971393">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41" name="Google Shape;841;p43"/>
          <p:cNvSpPr/>
          <p:nvPr/>
        </p:nvSpPr>
        <p:spPr>
          <a:xfrm>
            <a:off x="9919655" y="5449132"/>
            <a:ext cx="354140" cy="249380"/>
          </a:xfrm>
          <a:custGeom>
            <a:rect b="b" l="l" r="r" t="t"/>
            <a:pathLst>
              <a:path extrusionOk="0" h="3325069" w="3934890">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42" name="Google Shape;842;p43"/>
          <p:cNvSpPr/>
          <p:nvPr/>
        </p:nvSpPr>
        <p:spPr>
          <a:xfrm>
            <a:off x="9388105" y="2392536"/>
            <a:ext cx="379135" cy="231539"/>
          </a:xfrm>
          <a:custGeom>
            <a:rect b="b" l="l" r="r" t="t"/>
            <a:pathLst>
              <a:path extrusionOk="0" h="3087182" w="3990895">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43" name="Google Shape;843;p43"/>
          <p:cNvSpPr/>
          <p:nvPr/>
        </p:nvSpPr>
        <p:spPr>
          <a:xfrm>
            <a:off x="14590117" y="4951149"/>
            <a:ext cx="312538" cy="312027"/>
          </a:xfrm>
          <a:custGeom>
            <a:rect b="b" l="l" r="r" t="t"/>
            <a:pathLst>
              <a:path extrusionOk="0" h="3782142" w="3788345">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44" name="Google Shape;844;p43"/>
          <p:cNvSpPr/>
          <p:nvPr/>
        </p:nvSpPr>
        <p:spPr>
          <a:xfrm>
            <a:off x="14604907" y="2131856"/>
            <a:ext cx="326736" cy="325538"/>
          </a:xfrm>
          <a:custGeom>
            <a:rect b="b" l="l" r="r" t="t"/>
            <a:pathLst>
              <a:path extrusionOk="0" h="3945921" w="396044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45" name="Google Shape;845;p43"/>
          <p:cNvSpPr/>
          <p:nvPr/>
        </p:nvSpPr>
        <p:spPr>
          <a:xfrm>
            <a:off x="11153944" y="1490329"/>
            <a:ext cx="320538" cy="365442"/>
          </a:xfrm>
          <a:custGeom>
            <a:rect b="b" l="l" r="r" t="t"/>
            <a:pathLst>
              <a:path extrusionOk="0" h="3247" w="2942">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46" name="Google Shape;846;p43"/>
          <p:cNvSpPr/>
          <p:nvPr/>
        </p:nvSpPr>
        <p:spPr>
          <a:xfrm>
            <a:off x="10247200" y="6449729"/>
            <a:ext cx="315955" cy="384177"/>
          </a:xfrm>
          <a:custGeom>
            <a:rect b="b" l="l" r="r" t="t"/>
            <a:pathLst>
              <a:path extrusionOk="0" h="3024" w="2487">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47" name="Google Shape;847;p43"/>
          <p:cNvSpPr/>
          <p:nvPr/>
        </p:nvSpPr>
        <p:spPr>
          <a:xfrm>
            <a:off x="9329024" y="1015781"/>
            <a:ext cx="330451" cy="336784"/>
          </a:xfrm>
          <a:custGeom>
            <a:rect b="b" l="l" r="r" t="t"/>
            <a:pathLst>
              <a:path extrusionOk="0" h="1881" w="1776">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48" name="Google Shape;848;p43"/>
          <p:cNvSpPr/>
          <p:nvPr/>
        </p:nvSpPr>
        <p:spPr>
          <a:xfrm>
            <a:off x="12086519" y="1260919"/>
            <a:ext cx="340884" cy="172715"/>
          </a:xfrm>
          <a:custGeom>
            <a:rect b="b" l="l" r="r" t="t"/>
            <a:pathLst>
              <a:path extrusionOk="0" h="1824" w="3600">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nvGrpSpPr>
          <p:cNvPr id="849" name="Google Shape;849;p43"/>
          <p:cNvGrpSpPr/>
          <p:nvPr/>
        </p:nvGrpSpPr>
        <p:grpSpPr>
          <a:xfrm>
            <a:off x="10324381" y="2052624"/>
            <a:ext cx="373533" cy="381377"/>
            <a:chOff x="2062550" y="1001048"/>
            <a:chExt cx="5068290" cy="5174717"/>
          </a:xfrm>
        </p:grpSpPr>
        <p:sp>
          <p:nvSpPr>
            <p:cNvPr id="850" name="Google Shape;850;p43"/>
            <p:cNvSpPr/>
            <p:nvPr/>
          </p:nvSpPr>
          <p:spPr>
            <a:xfrm>
              <a:off x="4767053" y="1142826"/>
              <a:ext cx="2363788" cy="985837"/>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51" name="Google Shape;851;p43"/>
            <p:cNvSpPr/>
            <p:nvPr/>
          </p:nvSpPr>
          <p:spPr>
            <a:xfrm>
              <a:off x="3419872" y="2274221"/>
              <a:ext cx="1925638" cy="3692536"/>
            </a:xfrm>
            <a:custGeom>
              <a:rect b="b" l="l" r="r" t="t"/>
              <a:pathLst>
                <a:path extrusionOk="0" h="2416" w="1213">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52" name="Google Shape;852;p43"/>
            <p:cNvSpPr/>
            <p:nvPr/>
          </p:nvSpPr>
          <p:spPr>
            <a:xfrm>
              <a:off x="3841671" y="2252358"/>
              <a:ext cx="1951038" cy="3489269"/>
            </a:xfrm>
            <a:custGeom>
              <a:rect b="b" l="l" r="r" t="t"/>
              <a:pathLst>
                <a:path extrusionOk="0" h="2283" w="1229">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53" name="Google Shape;853;p43"/>
            <p:cNvSpPr/>
            <p:nvPr/>
          </p:nvSpPr>
          <p:spPr>
            <a:xfrm flipH="1">
              <a:off x="2062550" y="1142826"/>
              <a:ext cx="2363788" cy="985837"/>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54" name="Google Shape;854;p43"/>
            <p:cNvSpPr/>
            <p:nvPr/>
          </p:nvSpPr>
          <p:spPr>
            <a:xfrm>
              <a:off x="4366556" y="1001048"/>
              <a:ext cx="460794" cy="5174717"/>
            </a:xfrm>
            <a:custGeom>
              <a:rect b="b" l="l" r="r" t="t"/>
              <a:pathLst>
                <a:path extrusionOk="0" h="3369" w="300">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sp>
        <p:nvSpPr>
          <p:cNvPr id="855" name="Google Shape;855;p43"/>
          <p:cNvSpPr/>
          <p:nvPr/>
        </p:nvSpPr>
        <p:spPr>
          <a:xfrm>
            <a:off x="12658890" y="5517559"/>
            <a:ext cx="312767" cy="337227"/>
          </a:xfrm>
          <a:custGeom>
            <a:rect b="b" l="l" r="r" t="t"/>
            <a:pathLst>
              <a:path extrusionOk="0" h="3626" w="3363">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856" name="Google Shape;856;p43"/>
          <p:cNvSpPr/>
          <p:nvPr/>
        </p:nvSpPr>
        <p:spPr>
          <a:xfrm rot="7836078">
            <a:off x="10466570" y="359338"/>
            <a:ext cx="296697" cy="253092"/>
          </a:xfrm>
          <a:custGeom>
            <a:rect b="b" l="l" r="r" t="t"/>
            <a:pathLst>
              <a:path extrusionOk="0" h="3660228" w="4290840">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57" name="Google Shape;857;p43"/>
          <p:cNvSpPr/>
          <p:nvPr/>
        </p:nvSpPr>
        <p:spPr>
          <a:xfrm>
            <a:off x="10534432" y="5108094"/>
            <a:ext cx="326736" cy="325538"/>
          </a:xfrm>
          <a:custGeom>
            <a:rect b="b" l="l" r="r" t="t"/>
            <a:pathLst>
              <a:path extrusionOk="0" h="3945921" w="396044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58" name="Google Shape;858;p43"/>
          <p:cNvSpPr/>
          <p:nvPr/>
        </p:nvSpPr>
        <p:spPr>
          <a:xfrm>
            <a:off x="14432081" y="6256765"/>
            <a:ext cx="319272" cy="192949"/>
          </a:xfrm>
          <a:custGeom>
            <a:rect b="b" l="l" r="r" t="t"/>
            <a:pathLst>
              <a:path extrusionOk="0" h="3087182" w="3990895">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59" name="Google Shape;859;p43"/>
          <p:cNvSpPr txBox="1"/>
          <p:nvPr/>
        </p:nvSpPr>
        <p:spPr>
          <a:xfrm>
            <a:off x="-363725" y="154700"/>
            <a:ext cx="8481600" cy="6703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US" sz="3000">
                <a:solidFill>
                  <a:srgbClr val="FFFFFF"/>
                </a:solidFill>
                <a:latin typeface="Lobster"/>
                <a:ea typeface="Lobster"/>
                <a:cs typeface="Lobster"/>
                <a:sym typeface="Lobster"/>
              </a:rPr>
              <a:t>State of Art</a:t>
            </a:r>
            <a:endParaRPr sz="3000">
              <a:solidFill>
                <a:srgbClr val="FFFFFF"/>
              </a:solidFill>
              <a:latin typeface="Lobster"/>
              <a:ea typeface="Lobster"/>
              <a:cs typeface="Lobster"/>
              <a:sym typeface="Lobster"/>
            </a:endParaRPr>
          </a:p>
          <a:p>
            <a:pPr indent="-342900" lvl="0" marL="914400" rtl="0" algn="l">
              <a:lnSpc>
                <a:spcPct val="115000"/>
              </a:lnSpc>
              <a:spcBef>
                <a:spcPts val="1200"/>
              </a:spcBef>
              <a:spcAft>
                <a:spcPts val="0"/>
              </a:spcAft>
              <a:buClr>
                <a:srgbClr val="FFFFFF"/>
              </a:buClr>
              <a:buSzPts val="1800"/>
              <a:buFont typeface="Montserrat"/>
              <a:buChar char="●"/>
            </a:pPr>
            <a:r>
              <a:rPr lang="en-US" sz="2000">
                <a:solidFill>
                  <a:srgbClr val="FFFFFF"/>
                </a:solidFill>
                <a:latin typeface="Times New Roman"/>
                <a:ea typeface="Times New Roman"/>
                <a:cs typeface="Times New Roman"/>
                <a:sym typeface="Times New Roman"/>
              </a:rPr>
              <a:t>The graphical approach provides the idea of Gene regulatory networks (GRN) that explicitly characterizes regulatory processes in cells typically modeled by graphs.</a:t>
            </a:r>
            <a:endParaRPr sz="2000">
              <a:solidFill>
                <a:srgbClr val="FFFFFF"/>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Studies of GRNs on colon cancer has been analysed recently.</a:t>
            </a:r>
            <a:endParaRPr sz="2000">
              <a:solidFill>
                <a:srgbClr val="FFFFFF"/>
              </a:solidFill>
              <a:latin typeface="Times New Roman"/>
              <a:ea typeface="Times New Roman"/>
              <a:cs typeface="Times New Roman"/>
              <a:sym typeface="Times New Roman"/>
            </a:endParaRPr>
          </a:p>
          <a:p>
            <a:pPr indent="-355600" lvl="0" marL="914400" marR="0" rtl="0" algn="l">
              <a:lnSpc>
                <a:spcPct val="115000"/>
              </a:lnSpc>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Studies on the sequential approach of analyzing DNA sequences  are to find out evolutionary relationships among DNA sequences finding similarity and dissimilarity throughout the various species is a straightforward way.</a:t>
            </a:r>
            <a:endParaRPr sz="2000">
              <a:solidFill>
                <a:srgbClr val="FFFFFF"/>
              </a:solidFill>
              <a:latin typeface="Times New Roman"/>
              <a:ea typeface="Times New Roman"/>
              <a:cs typeface="Times New Roman"/>
              <a:sym typeface="Times New Roman"/>
            </a:endParaRPr>
          </a:p>
          <a:p>
            <a:pPr indent="-355600" lvl="0" marL="914400" marR="0" rtl="0" algn="l">
              <a:lnSpc>
                <a:spcPct val="115000"/>
              </a:lnSpc>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In recent days, DNA sequences have been analysed by  the chemical proximity of each neighbour genes with all hub node (genes) within the subnetwork .</a:t>
            </a:r>
            <a:endParaRPr sz="2000">
              <a:solidFill>
                <a:srgbClr val="FFFFFF"/>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 Generation of  phylogenetic trees to get similarity matrix has been proposed as a phylogeny or evolutionary tree represents the evolutionary relationships among various biological speecies.</a:t>
            </a:r>
            <a:endParaRPr>
              <a:solidFill>
                <a:srgbClr val="FFFFFF"/>
              </a:solidFill>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grpSp>
        <p:nvGrpSpPr>
          <p:cNvPr id="864" name="Google Shape;864;p44"/>
          <p:cNvGrpSpPr/>
          <p:nvPr/>
        </p:nvGrpSpPr>
        <p:grpSpPr>
          <a:xfrm>
            <a:off x="8866451" y="3720827"/>
            <a:ext cx="3852860" cy="3722025"/>
            <a:chOff x="-636032" y="309514"/>
            <a:chExt cx="7074660" cy="6834420"/>
          </a:xfrm>
        </p:grpSpPr>
        <p:grpSp>
          <p:nvGrpSpPr>
            <p:cNvPr id="865" name="Google Shape;865;p44"/>
            <p:cNvGrpSpPr/>
            <p:nvPr/>
          </p:nvGrpSpPr>
          <p:grpSpPr>
            <a:xfrm rot="532778">
              <a:off x="-370799" y="3125746"/>
              <a:ext cx="3901389" cy="3739490"/>
              <a:chOff x="327220" y="1575666"/>
              <a:chExt cx="2521839" cy="2417187"/>
            </a:xfrm>
          </p:grpSpPr>
          <p:sp>
            <p:nvSpPr>
              <p:cNvPr id="866" name="Google Shape;866;p44"/>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7" name="Google Shape;867;p44"/>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8" name="Google Shape;868;p44"/>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9" name="Google Shape;869;p44"/>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0" name="Google Shape;870;p44"/>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1" name="Google Shape;871;p44"/>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2" name="Google Shape;872;p44"/>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3" name="Google Shape;873;p44"/>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4" name="Google Shape;874;p44"/>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5" name="Google Shape;875;p44"/>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6" name="Google Shape;876;p44"/>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877" name="Google Shape;877;p44"/>
            <p:cNvGrpSpPr/>
            <p:nvPr/>
          </p:nvGrpSpPr>
          <p:grpSpPr>
            <a:xfrm rot="532778">
              <a:off x="2272006" y="588212"/>
              <a:ext cx="3901389" cy="3739490"/>
              <a:chOff x="327220" y="1575666"/>
              <a:chExt cx="2521839" cy="2417187"/>
            </a:xfrm>
          </p:grpSpPr>
          <p:sp>
            <p:nvSpPr>
              <p:cNvPr id="878" name="Google Shape;878;p44"/>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9" name="Google Shape;879;p44"/>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0" name="Google Shape;880;p44"/>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1" name="Google Shape;881;p44"/>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2" name="Google Shape;882;p44"/>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3" name="Google Shape;883;p44"/>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4" name="Google Shape;884;p44"/>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5" name="Google Shape;885;p44"/>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6" name="Google Shape;886;p44"/>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7" name="Google Shape;887;p44"/>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8" name="Google Shape;888;p44"/>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9" name="Google Shape;889;p44"/>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890" name="Google Shape;890;p44"/>
          <p:cNvSpPr txBox="1"/>
          <p:nvPr/>
        </p:nvSpPr>
        <p:spPr>
          <a:xfrm>
            <a:off x="482425" y="467650"/>
            <a:ext cx="9639600" cy="6034800"/>
          </a:xfrm>
          <a:prstGeom prst="rect">
            <a:avLst/>
          </a:prstGeom>
          <a:noFill/>
          <a:ln>
            <a:noFill/>
          </a:ln>
        </p:spPr>
        <p:txBody>
          <a:bodyPr anchorCtr="0" anchor="t" bIns="91425" lIns="91425" spcFirstLastPara="1" rIns="91425" wrap="square" tIns="91425">
            <a:noAutofit/>
          </a:bodyPr>
          <a:lstStyle/>
          <a:p>
            <a:pPr indent="0" lvl="0" marL="0" rtl="0" algn="l">
              <a:spcBef>
                <a:spcPts val="240"/>
              </a:spcBef>
              <a:spcAft>
                <a:spcPts val="0"/>
              </a:spcAft>
              <a:buClr>
                <a:schemeClr val="dk1"/>
              </a:buClr>
              <a:buSzPts val="1100"/>
              <a:buFont typeface="Arial"/>
              <a:buNone/>
            </a:pPr>
            <a:r>
              <a:rPr lang="en-US" sz="3000">
                <a:solidFill>
                  <a:srgbClr val="2A7B82"/>
                </a:solidFill>
                <a:latin typeface="Lobster"/>
                <a:ea typeface="Lobster"/>
                <a:cs typeface="Lobster"/>
                <a:sym typeface="Lobster"/>
              </a:rPr>
              <a:t>Solution Approach</a:t>
            </a:r>
            <a:endParaRPr sz="1300">
              <a:solidFill>
                <a:srgbClr val="2A7B82"/>
              </a:solidFill>
              <a:latin typeface="Lobster"/>
              <a:ea typeface="Lobster"/>
              <a:cs typeface="Lobster"/>
              <a:sym typeface="Lobster"/>
            </a:endParaRPr>
          </a:p>
          <a:p>
            <a:pPr indent="0" lvl="0" marL="0" rtl="0" algn="l">
              <a:spcBef>
                <a:spcPts val="0"/>
              </a:spcBef>
              <a:spcAft>
                <a:spcPts val="0"/>
              </a:spcAft>
              <a:buNone/>
            </a:pPr>
            <a:r>
              <a:t/>
            </a:r>
            <a:endParaRPr sz="3000">
              <a:solidFill>
                <a:srgbClr val="2A7B82"/>
              </a:solidFill>
              <a:latin typeface="Lobster"/>
              <a:ea typeface="Lobster"/>
              <a:cs typeface="Lobster"/>
              <a:sym typeface="Lobster"/>
            </a:endParaRPr>
          </a:p>
          <a:p>
            <a:pPr indent="0" lvl="0" marL="0" rtl="0" algn="l">
              <a:lnSpc>
                <a:spcPct val="80000"/>
              </a:lnSpc>
              <a:spcBef>
                <a:spcPts val="120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We are given Amino Acid (AA) sequences of hub genes and genes in networks.</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1: </a:t>
            </a:r>
            <a:r>
              <a:rPr lang="en-US" sz="1800">
                <a:solidFill>
                  <a:schemeClr val="dk1"/>
                </a:solidFill>
                <a:latin typeface="Montserrat Medium"/>
                <a:ea typeface="Montserrat Medium"/>
                <a:cs typeface="Montserrat Medium"/>
                <a:sym typeface="Montserrat Medium"/>
              </a:rPr>
              <a:t>The AA sequence is transferred into its numerical form as per the strength of the nucleotides (A=1, T=2, G=3, C=4).</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2: </a:t>
            </a:r>
            <a:r>
              <a:rPr lang="en-US" sz="1800">
                <a:solidFill>
                  <a:schemeClr val="dk1"/>
                </a:solidFill>
                <a:latin typeface="Montserrat Medium"/>
                <a:ea typeface="Montserrat Medium"/>
                <a:cs typeface="Montserrat Medium"/>
                <a:sym typeface="Montserrat Medium"/>
              </a:rPr>
              <a:t>Now, we have 64 codons in the codon table as the codon is composed of the above-mentioned ATCG. Hence the numerical representation of 64 codons can be computed from step 1. Thus, a numeric representation of each codon specifies the unique determinative degree of it.</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3. 1.</a:t>
            </a:r>
            <a:r>
              <a:rPr lang="en-US" sz="1800">
                <a:solidFill>
                  <a:schemeClr val="dk1"/>
                </a:solidFill>
                <a:latin typeface="Montserrat Medium"/>
                <a:ea typeface="Montserrat Medium"/>
                <a:cs typeface="Montserrat Medium"/>
                <a:sym typeface="Montserrat Medium"/>
              </a:rPr>
              <a:t> Represent the 64 codons of genetic code table based on the chemical classification of nucleotides i.e. purine and pyrimidine. From here we are getting those 64 codons distributed in 8 different types of patterns.</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3.2:</a:t>
            </a:r>
            <a:r>
              <a:rPr lang="en-US" sz="1800">
                <a:solidFill>
                  <a:schemeClr val="dk1"/>
                </a:solidFill>
                <a:latin typeface="Montserrat Medium"/>
                <a:ea typeface="Montserrat Medium"/>
                <a:cs typeface="Montserrat Medium"/>
                <a:sym typeface="Montserrat Medium"/>
              </a:rPr>
              <a:t> Find the percentage of each pattern contributing to code for amino acids.</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4.1:</a:t>
            </a:r>
            <a:r>
              <a:rPr i="1" lang="en-US" sz="1800">
                <a:solidFill>
                  <a:schemeClr val="dk1"/>
                </a:solidFill>
                <a:latin typeface="Montserrat Medium"/>
                <a:ea typeface="Montserrat Medium"/>
                <a:cs typeface="Montserrat Medium"/>
                <a:sym typeface="Montserrat Medium"/>
              </a:rPr>
              <a:t> </a:t>
            </a:r>
            <a:r>
              <a:rPr lang="en-US" sz="1800">
                <a:solidFill>
                  <a:schemeClr val="dk1"/>
                </a:solidFill>
                <a:latin typeface="Montserrat Medium"/>
                <a:ea typeface="Montserrat Medium"/>
                <a:cs typeface="Montserrat Medium"/>
                <a:sym typeface="Montserrat Medium"/>
              </a:rPr>
              <a:t>To analyze given AA sequences in sequential level, we are supposed to perform the following:</a:t>
            </a:r>
            <a:endParaRPr sz="1800">
              <a:solidFill>
                <a:schemeClr val="dk1"/>
              </a:solidFill>
              <a:latin typeface="Montserrat Medium"/>
              <a:ea typeface="Montserrat Medium"/>
              <a:cs typeface="Montserrat Medium"/>
              <a:sym typeface="Montserrat Medium"/>
            </a:endParaRPr>
          </a:p>
          <a:p>
            <a:pPr indent="457200" lvl="0" marL="457200" rtl="0" algn="l">
              <a:lnSpc>
                <a:spcPct val="80000"/>
              </a:lnSpc>
              <a:spcBef>
                <a:spcPts val="1200"/>
              </a:spcBef>
              <a:spcAft>
                <a:spcPts val="1200"/>
              </a:spcAft>
              <a:buClr>
                <a:schemeClr val="dk1"/>
              </a:buClr>
              <a:buSzPts val="1100"/>
              <a:buFont typeface="Arial"/>
              <a:buNone/>
            </a:pPr>
            <a:r>
              <a:rPr b="1" i="1" lang="en-US" sz="1800">
                <a:solidFill>
                  <a:schemeClr val="dk1"/>
                </a:solidFill>
                <a:latin typeface="Montserrat"/>
                <a:ea typeface="Montserrat"/>
                <a:cs typeface="Montserrat"/>
                <a:sym typeface="Montserrat"/>
              </a:rPr>
              <a:t>Step 4.1.1:</a:t>
            </a:r>
            <a:r>
              <a:rPr lang="en-US" sz="1800">
                <a:solidFill>
                  <a:schemeClr val="dk1"/>
                </a:solidFill>
                <a:latin typeface="Montserrat Medium"/>
                <a:ea typeface="Montserrat Medium"/>
                <a:cs typeface="Montserrat Medium"/>
                <a:sym typeface="Montserrat Medium"/>
              </a:rPr>
              <a:t>   Read the Amino Acid sequences taken based on classification. Do multiple alignments of the given dataset using step 3.1.</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grpSp>
        <p:nvGrpSpPr>
          <p:cNvPr id="220" name="Google Shape;220;p27"/>
          <p:cNvGrpSpPr/>
          <p:nvPr/>
        </p:nvGrpSpPr>
        <p:grpSpPr>
          <a:xfrm>
            <a:off x="-3185576" y="260660"/>
            <a:ext cx="6506246" cy="7190036"/>
            <a:chOff x="4241630" y="2018644"/>
            <a:chExt cx="3708742" cy="3786621"/>
          </a:xfrm>
        </p:grpSpPr>
        <p:sp>
          <p:nvSpPr>
            <p:cNvPr id="221" name="Google Shape;221;p27"/>
            <p:cNvSpPr/>
            <p:nvPr/>
          </p:nvSpPr>
          <p:spPr>
            <a:xfrm>
              <a:off x="6220661" y="2122391"/>
              <a:ext cx="1729712" cy="721391"/>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1"/>
            </a:solidFill>
            <a:ln>
              <a:noFill/>
            </a:ln>
            <a:effectLst>
              <a:outerShdw blurRad="57150" rotWithShape="0" algn="bl" dir="5400000" dist="190500">
                <a:srgbClr val="000000">
                  <a:alpha val="21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22" name="Google Shape;222;p27"/>
            <p:cNvSpPr/>
            <p:nvPr/>
          </p:nvSpPr>
          <p:spPr>
            <a:xfrm>
              <a:off x="5234856" y="2950293"/>
              <a:ext cx="1409094" cy="2702030"/>
            </a:xfrm>
            <a:custGeom>
              <a:rect b="b" l="l" r="r" t="t"/>
              <a:pathLst>
                <a:path extrusionOk="0" h="2416" w="1213">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chemeClr val="accent3"/>
            </a:solidFill>
            <a:ln>
              <a:noFill/>
            </a:ln>
            <a:effectLst>
              <a:outerShdw blurRad="57150" rotWithShape="0" algn="bl" dir="5400000" dist="190500">
                <a:srgbClr val="000000">
                  <a:alpha val="21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23" name="Google Shape;223;p27"/>
            <p:cNvSpPr/>
            <p:nvPr/>
          </p:nvSpPr>
          <p:spPr>
            <a:xfrm>
              <a:off x="5543509" y="2934294"/>
              <a:ext cx="1427680" cy="2553284"/>
            </a:xfrm>
            <a:custGeom>
              <a:rect b="b" l="l" r="r" t="t"/>
              <a:pathLst>
                <a:path extrusionOk="0" h="2283" w="1229">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chemeClr val="accent4"/>
            </a:solidFill>
            <a:ln>
              <a:noFill/>
            </a:ln>
            <a:effectLst>
              <a:outerShdw blurRad="57150" rotWithShape="0" algn="bl" dir="5400000" dist="190500">
                <a:srgbClr val="000000">
                  <a:alpha val="21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24" name="Google Shape;224;p27"/>
            <p:cNvSpPr/>
            <p:nvPr/>
          </p:nvSpPr>
          <p:spPr>
            <a:xfrm flipH="1">
              <a:off x="4241630" y="2122391"/>
              <a:ext cx="1729712" cy="721391"/>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2"/>
            </a:solidFill>
            <a:ln>
              <a:noFill/>
            </a:ln>
            <a:effectLst>
              <a:outerShdw blurRad="57150" rotWithShape="0" algn="bl" dir="5400000" dist="190500">
                <a:srgbClr val="000000">
                  <a:alpha val="21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25" name="Google Shape;225;p27"/>
            <p:cNvSpPr/>
            <p:nvPr/>
          </p:nvSpPr>
          <p:spPr>
            <a:xfrm>
              <a:off x="5919922" y="2018644"/>
              <a:ext cx="337188" cy="3786621"/>
            </a:xfrm>
            <a:custGeom>
              <a:rect b="b" l="l" r="r" t="t"/>
              <a:pathLst>
                <a:path extrusionOk="0" h="3369" w="300">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rgbClr val="7F7F7F"/>
            </a:solidFill>
            <a:ln>
              <a:noFill/>
            </a:ln>
            <a:effectLst>
              <a:outerShdw blurRad="57150" rotWithShape="0" algn="bl" dir="5400000" dist="190500">
                <a:srgbClr val="000000">
                  <a:alpha val="21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cxnSp>
          <p:nvCxnSpPr>
            <p:cNvPr id="226" name="Google Shape;226;p27"/>
            <p:cNvCxnSpPr>
              <a:stCxn id="227" idx="3"/>
            </p:cNvCxnSpPr>
            <p:nvPr/>
          </p:nvCxnSpPr>
          <p:spPr>
            <a:xfrm flipH="1">
              <a:off x="4375466" y="2542375"/>
              <a:ext cx="680100" cy="540900"/>
            </a:xfrm>
            <a:prstGeom prst="straightConnector1">
              <a:avLst/>
            </a:prstGeom>
            <a:noFill/>
            <a:ln cap="flat" cmpd="sng" w="19050">
              <a:solidFill>
                <a:srgbClr val="7F7F7F"/>
              </a:solidFill>
              <a:prstDash val="solid"/>
              <a:miter lim="800000"/>
              <a:headEnd len="sm" w="sm" type="none"/>
              <a:tailEnd len="sm" w="sm" type="none"/>
            </a:ln>
            <a:effectLst>
              <a:outerShdw blurRad="57150" rotWithShape="0" algn="bl" dir="5400000" dist="190500">
                <a:srgbClr val="000000">
                  <a:alpha val="21000"/>
                </a:srgbClr>
              </a:outerShdw>
            </a:effectLst>
          </p:spPr>
        </p:cxnSp>
        <p:sp>
          <p:nvSpPr>
            <p:cNvPr id="227" name="Google Shape;227;p27"/>
            <p:cNvSpPr/>
            <p:nvPr/>
          </p:nvSpPr>
          <p:spPr>
            <a:xfrm>
              <a:off x="5034478" y="2419463"/>
              <a:ext cx="144000" cy="144000"/>
            </a:xfrm>
            <a:prstGeom prst="ellipse">
              <a:avLst/>
            </a:prstGeom>
            <a:solidFill>
              <a:srgbClr val="7F7F7F"/>
            </a:solidFill>
            <a:ln>
              <a:noFill/>
            </a:ln>
            <a:effectLst>
              <a:outerShdw blurRad="57150" rotWithShape="0" algn="bl" dir="5400000" dist="190500">
                <a:srgbClr val="000000">
                  <a:alpha val="21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228" name="Google Shape;228;p27"/>
          <p:cNvSpPr txBox="1"/>
          <p:nvPr/>
        </p:nvSpPr>
        <p:spPr>
          <a:xfrm>
            <a:off x="4875101" y="5651010"/>
            <a:ext cx="2448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grpSp>
        <p:nvGrpSpPr>
          <p:cNvPr id="229" name="Google Shape;229;p27"/>
          <p:cNvGrpSpPr/>
          <p:nvPr/>
        </p:nvGrpSpPr>
        <p:grpSpPr>
          <a:xfrm>
            <a:off x="2634884" y="2737713"/>
            <a:ext cx="2643563" cy="1364369"/>
            <a:chOff x="803640" y="3290827"/>
            <a:chExt cx="2059812" cy="1247024"/>
          </a:xfrm>
        </p:grpSpPr>
        <p:sp>
          <p:nvSpPr>
            <p:cNvPr id="230" name="Google Shape;230;p27"/>
            <p:cNvSpPr txBox="1"/>
            <p:nvPr/>
          </p:nvSpPr>
          <p:spPr>
            <a:xfrm>
              <a:off x="803652" y="3715251"/>
              <a:ext cx="2059800" cy="82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a:solidFill>
                    <a:srgbClr val="134F5C"/>
                  </a:solidFill>
                  <a:latin typeface="Times New Roman"/>
                  <a:ea typeface="Times New Roman"/>
                  <a:cs typeface="Times New Roman"/>
                  <a:sym typeface="Times New Roman"/>
                </a:rPr>
                <a:t>M.SC 2nd year, 3rd semester</a:t>
              </a:r>
              <a:endParaRPr b="1">
                <a:solidFill>
                  <a:srgbClr val="134F5C"/>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US">
                  <a:solidFill>
                    <a:srgbClr val="134F5C"/>
                  </a:solidFill>
                  <a:latin typeface="Times New Roman"/>
                  <a:ea typeface="Times New Roman"/>
                  <a:cs typeface="Times New Roman"/>
                  <a:sym typeface="Times New Roman"/>
                </a:rPr>
                <a:t>in Computer Science</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a:solidFill>
                    <a:srgbClr val="134F5C"/>
                  </a:solidFill>
                  <a:latin typeface="Times New Roman"/>
                  <a:ea typeface="Times New Roman"/>
                  <a:cs typeface="Times New Roman"/>
                  <a:sym typeface="Times New Roman"/>
                </a:rPr>
                <a:t>UNIVERSITY OF CALCUTTA</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1200">
                  <a:solidFill>
                    <a:srgbClr val="134F5C"/>
                  </a:solidFill>
                  <a:latin typeface="Times New Roman"/>
                  <a:ea typeface="Times New Roman"/>
                  <a:cs typeface="Times New Roman"/>
                  <a:sym typeface="Times New Roman"/>
                </a:rPr>
                <a:t>d.pal5050@gmail.com</a:t>
              </a:r>
              <a:r>
                <a:rPr b="1" i="1" lang="en-US" sz="1200">
                  <a:solidFill>
                    <a:srgbClr val="134F5C"/>
                  </a:solidFill>
                  <a:latin typeface="Times New Roman"/>
                  <a:ea typeface="Times New Roman"/>
                  <a:cs typeface="Times New Roman"/>
                  <a:sym typeface="Times New Roman"/>
                </a:rPr>
                <a:t> </a:t>
              </a:r>
              <a:endParaRPr b="1" i="1" sz="1200">
                <a:solidFill>
                  <a:srgbClr val="134F5C"/>
                </a:solidFill>
                <a:latin typeface="Times New Roman"/>
                <a:ea typeface="Times New Roman"/>
                <a:cs typeface="Times New Roman"/>
                <a:sym typeface="Times New Roman"/>
              </a:endParaRPr>
            </a:p>
          </p:txBody>
        </p:sp>
        <p:sp>
          <p:nvSpPr>
            <p:cNvPr id="231" name="Google Shape;231;p27"/>
            <p:cNvSpPr txBox="1"/>
            <p:nvPr/>
          </p:nvSpPr>
          <p:spPr>
            <a:xfrm>
              <a:off x="803640" y="3290827"/>
              <a:ext cx="20598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114A53"/>
                  </a:solidFill>
                  <a:latin typeface="Times New Roman"/>
                  <a:ea typeface="Times New Roman"/>
                  <a:cs typeface="Times New Roman"/>
                  <a:sym typeface="Times New Roman"/>
                </a:rPr>
                <a:t>Dipankar Pal</a:t>
              </a:r>
              <a:endParaRPr b="1" sz="1800">
                <a:solidFill>
                  <a:srgbClr val="114A53"/>
                </a:solidFill>
                <a:latin typeface="Times New Roman"/>
                <a:ea typeface="Times New Roman"/>
                <a:cs typeface="Times New Roman"/>
                <a:sym typeface="Times New Roman"/>
              </a:endParaRPr>
            </a:p>
          </p:txBody>
        </p:sp>
      </p:grpSp>
      <p:grpSp>
        <p:nvGrpSpPr>
          <p:cNvPr id="232" name="Google Shape;232;p27"/>
          <p:cNvGrpSpPr/>
          <p:nvPr/>
        </p:nvGrpSpPr>
        <p:grpSpPr>
          <a:xfrm>
            <a:off x="5463005" y="2732741"/>
            <a:ext cx="2707421" cy="1369346"/>
            <a:chOff x="803630" y="3194884"/>
            <a:chExt cx="2059815" cy="1192291"/>
          </a:xfrm>
        </p:grpSpPr>
        <p:sp>
          <p:nvSpPr>
            <p:cNvPr id="233" name="Google Shape;233;p27"/>
            <p:cNvSpPr txBox="1"/>
            <p:nvPr/>
          </p:nvSpPr>
          <p:spPr>
            <a:xfrm>
              <a:off x="803645" y="3579875"/>
              <a:ext cx="2059800" cy="80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a:solidFill>
                    <a:srgbClr val="134F5C"/>
                  </a:solidFill>
                  <a:latin typeface="Times New Roman"/>
                  <a:ea typeface="Times New Roman"/>
                  <a:cs typeface="Times New Roman"/>
                  <a:sym typeface="Times New Roman"/>
                </a:rPr>
                <a:t>M.SC 2nd year, 3rd semester</a:t>
              </a:r>
              <a:endParaRPr b="1">
                <a:solidFill>
                  <a:srgbClr val="134F5C"/>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US">
                  <a:solidFill>
                    <a:srgbClr val="134F5C"/>
                  </a:solidFill>
                  <a:latin typeface="Times New Roman"/>
                  <a:ea typeface="Times New Roman"/>
                  <a:cs typeface="Times New Roman"/>
                  <a:sym typeface="Times New Roman"/>
                </a:rPr>
                <a:t>in Computer Science</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a:solidFill>
                    <a:srgbClr val="134F5C"/>
                  </a:solidFill>
                  <a:latin typeface="Times New Roman"/>
                  <a:ea typeface="Times New Roman"/>
                  <a:cs typeface="Times New Roman"/>
                  <a:sym typeface="Times New Roman"/>
                </a:rPr>
                <a:t>UNIVERSITY OF CALCUTTA</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a:solidFill>
                    <a:srgbClr val="134F5C"/>
                  </a:solidFill>
                  <a:latin typeface="Times New Roman"/>
                  <a:ea typeface="Times New Roman"/>
                  <a:cs typeface="Times New Roman"/>
                  <a:sym typeface="Times New Roman"/>
                </a:rPr>
                <a:t>nabanitadey825@gmail.com</a:t>
              </a:r>
              <a:r>
                <a:rPr b="1" i="1" lang="en-US">
                  <a:solidFill>
                    <a:srgbClr val="134F5C"/>
                  </a:solidFill>
                  <a:latin typeface="Times New Roman"/>
                  <a:ea typeface="Times New Roman"/>
                  <a:cs typeface="Times New Roman"/>
                  <a:sym typeface="Times New Roman"/>
                </a:rPr>
                <a:t> </a:t>
              </a:r>
              <a:endParaRPr b="1" i="1">
                <a:solidFill>
                  <a:srgbClr val="134F5C"/>
                </a:solidFill>
                <a:latin typeface="Times New Roman"/>
                <a:ea typeface="Times New Roman"/>
                <a:cs typeface="Times New Roman"/>
                <a:sym typeface="Times New Roman"/>
              </a:endParaRPr>
            </a:p>
          </p:txBody>
        </p:sp>
        <p:sp>
          <p:nvSpPr>
            <p:cNvPr id="234" name="Google Shape;234;p27"/>
            <p:cNvSpPr txBox="1"/>
            <p:nvPr/>
          </p:nvSpPr>
          <p:spPr>
            <a:xfrm>
              <a:off x="803630" y="3194884"/>
              <a:ext cx="2059800" cy="37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114A53"/>
                  </a:solidFill>
                  <a:latin typeface="Times New Roman"/>
                  <a:ea typeface="Times New Roman"/>
                  <a:cs typeface="Times New Roman"/>
                  <a:sym typeface="Times New Roman"/>
                </a:rPr>
                <a:t>Nabanita Dey</a:t>
              </a:r>
              <a:endParaRPr b="1" sz="1800">
                <a:solidFill>
                  <a:srgbClr val="114A53"/>
                </a:solidFill>
                <a:latin typeface="Times New Roman"/>
                <a:ea typeface="Times New Roman"/>
                <a:cs typeface="Times New Roman"/>
                <a:sym typeface="Times New Roman"/>
              </a:endParaRPr>
            </a:p>
          </p:txBody>
        </p:sp>
      </p:grpSp>
      <p:grpSp>
        <p:nvGrpSpPr>
          <p:cNvPr id="235" name="Google Shape;235;p27"/>
          <p:cNvGrpSpPr/>
          <p:nvPr/>
        </p:nvGrpSpPr>
        <p:grpSpPr>
          <a:xfrm>
            <a:off x="8291063" y="2681250"/>
            <a:ext cx="3017400" cy="1344598"/>
            <a:chOff x="803640" y="3363864"/>
            <a:chExt cx="2360109" cy="862198"/>
          </a:xfrm>
        </p:grpSpPr>
        <p:sp>
          <p:nvSpPr>
            <p:cNvPr id="236" name="Google Shape;236;p27"/>
            <p:cNvSpPr txBox="1"/>
            <p:nvPr/>
          </p:nvSpPr>
          <p:spPr>
            <a:xfrm>
              <a:off x="803640" y="3579862"/>
              <a:ext cx="20598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237" name="Google Shape;237;p27"/>
            <p:cNvSpPr txBox="1"/>
            <p:nvPr/>
          </p:nvSpPr>
          <p:spPr>
            <a:xfrm>
              <a:off x="803649" y="3363864"/>
              <a:ext cx="2360100" cy="264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114A53"/>
                  </a:solidFill>
                  <a:latin typeface="Times New Roman"/>
                  <a:ea typeface="Times New Roman"/>
                  <a:cs typeface="Times New Roman"/>
                  <a:sym typeface="Times New Roman"/>
                </a:rPr>
                <a:t>Samprita Roy </a:t>
              </a:r>
              <a:r>
                <a:rPr b="1" lang="en-US" sz="1800">
                  <a:solidFill>
                    <a:srgbClr val="114A53"/>
                  </a:solidFill>
                  <a:latin typeface="Times New Roman"/>
                  <a:ea typeface="Times New Roman"/>
                  <a:cs typeface="Times New Roman"/>
                  <a:sym typeface="Times New Roman"/>
                </a:rPr>
                <a:t>Choudhury</a:t>
              </a:r>
              <a:endParaRPr b="1" sz="1800">
                <a:solidFill>
                  <a:srgbClr val="114A53"/>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a:solidFill>
                    <a:srgbClr val="134F5C"/>
                  </a:solidFill>
                  <a:latin typeface="Times New Roman"/>
                  <a:ea typeface="Times New Roman"/>
                  <a:cs typeface="Times New Roman"/>
                  <a:sym typeface="Times New Roman"/>
                </a:rPr>
                <a:t> M.SC 2nd year, 3rd semester</a:t>
              </a:r>
              <a:endParaRPr b="1">
                <a:solidFill>
                  <a:srgbClr val="134F5C"/>
                </a:solidFill>
                <a:latin typeface="Times New Roman"/>
                <a:ea typeface="Times New Roman"/>
                <a:cs typeface="Times New Roman"/>
                <a:sym typeface="Times New Roman"/>
              </a:endParaRPr>
            </a:p>
            <a:p>
              <a:pPr indent="0" lvl="0" marL="0" rtl="0" algn="ctr">
                <a:spcBef>
                  <a:spcPts val="0"/>
                </a:spcBef>
                <a:spcAft>
                  <a:spcPts val="0"/>
                </a:spcAft>
                <a:buNone/>
              </a:pPr>
              <a:r>
                <a:rPr b="1" lang="en-US">
                  <a:solidFill>
                    <a:srgbClr val="134F5C"/>
                  </a:solidFill>
                  <a:latin typeface="Times New Roman"/>
                  <a:ea typeface="Times New Roman"/>
                  <a:cs typeface="Times New Roman"/>
                  <a:sym typeface="Times New Roman"/>
                </a:rPr>
                <a:t>in Computer Science</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a:solidFill>
                    <a:srgbClr val="134F5C"/>
                  </a:solidFill>
                  <a:latin typeface="Times New Roman"/>
                  <a:ea typeface="Times New Roman"/>
                  <a:cs typeface="Times New Roman"/>
                  <a:sym typeface="Times New Roman"/>
                </a:rPr>
                <a:t>UNIVERSITY OF CALCUTTA</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a:solidFill>
                    <a:srgbClr val="134F5C"/>
                  </a:solidFill>
                  <a:latin typeface="Times New Roman"/>
                  <a:ea typeface="Times New Roman"/>
                  <a:cs typeface="Times New Roman"/>
                  <a:sym typeface="Times New Roman"/>
                </a:rPr>
                <a:t>sampritarc97@gmail.com</a:t>
              </a:r>
              <a:endParaRPr b="1" i="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a:solidFill>
                  <a:srgbClr val="134F5C"/>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a:solidFill>
                  <a:srgbClr val="134F5C"/>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15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grpSp>
        <p:nvGrpSpPr>
          <p:cNvPr id="895" name="Google Shape;895;p45"/>
          <p:cNvGrpSpPr/>
          <p:nvPr/>
        </p:nvGrpSpPr>
        <p:grpSpPr>
          <a:xfrm>
            <a:off x="8866451" y="3720827"/>
            <a:ext cx="3852860" cy="3722025"/>
            <a:chOff x="-636032" y="309514"/>
            <a:chExt cx="7074660" cy="6834420"/>
          </a:xfrm>
        </p:grpSpPr>
        <p:grpSp>
          <p:nvGrpSpPr>
            <p:cNvPr id="896" name="Google Shape;896;p45"/>
            <p:cNvGrpSpPr/>
            <p:nvPr/>
          </p:nvGrpSpPr>
          <p:grpSpPr>
            <a:xfrm rot="532778">
              <a:off x="-370799" y="3125746"/>
              <a:ext cx="3901389" cy="3739490"/>
              <a:chOff x="327220" y="1575666"/>
              <a:chExt cx="2521839" cy="2417187"/>
            </a:xfrm>
          </p:grpSpPr>
          <p:sp>
            <p:nvSpPr>
              <p:cNvPr id="897" name="Google Shape;897;p45"/>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8" name="Google Shape;898;p45"/>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9" name="Google Shape;899;p45"/>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0" name="Google Shape;900;p45"/>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1" name="Google Shape;901;p45"/>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2" name="Google Shape;902;p45"/>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3" name="Google Shape;903;p45"/>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4" name="Google Shape;904;p45"/>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5" name="Google Shape;905;p45"/>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6" name="Google Shape;906;p45"/>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7" name="Google Shape;907;p45"/>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908" name="Google Shape;908;p45"/>
            <p:cNvGrpSpPr/>
            <p:nvPr/>
          </p:nvGrpSpPr>
          <p:grpSpPr>
            <a:xfrm rot="532778">
              <a:off x="2272006" y="588212"/>
              <a:ext cx="3901389" cy="3739490"/>
              <a:chOff x="327220" y="1575666"/>
              <a:chExt cx="2521839" cy="2417187"/>
            </a:xfrm>
          </p:grpSpPr>
          <p:sp>
            <p:nvSpPr>
              <p:cNvPr id="909" name="Google Shape;909;p45"/>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0" name="Google Shape;910;p45"/>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1" name="Google Shape;911;p45"/>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2" name="Google Shape;912;p45"/>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3" name="Google Shape;913;p45"/>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4" name="Google Shape;914;p45"/>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5" name="Google Shape;915;p45"/>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6" name="Google Shape;916;p45"/>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7" name="Google Shape;917;p45"/>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8" name="Google Shape;918;p45"/>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9" name="Google Shape;919;p45"/>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0" name="Google Shape;920;p45"/>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921" name="Google Shape;921;p45"/>
          <p:cNvSpPr txBox="1"/>
          <p:nvPr/>
        </p:nvSpPr>
        <p:spPr>
          <a:xfrm>
            <a:off x="482425" y="228600"/>
            <a:ext cx="9639600" cy="6502500"/>
          </a:xfrm>
          <a:prstGeom prst="rect">
            <a:avLst/>
          </a:prstGeom>
          <a:noFill/>
          <a:ln>
            <a:noFill/>
          </a:ln>
        </p:spPr>
        <p:txBody>
          <a:bodyPr anchorCtr="0" anchor="t" bIns="91425" lIns="91425" spcFirstLastPara="1" rIns="91425" wrap="square" tIns="91425">
            <a:noAutofit/>
          </a:bodyPr>
          <a:lstStyle/>
          <a:p>
            <a:pPr indent="0" lvl="0" marL="0" rtl="0" algn="l">
              <a:spcBef>
                <a:spcPts val="240"/>
              </a:spcBef>
              <a:spcAft>
                <a:spcPts val="0"/>
              </a:spcAft>
              <a:buClr>
                <a:schemeClr val="dk1"/>
              </a:buClr>
              <a:buSzPts val="1100"/>
              <a:buFont typeface="Arial"/>
              <a:buNone/>
            </a:pPr>
            <a:r>
              <a:rPr lang="en-US" sz="3000">
                <a:solidFill>
                  <a:srgbClr val="2A7B82"/>
                </a:solidFill>
                <a:latin typeface="Lobster"/>
                <a:ea typeface="Lobster"/>
                <a:cs typeface="Lobster"/>
                <a:sym typeface="Lobster"/>
              </a:rPr>
              <a:t>Solution Approach</a:t>
            </a:r>
            <a:endParaRPr sz="1300">
              <a:solidFill>
                <a:srgbClr val="2A7B82"/>
              </a:solidFill>
              <a:latin typeface="Lobster"/>
              <a:ea typeface="Lobster"/>
              <a:cs typeface="Lobster"/>
              <a:sym typeface="Lobster"/>
            </a:endParaRPr>
          </a:p>
          <a:p>
            <a:pPr indent="0" lvl="0" marL="0" rtl="0" algn="l">
              <a:spcBef>
                <a:spcPts val="240"/>
              </a:spcBef>
              <a:spcAft>
                <a:spcPts val="0"/>
              </a:spcAft>
              <a:buNone/>
            </a:pPr>
            <a:r>
              <a:t/>
            </a:r>
            <a:endParaRPr sz="3000">
              <a:solidFill>
                <a:srgbClr val="2A7B82"/>
              </a:solidFill>
              <a:latin typeface="Lobster"/>
              <a:ea typeface="Lobster"/>
              <a:cs typeface="Lobster"/>
              <a:sym typeface="Lobster"/>
            </a:endParaRPr>
          </a:p>
          <a:p>
            <a:pPr indent="0" lvl="0" marL="0" rtl="0" algn="l">
              <a:spcBef>
                <a:spcPts val="240"/>
              </a:spcBef>
              <a:spcAft>
                <a:spcPts val="0"/>
              </a:spcAft>
              <a:buClr>
                <a:schemeClr val="dk1"/>
              </a:buClr>
              <a:buSzPts val="1100"/>
              <a:buFont typeface="Arial"/>
              <a:buNone/>
            </a:pPr>
            <a:r>
              <a:t/>
            </a:r>
            <a:endParaRPr sz="3000">
              <a:solidFill>
                <a:srgbClr val="2A7B82"/>
              </a:solidFill>
              <a:latin typeface="Lobster"/>
              <a:ea typeface="Lobster"/>
              <a:cs typeface="Lobster"/>
              <a:sym typeface="Lobster"/>
            </a:endParaRPr>
          </a:p>
          <a:p>
            <a:pPr indent="457200" lvl="0" marL="0" rtl="0" algn="l">
              <a:lnSpc>
                <a:spcPct val="100000"/>
              </a:lnSpc>
              <a:spcBef>
                <a:spcPts val="1200"/>
              </a:spcBef>
              <a:spcAft>
                <a:spcPts val="0"/>
              </a:spcAft>
              <a:buNone/>
            </a:pPr>
            <a:r>
              <a:rPr b="1" i="1" lang="en-US" sz="1800">
                <a:solidFill>
                  <a:schemeClr val="dk1"/>
                </a:solidFill>
                <a:latin typeface="Montserrat"/>
                <a:ea typeface="Montserrat"/>
                <a:cs typeface="Montserrat"/>
                <a:sym typeface="Montserrat"/>
              </a:rPr>
              <a:t>Step 4.1.2:</a:t>
            </a:r>
            <a:r>
              <a:rPr lang="en-US" sz="1800">
                <a:solidFill>
                  <a:schemeClr val="dk1"/>
                </a:solidFill>
                <a:latin typeface="Montserrat Medium"/>
                <a:ea typeface="Montserrat Medium"/>
                <a:cs typeface="Montserrat Medium"/>
                <a:sym typeface="Montserrat Medium"/>
              </a:rPr>
              <a:t> Look for a common pattern at a common position among them    </a:t>
            </a:r>
            <a:endParaRPr sz="1800">
              <a:solidFill>
                <a:schemeClr val="dk1"/>
              </a:solidFill>
              <a:latin typeface="Montserrat Medium"/>
              <a:ea typeface="Montserrat Medium"/>
              <a:cs typeface="Montserrat Medium"/>
              <a:sym typeface="Montserrat Medium"/>
            </a:endParaRPr>
          </a:p>
          <a:p>
            <a:pPr indent="457200" lvl="0" marL="0" rtl="0" algn="l">
              <a:lnSpc>
                <a:spcPct val="100000"/>
              </a:lnSpc>
              <a:spcBef>
                <a:spcPts val="1200"/>
              </a:spcBef>
              <a:spcAft>
                <a:spcPts val="0"/>
              </a:spcAft>
              <a:buNone/>
            </a:pPr>
            <a:r>
              <a:rPr lang="en-US" sz="1800">
                <a:solidFill>
                  <a:schemeClr val="dk1"/>
                </a:solidFill>
                <a:latin typeface="Montserrat Medium"/>
                <a:ea typeface="Montserrat Medium"/>
                <a:cs typeface="Montserrat Medium"/>
                <a:sym typeface="Montserrat Medium"/>
              </a:rPr>
              <a:t>               and the percentage of the presence of those common patterns in        </a:t>
            </a:r>
            <a:endParaRPr sz="1800">
              <a:solidFill>
                <a:schemeClr val="dk1"/>
              </a:solidFill>
              <a:latin typeface="Montserrat Medium"/>
              <a:ea typeface="Montserrat Medium"/>
              <a:cs typeface="Montserrat Medium"/>
              <a:sym typeface="Montserrat Medium"/>
            </a:endParaRPr>
          </a:p>
          <a:p>
            <a:pPr indent="457200" lvl="0" marL="0" rtl="0" algn="l">
              <a:lnSpc>
                <a:spcPct val="100000"/>
              </a:lnSpc>
              <a:spcBef>
                <a:spcPts val="1200"/>
              </a:spcBef>
              <a:spcAft>
                <a:spcPts val="0"/>
              </a:spcAft>
              <a:buNone/>
            </a:pPr>
            <a:r>
              <a:rPr lang="en-US" sz="1800">
                <a:solidFill>
                  <a:schemeClr val="dk1"/>
                </a:solidFill>
                <a:latin typeface="Montserrat Medium"/>
                <a:ea typeface="Montserrat Medium"/>
                <a:cs typeface="Montserrat Medium"/>
                <a:sym typeface="Montserrat Medium"/>
              </a:rPr>
              <a:t>                sequence. This is to realize the proximity between the sequences.</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5.1:</a:t>
            </a:r>
            <a:r>
              <a:rPr lang="en-US" sz="1800">
                <a:solidFill>
                  <a:schemeClr val="dk1"/>
                </a:solidFill>
                <a:latin typeface="Montserrat Medium"/>
                <a:ea typeface="Montserrat Medium"/>
                <a:cs typeface="Montserrat Medium"/>
                <a:sym typeface="Montserrat Medium"/>
              </a:rPr>
              <a:t> To realize the proximity,</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None/>
            </a:pPr>
            <a:r>
              <a:rPr lang="en-US" sz="1800">
                <a:solidFill>
                  <a:schemeClr val="dk1"/>
                </a:solidFill>
                <a:latin typeface="Montserrat Medium"/>
                <a:ea typeface="Montserrat Medium"/>
                <a:cs typeface="Montserrat Medium"/>
                <a:sym typeface="Montserrat Medium"/>
              </a:rPr>
              <a:t>          	1) the proximity between the hub gene and the other genes of the        </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                  network</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          	2) the proximity between the genes which are common</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None/>
            </a:pPr>
            <a:r>
              <a:rPr lang="en-US" sz="1800">
                <a:solidFill>
                  <a:schemeClr val="dk1"/>
                </a:solidFill>
                <a:latin typeface="Montserrat Medium"/>
                <a:ea typeface="Montserrat Medium"/>
                <a:cs typeface="Montserrat Medium"/>
                <a:sym typeface="Montserrat Medium"/>
              </a:rPr>
              <a:t>          	3) the uniqueness of the taken hub genes (eg. PARKIN, PINK1,</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                    DJ1 responsible for cancer)</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5.2:</a:t>
            </a:r>
            <a:r>
              <a:rPr lang="en-US" sz="1800">
                <a:solidFill>
                  <a:schemeClr val="dk1"/>
                </a:solidFill>
                <a:latin typeface="Montserrat Medium"/>
                <a:ea typeface="Montserrat Medium"/>
                <a:cs typeface="Montserrat Medium"/>
                <a:sym typeface="Montserrat Medium"/>
              </a:rPr>
              <a:t> Now for network-level analysis, we are to conduct the following:</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0"/>
              </a:spcAft>
              <a:buClr>
                <a:schemeClr val="dk1"/>
              </a:buClr>
              <a:buSzPts val="1100"/>
              <a:buFont typeface="Arial"/>
              <a:buNone/>
            </a:pPr>
            <a:r>
              <a:rPr b="1" i="1" lang="en-US" sz="1800">
                <a:solidFill>
                  <a:schemeClr val="dk1"/>
                </a:solidFill>
                <a:latin typeface="Montserrat"/>
                <a:ea typeface="Montserrat"/>
                <a:cs typeface="Montserrat"/>
                <a:sym typeface="Montserrat"/>
              </a:rPr>
              <a:t>Step 5.2.1</a:t>
            </a:r>
            <a:r>
              <a:rPr lang="en-US" sz="1800">
                <a:solidFill>
                  <a:schemeClr val="dk1"/>
                </a:solidFill>
                <a:latin typeface="Montserrat Medium"/>
                <a:ea typeface="Montserrat Medium"/>
                <a:cs typeface="Montserrat Medium"/>
                <a:sym typeface="Montserrat Medium"/>
              </a:rPr>
              <a:t>: The 8 types of patterns mentioned in step 3 are considered as </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                     nodes here.</a:t>
            </a:r>
            <a:endParaRPr sz="1800">
              <a:solidFill>
                <a:schemeClr val="dk1"/>
              </a:solidFill>
              <a:latin typeface="Montserrat Medium"/>
              <a:ea typeface="Montserrat Medium"/>
              <a:cs typeface="Montserrat Medium"/>
              <a:sym typeface="Montserrat Medium"/>
            </a:endParaRPr>
          </a:p>
          <a:p>
            <a:pPr indent="0" lvl="0" marL="0" rtl="0" algn="l">
              <a:lnSpc>
                <a:spcPct val="80000"/>
              </a:lnSpc>
              <a:spcBef>
                <a:spcPts val="1200"/>
              </a:spcBef>
              <a:spcAft>
                <a:spcPts val="120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grpSp>
        <p:nvGrpSpPr>
          <p:cNvPr id="926" name="Google Shape;926;p46"/>
          <p:cNvGrpSpPr/>
          <p:nvPr/>
        </p:nvGrpSpPr>
        <p:grpSpPr>
          <a:xfrm>
            <a:off x="8866451" y="3720827"/>
            <a:ext cx="3852860" cy="3722025"/>
            <a:chOff x="-636032" y="309514"/>
            <a:chExt cx="7074660" cy="6834420"/>
          </a:xfrm>
        </p:grpSpPr>
        <p:grpSp>
          <p:nvGrpSpPr>
            <p:cNvPr id="927" name="Google Shape;927;p46"/>
            <p:cNvGrpSpPr/>
            <p:nvPr/>
          </p:nvGrpSpPr>
          <p:grpSpPr>
            <a:xfrm rot="532778">
              <a:off x="-370799" y="3125746"/>
              <a:ext cx="3901389" cy="3739490"/>
              <a:chOff x="327220" y="1575666"/>
              <a:chExt cx="2521839" cy="2417187"/>
            </a:xfrm>
          </p:grpSpPr>
          <p:sp>
            <p:nvSpPr>
              <p:cNvPr id="928" name="Google Shape;928;p46"/>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9" name="Google Shape;929;p46"/>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0" name="Google Shape;930;p46"/>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1" name="Google Shape;931;p46"/>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2" name="Google Shape;932;p46"/>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3" name="Google Shape;933;p46"/>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4" name="Google Shape;934;p46"/>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5" name="Google Shape;935;p46"/>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6" name="Google Shape;936;p46"/>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7" name="Google Shape;937;p46"/>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8" name="Google Shape;938;p46"/>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939" name="Google Shape;939;p46"/>
            <p:cNvGrpSpPr/>
            <p:nvPr/>
          </p:nvGrpSpPr>
          <p:grpSpPr>
            <a:xfrm rot="532778">
              <a:off x="2272006" y="588212"/>
              <a:ext cx="3901389" cy="3739490"/>
              <a:chOff x="327220" y="1575666"/>
              <a:chExt cx="2521839" cy="2417187"/>
            </a:xfrm>
          </p:grpSpPr>
          <p:sp>
            <p:nvSpPr>
              <p:cNvPr id="940" name="Google Shape;940;p46"/>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1" name="Google Shape;941;p46"/>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2" name="Google Shape;942;p46"/>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3" name="Google Shape;943;p46"/>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4" name="Google Shape;944;p46"/>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5" name="Google Shape;945;p46"/>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6" name="Google Shape;946;p46"/>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7" name="Google Shape;947;p46"/>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8" name="Google Shape;948;p46"/>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49" name="Google Shape;949;p46"/>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50" name="Google Shape;950;p46"/>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51" name="Google Shape;951;p46"/>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952" name="Google Shape;952;p46"/>
          <p:cNvSpPr txBox="1"/>
          <p:nvPr/>
        </p:nvSpPr>
        <p:spPr>
          <a:xfrm>
            <a:off x="482425" y="467650"/>
            <a:ext cx="9639600" cy="6034800"/>
          </a:xfrm>
          <a:prstGeom prst="rect">
            <a:avLst/>
          </a:prstGeom>
          <a:noFill/>
          <a:ln>
            <a:noFill/>
          </a:ln>
        </p:spPr>
        <p:txBody>
          <a:bodyPr anchorCtr="0" anchor="t" bIns="91425" lIns="91425" spcFirstLastPara="1" rIns="91425" wrap="square" tIns="91425">
            <a:noAutofit/>
          </a:bodyPr>
          <a:lstStyle/>
          <a:p>
            <a:pPr indent="0" lvl="0" marL="0" rtl="0" algn="l">
              <a:spcBef>
                <a:spcPts val="240"/>
              </a:spcBef>
              <a:spcAft>
                <a:spcPts val="0"/>
              </a:spcAft>
              <a:buClr>
                <a:schemeClr val="dk1"/>
              </a:buClr>
              <a:buSzPts val="1100"/>
              <a:buFont typeface="Arial"/>
              <a:buNone/>
            </a:pPr>
            <a:r>
              <a:rPr lang="en-US" sz="3000">
                <a:solidFill>
                  <a:srgbClr val="2A7B82"/>
                </a:solidFill>
                <a:latin typeface="Lobster"/>
                <a:ea typeface="Lobster"/>
                <a:cs typeface="Lobster"/>
                <a:sym typeface="Lobster"/>
              </a:rPr>
              <a:t>Solution Approach</a:t>
            </a:r>
            <a:endParaRPr sz="1300">
              <a:solidFill>
                <a:srgbClr val="2A7B82"/>
              </a:solidFill>
              <a:latin typeface="Lobster"/>
              <a:ea typeface="Lobster"/>
              <a:cs typeface="Lobster"/>
              <a:sym typeface="Lobster"/>
            </a:endParaRPr>
          </a:p>
          <a:p>
            <a:pPr indent="0" lvl="0" marL="0" rtl="0" algn="l">
              <a:spcBef>
                <a:spcPts val="240"/>
              </a:spcBef>
              <a:spcAft>
                <a:spcPts val="0"/>
              </a:spcAft>
              <a:buNone/>
            </a:pPr>
            <a:r>
              <a:t/>
            </a:r>
            <a:endParaRPr sz="3000">
              <a:solidFill>
                <a:srgbClr val="2A7B82"/>
              </a:solidFill>
              <a:latin typeface="Lobster"/>
              <a:ea typeface="Lobster"/>
              <a:cs typeface="Lobster"/>
              <a:sym typeface="Lobster"/>
            </a:endParaRPr>
          </a:p>
          <a:p>
            <a:pPr indent="0" lvl="0" marL="0" rtl="0" algn="l">
              <a:lnSpc>
                <a:spcPct val="80000"/>
              </a:lnSpc>
              <a:spcBef>
                <a:spcPts val="1200"/>
              </a:spcBef>
              <a:spcAft>
                <a:spcPts val="0"/>
              </a:spcAft>
              <a:buNone/>
            </a:pPr>
            <a:r>
              <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0"/>
              </a:spcAft>
              <a:buNone/>
            </a:pPr>
            <a:r>
              <a:rPr b="1" i="1" lang="en-US" sz="1800">
                <a:solidFill>
                  <a:schemeClr val="dk1"/>
                </a:solidFill>
                <a:latin typeface="Montserrat"/>
                <a:ea typeface="Montserrat"/>
                <a:cs typeface="Montserrat"/>
                <a:sym typeface="Montserrat"/>
              </a:rPr>
              <a:t>Step 5.2.2:</a:t>
            </a:r>
            <a:r>
              <a:rPr lang="en-US" sz="1800">
                <a:solidFill>
                  <a:schemeClr val="dk1"/>
                </a:solidFill>
                <a:latin typeface="Montserrat Medium"/>
                <a:ea typeface="Montserrat Medium"/>
                <a:cs typeface="Montserrat Medium"/>
                <a:sym typeface="Montserrat Medium"/>
              </a:rPr>
              <a:t> Construct directed multi-graph for each sequence.</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0"/>
              </a:spcAft>
              <a:buNone/>
            </a:pPr>
            <a:r>
              <a:rPr b="1" i="1" lang="en-US" sz="1800">
                <a:solidFill>
                  <a:schemeClr val="dk1"/>
                </a:solidFill>
                <a:latin typeface="Montserrat"/>
                <a:ea typeface="Montserrat"/>
                <a:cs typeface="Montserrat"/>
                <a:sym typeface="Montserrat"/>
              </a:rPr>
              <a:t>Step 5.2.3:</a:t>
            </a:r>
            <a:r>
              <a:rPr lang="en-US" sz="1800">
                <a:solidFill>
                  <a:schemeClr val="dk1"/>
                </a:solidFill>
                <a:latin typeface="Montserrat Medium"/>
                <a:ea typeface="Montserrat Medium"/>
                <a:cs typeface="Montserrat Medium"/>
                <a:sym typeface="Montserrat Medium"/>
              </a:rPr>
              <a:t> Comparison of the directed multi-graphs constructed.</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0"/>
              </a:spcAft>
              <a:buNone/>
            </a:pPr>
            <a:r>
              <a:rPr b="1" lang="en-US" sz="1800">
                <a:solidFill>
                  <a:schemeClr val="dk1"/>
                </a:solidFill>
                <a:latin typeface="Montserrat"/>
                <a:ea typeface="Montserrat"/>
                <a:cs typeface="Montserrat"/>
                <a:sym typeface="Montserrat"/>
              </a:rPr>
              <a:t>Step 6:  </a:t>
            </a:r>
            <a:r>
              <a:rPr lang="en-US" sz="1800">
                <a:solidFill>
                  <a:schemeClr val="dk1"/>
                </a:solidFill>
                <a:latin typeface="Montserrat Medium"/>
                <a:ea typeface="Montserrat Medium"/>
                <a:cs typeface="Montserrat Medium"/>
                <a:sym typeface="Montserrat Medium"/>
              </a:rPr>
              <a:t> Investigate evolutionary relationships among the dataset taken.</a:t>
            </a:r>
            <a:endParaRPr sz="1800">
              <a:solidFill>
                <a:schemeClr val="dk1"/>
              </a:solidFill>
              <a:latin typeface="Montserrat Medium"/>
              <a:ea typeface="Montserrat Medium"/>
              <a:cs typeface="Montserrat Medium"/>
              <a:sym typeface="Montserrat Medium"/>
            </a:endParaRPr>
          </a:p>
          <a:p>
            <a:pPr indent="0" lvl="0" marL="457200" rtl="0" algn="l">
              <a:lnSpc>
                <a:spcPct val="80000"/>
              </a:lnSpc>
              <a:spcBef>
                <a:spcPts val="1200"/>
              </a:spcBef>
              <a:spcAft>
                <a:spcPts val="0"/>
              </a:spcAft>
              <a:buNone/>
            </a:pPr>
            <a:r>
              <a:rPr b="1" i="1" lang="en-US" sz="1800">
                <a:solidFill>
                  <a:schemeClr val="dk1"/>
                </a:solidFill>
                <a:latin typeface="Montserrat"/>
                <a:ea typeface="Montserrat"/>
                <a:cs typeface="Montserrat"/>
                <a:sym typeface="Montserrat"/>
              </a:rPr>
              <a:t>Step 6.1:</a:t>
            </a:r>
            <a:r>
              <a:rPr lang="en-US" sz="1800">
                <a:solidFill>
                  <a:srgbClr val="1F497D"/>
                </a:solidFill>
                <a:latin typeface="Montserrat Medium"/>
                <a:ea typeface="Montserrat Medium"/>
                <a:cs typeface="Montserrat Medium"/>
                <a:sym typeface="Montserrat Medium"/>
              </a:rPr>
              <a:t> </a:t>
            </a:r>
            <a:r>
              <a:rPr lang="en-US" sz="1800">
                <a:solidFill>
                  <a:schemeClr val="dk1"/>
                </a:solidFill>
                <a:latin typeface="Montserrat Medium"/>
                <a:ea typeface="Montserrat Medium"/>
                <a:cs typeface="Montserrat Medium"/>
                <a:sym typeface="Montserrat Medium"/>
              </a:rPr>
              <a:t>Derive Similarity/Dissimilarity Matrix of all AA Sequences taken</a:t>
            </a:r>
            <a:endParaRPr sz="1800">
              <a:solidFill>
                <a:schemeClr val="dk1"/>
              </a:solidFill>
              <a:latin typeface="Montserrat Medium"/>
              <a:ea typeface="Montserrat Medium"/>
              <a:cs typeface="Montserrat Medium"/>
              <a:sym typeface="Montserrat Medium"/>
            </a:endParaRPr>
          </a:p>
          <a:p>
            <a:pPr indent="457200" lvl="0" marL="457200" rtl="0" algn="l">
              <a:lnSpc>
                <a:spcPct val="80000"/>
              </a:lnSpc>
              <a:spcBef>
                <a:spcPts val="1200"/>
              </a:spcBef>
              <a:spcAft>
                <a:spcPts val="0"/>
              </a:spcAft>
              <a:buNone/>
            </a:pPr>
            <a:r>
              <a:rPr lang="en-US" sz="1800">
                <a:solidFill>
                  <a:schemeClr val="dk1"/>
                </a:solidFill>
                <a:latin typeface="Montserrat Medium"/>
                <a:ea typeface="Montserrat Medium"/>
                <a:cs typeface="Montserrat Medium"/>
                <a:sym typeface="Montserrat Medium"/>
              </a:rPr>
              <a:t>                based on codon classes.</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0"/>
              </a:spcAft>
              <a:buNone/>
            </a:pPr>
            <a:r>
              <a:rPr b="1" i="1" lang="en-US" sz="1800">
                <a:solidFill>
                  <a:schemeClr val="dk1"/>
                </a:solidFill>
                <a:latin typeface="Montserrat"/>
                <a:ea typeface="Montserrat"/>
                <a:cs typeface="Montserrat"/>
                <a:sym typeface="Montserrat"/>
              </a:rPr>
              <a:t>Step 6.2:</a:t>
            </a:r>
            <a:r>
              <a:rPr lang="en-US" sz="1800">
                <a:solidFill>
                  <a:srgbClr val="1F497D"/>
                </a:solidFill>
                <a:latin typeface="Montserrat Medium"/>
                <a:ea typeface="Montserrat Medium"/>
                <a:cs typeface="Montserrat Medium"/>
                <a:sym typeface="Montserrat Medium"/>
              </a:rPr>
              <a:t> </a:t>
            </a:r>
            <a:r>
              <a:rPr lang="en-US" sz="1800">
                <a:solidFill>
                  <a:schemeClr val="dk1"/>
                </a:solidFill>
                <a:latin typeface="Montserrat Medium"/>
                <a:ea typeface="Montserrat Medium"/>
                <a:cs typeface="Montserrat Medium"/>
                <a:sym typeface="Montserrat Medium"/>
              </a:rPr>
              <a:t>Construct corresponding Phylogenetic Tree from the matrix </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1200"/>
              </a:spcAft>
              <a:buNone/>
            </a:pPr>
            <a:r>
              <a:rPr lang="en-US" sz="1800">
                <a:solidFill>
                  <a:schemeClr val="dk1"/>
                </a:solidFill>
                <a:latin typeface="Montserrat Medium"/>
                <a:ea typeface="Montserrat Medium"/>
                <a:cs typeface="Montserrat Medium"/>
                <a:sym typeface="Montserrat Medium"/>
              </a:rPr>
              <a:t>                   derived.</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grpSp>
        <p:nvGrpSpPr>
          <p:cNvPr id="957" name="Google Shape;957;p47"/>
          <p:cNvGrpSpPr/>
          <p:nvPr/>
        </p:nvGrpSpPr>
        <p:grpSpPr>
          <a:xfrm>
            <a:off x="8866451" y="3720827"/>
            <a:ext cx="3852860" cy="3722025"/>
            <a:chOff x="-636032" y="309514"/>
            <a:chExt cx="7074660" cy="6834420"/>
          </a:xfrm>
        </p:grpSpPr>
        <p:grpSp>
          <p:nvGrpSpPr>
            <p:cNvPr id="958" name="Google Shape;958;p47"/>
            <p:cNvGrpSpPr/>
            <p:nvPr/>
          </p:nvGrpSpPr>
          <p:grpSpPr>
            <a:xfrm rot="532778">
              <a:off x="-370799" y="3125746"/>
              <a:ext cx="3901389" cy="3739490"/>
              <a:chOff x="327220" y="1575666"/>
              <a:chExt cx="2521839" cy="2417187"/>
            </a:xfrm>
          </p:grpSpPr>
          <p:sp>
            <p:nvSpPr>
              <p:cNvPr id="959" name="Google Shape;959;p47"/>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0" name="Google Shape;960;p47"/>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1" name="Google Shape;961;p47"/>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2" name="Google Shape;962;p47"/>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3" name="Google Shape;963;p47"/>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4" name="Google Shape;964;p47"/>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5" name="Google Shape;965;p47"/>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6" name="Google Shape;966;p47"/>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7" name="Google Shape;967;p47"/>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8" name="Google Shape;968;p47"/>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69" name="Google Shape;969;p47"/>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970" name="Google Shape;970;p47"/>
            <p:cNvGrpSpPr/>
            <p:nvPr/>
          </p:nvGrpSpPr>
          <p:grpSpPr>
            <a:xfrm rot="532778">
              <a:off x="2272006" y="588212"/>
              <a:ext cx="3901389" cy="3739490"/>
              <a:chOff x="327220" y="1575666"/>
              <a:chExt cx="2521839" cy="2417187"/>
            </a:xfrm>
          </p:grpSpPr>
          <p:sp>
            <p:nvSpPr>
              <p:cNvPr id="971" name="Google Shape;971;p47"/>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2" name="Google Shape;972;p47"/>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3" name="Google Shape;973;p47"/>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4" name="Google Shape;974;p47"/>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5" name="Google Shape;975;p47"/>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6" name="Google Shape;976;p47"/>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7" name="Google Shape;977;p47"/>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8" name="Google Shape;978;p47"/>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9" name="Google Shape;979;p47"/>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80" name="Google Shape;980;p47"/>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81" name="Google Shape;981;p47"/>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82" name="Google Shape;982;p47"/>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983" name="Google Shape;983;p47"/>
          <p:cNvSpPr txBox="1"/>
          <p:nvPr/>
        </p:nvSpPr>
        <p:spPr>
          <a:xfrm>
            <a:off x="482425" y="467650"/>
            <a:ext cx="9639600" cy="6034800"/>
          </a:xfrm>
          <a:prstGeom prst="rect">
            <a:avLst/>
          </a:prstGeom>
          <a:noFill/>
          <a:ln>
            <a:noFill/>
          </a:ln>
        </p:spPr>
        <p:txBody>
          <a:bodyPr anchorCtr="0" anchor="t" bIns="91425" lIns="91425" spcFirstLastPara="1" rIns="91425" wrap="square" tIns="91425">
            <a:noAutofit/>
          </a:bodyPr>
          <a:lstStyle/>
          <a:p>
            <a:pPr indent="0" lvl="0" marL="0" rtl="0" algn="l">
              <a:spcBef>
                <a:spcPts val="240"/>
              </a:spcBef>
              <a:spcAft>
                <a:spcPts val="0"/>
              </a:spcAft>
              <a:buNone/>
            </a:pPr>
            <a:r>
              <a:rPr lang="en-US" sz="3200">
                <a:solidFill>
                  <a:srgbClr val="2A7B82"/>
                </a:solidFill>
                <a:latin typeface="Lobster"/>
                <a:ea typeface="Lobster"/>
                <a:cs typeface="Lobster"/>
                <a:sym typeface="Lobster"/>
              </a:rPr>
              <a:t>Conclusion</a:t>
            </a:r>
            <a:endParaRPr sz="3200">
              <a:solidFill>
                <a:srgbClr val="2A7B82"/>
              </a:solidFill>
              <a:latin typeface="Lobster"/>
              <a:ea typeface="Lobster"/>
              <a:cs typeface="Lobster"/>
              <a:sym typeface="Lobster"/>
            </a:endParaRPr>
          </a:p>
          <a:p>
            <a:pPr indent="0" lvl="0" marL="0" rtl="0" algn="l">
              <a:spcBef>
                <a:spcPts val="240"/>
              </a:spcBef>
              <a:spcAft>
                <a:spcPts val="0"/>
              </a:spcAft>
              <a:buNone/>
            </a:pPr>
            <a:r>
              <a:t/>
            </a:r>
            <a:endParaRPr sz="3000">
              <a:solidFill>
                <a:srgbClr val="2A7B82"/>
              </a:solidFill>
              <a:latin typeface="Lobster"/>
              <a:ea typeface="Lobster"/>
              <a:cs typeface="Lobster"/>
              <a:sym typeface="Lobster"/>
            </a:endParaRPr>
          </a:p>
          <a:p>
            <a:pPr indent="-368300" lvl="0" marL="457200" rtl="0" algn="l">
              <a:lnSpc>
                <a:spcPct val="115000"/>
              </a:lnSpc>
              <a:spcBef>
                <a:spcPts val="240"/>
              </a:spcBef>
              <a:spcAft>
                <a:spcPts val="0"/>
              </a:spcAft>
              <a:buSzPts val="2200"/>
              <a:buFont typeface="Times New Roman"/>
              <a:buChar char="●"/>
            </a:pPr>
            <a:r>
              <a:rPr lang="en-US" sz="2200">
                <a:latin typeface="Times New Roman"/>
                <a:ea typeface="Times New Roman"/>
                <a:cs typeface="Times New Roman"/>
                <a:sym typeface="Times New Roman"/>
              </a:rPr>
              <a:t>Protein-Protein Interaction Networks can help us to find characteristics of some </a:t>
            </a:r>
            <a:r>
              <a:rPr lang="en-US" sz="2200">
                <a:latin typeface="Times New Roman"/>
                <a:ea typeface="Times New Roman"/>
                <a:cs typeface="Times New Roman"/>
                <a:sym typeface="Times New Roman"/>
              </a:rPr>
              <a:t>diseases.</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We can apply the knowledge of the PPIs involved in the syndrome to develop any possible drugs.</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PARKIN, PINK1 and DJ1 are three Hub Genes responsible for generation of some proteins which play vital roles in different cancers.</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Here in this work we try to analyze these 3 genes ( hence formed Proteins) with the help of PPI networks to find similarities or dissimilarities between them by </a:t>
            </a:r>
            <a:r>
              <a:rPr lang="en-US" sz="2200">
                <a:latin typeface="Times New Roman"/>
                <a:ea typeface="Times New Roman"/>
                <a:cs typeface="Times New Roman"/>
                <a:sym typeface="Times New Roman"/>
              </a:rPr>
              <a:t>applying</a:t>
            </a:r>
            <a:r>
              <a:rPr lang="en-US" sz="2200">
                <a:latin typeface="Times New Roman"/>
                <a:ea typeface="Times New Roman"/>
                <a:cs typeface="Times New Roman"/>
                <a:sym typeface="Times New Roman"/>
              </a:rPr>
              <a:t> Linear and Graphical Approaches.</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As a result, we may come up with some unexplored insights that can lead us towards cure to the </a:t>
            </a:r>
            <a:r>
              <a:rPr lang="en-US" sz="2200">
                <a:latin typeface="Times New Roman"/>
                <a:ea typeface="Times New Roman"/>
                <a:cs typeface="Times New Roman"/>
                <a:sym typeface="Times New Roman"/>
              </a:rPr>
              <a:t>diseases</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457200" rtl="0" algn="l">
              <a:spcBef>
                <a:spcPts val="240"/>
              </a:spcBef>
              <a:spcAft>
                <a:spcPts val="0"/>
              </a:spcAft>
              <a:buNone/>
            </a:pPr>
            <a:r>
              <a:t/>
            </a:r>
            <a:endParaRPr sz="3000">
              <a:solidFill>
                <a:srgbClr val="2A7B82"/>
              </a:solidFill>
              <a:latin typeface="Lobster"/>
              <a:ea typeface="Lobster"/>
              <a:cs typeface="Lobster"/>
              <a:sym typeface="Lobster"/>
            </a:endParaRPr>
          </a:p>
          <a:p>
            <a:pPr indent="0" lvl="0" marL="0" rtl="0" algn="l">
              <a:spcBef>
                <a:spcPts val="240"/>
              </a:spcBef>
              <a:spcAft>
                <a:spcPts val="0"/>
              </a:spcAft>
              <a:buNone/>
            </a:pPr>
            <a:r>
              <a:t/>
            </a:r>
            <a:endParaRPr sz="3000">
              <a:solidFill>
                <a:srgbClr val="2A7B82"/>
              </a:solidFill>
              <a:latin typeface="Lobster"/>
              <a:ea typeface="Lobster"/>
              <a:cs typeface="Lobster"/>
              <a:sym typeface="Lobster"/>
            </a:endParaRPr>
          </a:p>
          <a:p>
            <a:pPr indent="0" lvl="0" marL="0" rtl="0" algn="l">
              <a:lnSpc>
                <a:spcPct val="80000"/>
              </a:lnSpc>
              <a:spcBef>
                <a:spcPts val="1200"/>
              </a:spcBef>
              <a:spcAft>
                <a:spcPts val="0"/>
              </a:spcAft>
              <a:buNone/>
            </a:pPr>
            <a:r>
              <a:t/>
            </a:r>
            <a:endParaRPr sz="1800">
              <a:solidFill>
                <a:schemeClr val="dk1"/>
              </a:solidFill>
              <a:latin typeface="Montserrat Medium"/>
              <a:ea typeface="Montserrat Medium"/>
              <a:cs typeface="Montserrat Medium"/>
              <a:sym typeface="Montserrat Medium"/>
            </a:endParaRPr>
          </a:p>
          <a:p>
            <a:pPr indent="457200" lvl="0" marL="0" rtl="0" algn="l">
              <a:lnSpc>
                <a:spcPct val="80000"/>
              </a:lnSpc>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48"/>
          <p:cNvSpPr txBox="1"/>
          <p:nvPr/>
        </p:nvSpPr>
        <p:spPr>
          <a:xfrm>
            <a:off x="0" y="4196902"/>
            <a:ext cx="12192000" cy="99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867">
                <a:solidFill>
                  <a:srgbClr val="262626"/>
                </a:solidFill>
                <a:latin typeface="Lobster"/>
                <a:ea typeface="Lobster"/>
                <a:cs typeface="Lobster"/>
                <a:sym typeface="Lobster"/>
              </a:rPr>
              <a:t>Thank You</a:t>
            </a:r>
            <a:endParaRPr sz="5867">
              <a:solidFill>
                <a:srgbClr val="262626"/>
              </a:solidFill>
              <a:latin typeface="Lobster"/>
              <a:ea typeface="Lobster"/>
              <a:cs typeface="Lobster"/>
              <a:sym typeface="Lobster"/>
            </a:endParaRPr>
          </a:p>
        </p:txBody>
      </p:sp>
      <p:grpSp>
        <p:nvGrpSpPr>
          <p:cNvPr id="989" name="Google Shape;989;p48"/>
          <p:cNvGrpSpPr/>
          <p:nvPr/>
        </p:nvGrpSpPr>
        <p:grpSpPr>
          <a:xfrm>
            <a:off x="4546425" y="512472"/>
            <a:ext cx="3241184" cy="3297628"/>
            <a:chOff x="4031868" y="479999"/>
            <a:chExt cx="3915419" cy="3983605"/>
          </a:xfrm>
        </p:grpSpPr>
        <p:grpSp>
          <p:nvGrpSpPr>
            <p:cNvPr id="990" name="Google Shape;990;p48"/>
            <p:cNvGrpSpPr/>
            <p:nvPr/>
          </p:nvGrpSpPr>
          <p:grpSpPr>
            <a:xfrm flipH="1" rot="2654847">
              <a:off x="5503651" y="164758"/>
              <a:ext cx="971854" cy="4614086"/>
              <a:chOff x="3228371" y="1912891"/>
              <a:chExt cx="981075" cy="4248150"/>
            </a:xfrm>
          </p:grpSpPr>
          <p:sp>
            <p:nvSpPr>
              <p:cNvPr id="991" name="Google Shape;991;p48"/>
              <p:cNvSpPr/>
              <p:nvPr/>
            </p:nvSpPr>
            <p:spPr>
              <a:xfrm>
                <a:off x="3228371" y="5656216"/>
                <a:ext cx="466725" cy="504825"/>
              </a:xfrm>
              <a:custGeom>
                <a:rect b="b" l="l" r="r" t="t"/>
                <a:pathLst>
                  <a:path extrusionOk="0" h="504825" w="4667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solidFill>
                <a:schemeClr val="accent2">
                  <a:alpha val="6588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2" name="Google Shape;992;p48"/>
              <p:cNvSpPr/>
              <p:nvPr/>
            </p:nvSpPr>
            <p:spPr>
              <a:xfrm>
                <a:off x="3314064" y="1912891"/>
                <a:ext cx="409575" cy="552450"/>
              </a:xfrm>
              <a:custGeom>
                <a:rect b="b" l="l" r="r" t="t"/>
                <a:pathLst>
                  <a:path extrusionOk="0" h="552450" w="409575">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solidFill>
                <a:schemeClr val="accent2">
                  <a:alpha val="6588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3" name="Google Shape;993;p48"/>
              <p:cNvSpPr/>
              <p:nvPr/>
            </p:nvSpPr>
            <p:spPr>
              <a:xfrm>
                <a:off x="3228371" y="1912891"/>
                <a:ext cx="981075" cy="4248150"/>
              </a:xfrm>
              <a:custGeom>
                <a:rect b="b" l="l" r="r" t="t"/>
                <a:pathLst>
                  <a:path extrusionOk="0" h="4248150" w="981075">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solidFill>
                <a:schemeClr val="accent2">
                  <a:alpha val="6588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94" name="Google Shape;994;p48"/>
            <p:cNvSpPr/>
            <p:nvPr/>
          </p:nvSpPr>
          <p:spPr>
            <a:xfrm>
              <a:off x="4753971" y="1422241"/>
              <a:ext cx="2236800" cy="2236800"/>
            </a:xfrm>
            <a:prstGeom prst="ellipse">
              <a:avLst/>
            </a:prstGeom>
            <a:noFill/>
            <a:ln cap="flat" cmpd="sng" w="1905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5" name="Google Shape;995;p48"/>
            <p:cNvSpPr/>
            <p:nvPr/>
          </p:nvSpPr>
          <p:spPr>
            <a:xfrm flipH="1" rot="2651413">
              <a:off x="5585925" y="2143320"/>
              <a:ext cx="326861" cy="278664"/>
            </a:xfrm>
            <a:custGeom>
              <a:rect b="b" l="l" r="r" t="t"/>
              <a:pathLst>
                <a:path extrusionOk="0" h="278481" w="326647">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96" name="Google Shape;996;p48"/>
          <p:cNvSpPr/>
          <p:nvPr/>
        </p:nvSpPr>
        <p:spPr>
          <a:xfrm>
            <a:off x="5816542" y="5489801"/>
            <a:ext cx="558900" cy="558900"/>
          </a:xfrm>
          <a:custGeom>
            <a:rect b="b" l="l" r="r" t="t"/>
            <a:pathLst>
              <a:path extrusionOk="0" h="3240000" w="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0124D"/>
              </a:solidFill>
              <a:latin typeface="Arial"/>
              <a:ea typeface="Arial"/>
              <a:cs typeface="Arial"/>
              <a:sym typeface="Arial"/>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p:nvPr/>
        </p:nvSpPr>
        <p:spPr>
          <a:xfrm>
            <a:off x="11584951" y="1762753"/>
            <a:ext cx="3657600" cy="3657600"/>
          </a:xfrm>
          <a:prstGeom prst="donut">
            <a:avLst>
              <a:gd fmla="val 18423" name="adj"/>
            </a:avLst>
          </a:prstGeom>
          <a:solidFill>
            <a:schemeClr val="lt1">
              <a:alpha val="40000"/>
            </a:schemeClr>
          </a:solidFill>
          <a:ln cap="flat" cmpd="sng" w="12700">
            <a:solidFill>
              <a:srgbClr val="2978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28"/>
          <p:cNvSpPr/>
          <p:nvPr/>
        </p:nvSpPr>
        <p:spPr>
          <a:xfrm>
            <a:off x="12499351" y="2677153"/>
            <a:ext cx="1828800" cy="18288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44" name="Google Shape;244;p28"/>
          <p:cNvSpPr/>
          <p:nvPr/>
        </p:nvSpPr>
        <p:spPr>
          <a:xfrm>
            <a:off x="9527551" y="-294647"/>
            <a:ext cx="7772400" cy="77724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45" name="Google Shape;245;p28"/>
          <p:cNvSpPr/>
          <p:nvPr/>
        </p:nvSpPr>
        <p:spPr>
          <a:xfrm>
            <a:off x="10899151" y="1076953"/>
            <a:ext cx="5029200" cy="50292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46" name="Google Shape;246;p28"/>
          <p:cNvSpPr/>
          <p:nvPr/>
        </p:nvSpPr>
        <p:spPr>
          <a:xfrm>
            <a:off x="10213351" y="391153"/>
            <a:ext cx="6400800" cy="64008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47" name="Google Shape;247;p28"/>
          <p:cNvSpPr/>
          <p:nvPr/>
        </p:nvSpPr>
        <p:spPr>
          <a:xfrm>
            <a:off x="13344346" y="2602894"/>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48" name="Google Shape;248;p28"/>
          <p:cNvSpPr/>
          <p:nvPr/>
        </p:nvSpPr>
        <p:spPr>
          <a:xfrm>
            <a:off x="14113967" y="3963687"/>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49" name="Google Shape;249;p28"/>
          <p:cNvSpPr/>
          <p:nvPr/>
        </p:nvSpPr>
        <p:spPr>
          <a:xfrm>
            <a:off x="14113967" y="3091678"/>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0" name="Google Shape;250;p28"/>
          <p:cNvSpPr/>
          <p:nvPr/>
        </p:nvSpPr>
        <p:spPr>
          <a:xfrm>
            <a:off x="13344346" y="4411540"/>
            <a:ext cx="131700" cy="131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51" name="Google Shape;251;p28"/>
          <p:cNvGrpSpPr/>
          <p:nvPr/>
        </p:nvGrpSpPr>
        <p:grpSpPr>
          <a:xfrm>
            <a:off x="12794672" y="2930045"/>
            <a:ext cx="1206316" cy="1356685"/>
            <a:chOff x="7322277" y="4321169"/>
            <a:chExt cx="1919052" cy="2158265"/>
          </a:xfrm>
        </p:grpSpPr>
        <p:sp>
          <p:nvSpPr>
            <p:cNvPr id="252" name="Google Shape;252;p28"/>
            <p:cNvSpPr/>
            <p:nvPr/>
          </p:nvSpPr>
          <p:spPr>
            <a:xfrm>
              <a:off x="7992414" y="5103900"/>
              <a:ext cx="575537" cy="575537"/>
            </a:xfrm>
            <a:custGeom>
              <a:rect b="b" l="l" r="r" t="t"/>
              <a:pathLst>
                <a:path extrusionOk="0" h="575537" w="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28"/>
            <p:cNvSpPr/>
            <p:nvPr/>
          </p:nvSpPr>
          <p:spPr>
            <a:xfrm>
              <a:off x="7322277" y="4745313"/>
              <a:ext cx="1899273" cy="1237405"/>
            </a:xfrm>
            <a:custGeom>
              <a:rect b="b" l="l" r="r" t="t"/>
              <a:pathLst>
                <a:path extrusionOk="0" h="1237405" w="1899273">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28"/>
            <p:cNvSpPr/>
            <p:nvPr/>
          </p:nvSpPr>
          <p:spPr>
            <a:xfrm>
              <a:off x="7342056" y="4839153"/>
              <a:ext cx="1899273" cy="1237405"/>
            </a:xfrm>
            <a:custGeom>
              <a:rect b="b" l="l" r="r" t="t"/>
              <a:pathLst>
                <a:path extrusionOk="0" h="1237405" w="1899273">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28"/>
            <p:cNvSpPr/>
            <p:nvPr/>
          </p:nvSpPr>
          <p:spPr>
            <a:xfrm>
              <a:off x="7342056" y="4744038"/>
              <a:ext cx="1899273" cy="1237405"/>
            </a:xfrm>
            <a:custGeom>
              <a:rect b="b" l="l" r="r" t="t"/>
              <a:pathLst>
                <a:path extrusionOk="0" h="1237405" w="1899273">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28"/>
            <p:cNvSpPr/>
            <p:nvPr/>
          </p:nvSpPr>
          <p:spPr>
            <a:xfrm>
              <a:off x="7322277" y="4839153"/>
              <a:ext cx="1899273" cy="1237405"/>
            </a:xfrm>
            <a:custGeom>
              <a:rect b="b" l="l" r="r" t="t"/>
              <a:pathLst>
                <a:path extrusionOk="0" h="1237405" w="1899273">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28"/>
            <p:cNvSpPr/>
            <p:nvPr/>
          </p:nvSpPr>
          <p:spPr>
            <a:xfrm>
              <a:off x="7860040" y="4321169"/>
              <a:ext cx="489206" cy="2158265"/>
            </a:xfrm>
            <a:custGeom>
              <a:rect b="b" l="l" r="r" t="t"/>
              <a:pathLst>
                <a:path extrusionOk="0" h="2158265" w="489206">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28"/>
            <p:cNvSpPr/>
            <p:nvPr/>
          </p:nvSpPr>
          <p:spPr>
            <a:xfrm>
              <a:off x="8234139" y="4321169"/>
              <a:ext cx="489206" cy="2158265"/>
            </a:xfrm>
            <a:custGeom>
              <a:rect b="b" l="l" r="r" t="t"/>
              <a:pathLst>
                <a:path extrusionOk="0" h="2158265" w="489206">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28"/>
            <p:cNvSpPr/>
            <p:nvPr/>
          </p:nvSpPr>
          <p:spPr>
            <a:xfrm>
              <a:off x="8939173" y="5501021"/>
              <a:ext cx="287768" cy="287768"/>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28"/>
            <p:cNvSpPr/>
            <p:nvPr/>
          </p:nvSpPr>
          <p:spPr>
            <a:xfrm>
              <a:off x="7906083" y="4542751"/>
              <a:ext cx="287768" cy="287768"/>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28"/>
            <p:cNvSpPr/>
            <p:nvPr/>
          </p:nvSpPr>
          <p:spPr>
            <a:xfrm>
              <a:off x="7603926" y="5826200"/>
              <a:ext cx="287768" cy="287768"/>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2" name="Google Shape;262;p28"/>
          <p:cNvSpPr/>
          <p:nvPr/>
        </p:nvSpPr>
        <p:spPr>
          <a:xfrm>
            <a:off x="13189751" y="154688"/>
            <a:ext cx="399622" cy="295407"/>
          </a:xfrm>
          <a:custGeom>
            <a:rect b="b" l="l" r="r" t="t"/>
            <a:pathLst>
              <a:path extrusionOk="0" h="2588" w="3501">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63" name="Google Shape;263;p28"/>
          <p:cNvSpPr/>
          <p:nvPr/>
        </p:nvSpPr>
        <p:spPr>
          <a:xfrm>
            <a:off x="10300760" y="3483031"/>
            <a:ext cx="320538" cy="365442"/>
          </a:xfrm>
          <a:custGeom>
            <a:rect b="b" l="l" r="r" t="t"/>
            <a:pathLst>
              <a:path extrusionOk="0" h="3247" w="2942">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64" name="Google Shape;264;p28"/>
          <p:cNvSpPr/>
          <p:nvPr/>
        </p:nvSpPr>
        <p:spPr>
          <a:xfrm>
            <a:off x="11868778" y="1003271"/>
            <a:ext cx="246318" cy="346527"/>
          </a:xfrm>
          <a:custGeom>
            <a:rect b="b" l="l" r="r" t="t"/>
            <a:pathLst>
              <a:path extrusionOk="0" h="3873" w="275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65" name="Google Shape;265;p28"/>
          <p:cNvSpPr/>
          <p:nvPr/>
        </p:nvSpPr>
        <p:spPr>
          <a:xfrm>
            <a:off x="11023112" y="3424941"/>
            <a:ext cx="447648" cy="313939"/>
          </a:xfrm>
          <a:custGeom>
            <a:rect b="b" l="l" r="r" t="t"/>
            <a:pathLst>
              <a:path extrusionOk="0" h="3111" w="4436">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66" name="Google Shape;266;p28"/>
          <p:cNvSpPr/>
          <p:nvPr/>
        </p:nvSpPr>
        <p:spPr>
          <a:xfrm>
            <a:off x="13830700" y="691038"/>
            <a:ext cx="315955" cy="384177"/>
          </a:xfrm>
          <a:custGeom>
            <a:rect b="b" l="l" r="r" t="t"/>
            <a:pathLst>
              <a:path extrusionOk="0" h="3024" w="2487">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67" name="Google Shape;267;p28"/>
          <p:cNvSpPr/>
          <p:nvPr/>
        </p:nvSpPr>
        <p:spPr>
          <a:xfrm>
            <a:off x="15590502" y="3848979"/>
            <a:ext cx="323297" cy="361223"/>
          </a:xfrm>
          <a:custGeom>
            <a:rect b="b" l="l" r="r" t="t"/>
            <a:pathLst>
              <a:path extrusionOk="0" h="4086" w="3657">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68" name="Google Shape;268;p28"/>
          <p:cNvSpPr/>
          <p:nvPr/>
        </p:nvSpPr>
        <p:spPr>
          <a:xfrm>
            <a:off x="14899872" y="5398062"/>
            <a:ext cx="326875" cy="351501"/>
          </a:xfrm>
          <a:custGeom>
            <a:rect b="b" l="l" r="r" t="t"/>
            <a:pathLst>
              <a:path extrusionOk="0" h="5021437" w="46696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69" name="Google Shape;269;p28"/>
          <p:cNvSpPr/>
          <p:nvPr/>
        </p:nvSpPr>
        <p:spPr>
          <a:xfrm>
            <a:off x="10446052" y="5596931"/>
            <a:ext cx="305727" cy="336637"/>
          </a:xfrm>
          <a:custGeom>
            <a:rect b="b" l="l" r="r" t="t"/>
            <a:pathLst>
              <a:path extrusionOk="0" h="3960440" w="3596792">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70" name="Google Shape;270;p28"/>
          <p:cNvSpPr/>
          <p:nvPr/>
        </p:nvSpPr>
        <p:spPr>
          <a:xfrm>
            <a:off x="9861716" y="2402084"/>
            <a:ext cx="250607" cy="325261"/>
          </a:xfrm>
          <a:custGeom>
            <a:rect b="b" l="l" r="r" t="t"/>
            <a:pathLst>
              <a:path extrusionOk="0" h="2443" w="1882">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71" name="Google Shape;271;p28"/>
          <p:cNvSpPr/>
          <p:nvPr/>
        </p:nvSpPr>
        <p:spPr>
          <a:xfrm>
            <a:off x="12426201" y="6125569"/>
            <a:ext cx="356452" cy="365022"/>
          </a:xfrm>
          <a:custGeom>
            <a:rect b="b" l="l" r="r" t="t"/>
            <a:pathLst>
              <a:path extrusionOk="0" h="3876" w="3785">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72" name="Google Shape;272;p28"/>
          <p:cNvSpPr/>
          <p:nvPr/>
        </p:nvSpPr>
        <p:spPr>
          <a:xfrm>
            <a:off x="16073638" y="3198294"/>
            <a:ext cx="318779" cy="316835"/>
          </a:xfrm>
          <a:custGeom>
            <a:rect b="b" l="l" r="r" t="t"/>
            <a:pathLst>
              <a:path extrusionOk="0" h="3960440" w="39847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73" name="Google Shape;273;p28"/>
          <p:cNvSpPr/>
          <p:nvPr/>
        </p:nvSpPr>
        <p:spPr>
          <a:xfrm rot="-2700000">
            <a:off x="14596296" y="1020124"/>
            <a:ext cx="372263" cy="370355"/>
          </a:xfrm>
          <a:custGeom>
            <a:rect b="b" l="l" r="r" t="t"/>
            <a:pathLst>
              <a:path extrusionOk="0" h="4988198" w="5013893">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74" name="Google Shape;274;p28"/>
          <p:cNvSpPr/>
          <p:nvPr/>
        </p:nvSpPr>
        <p:spPr>
          <a:xfrm>
            <a:off x="10671379" y="4564903"/>
            <a:ext cx="304189" cy="296524"/>
          </a:xfrm>
          <a:custGeom>
            <a:rect b="b" l="l" r="r" t="t"/>
            <a:pathLst>
              <a:path extrusionOk="0" h="3488520" w="3578696">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275" name="Google Shape;275;p28"/>
          <p:cNvSpPr/>
          <p:nvPr/>
        </p:nvSpPr>
        <p:spPr>
          <a:xfrm>
            <a:off x="11186290" y="1463428"/>
            <a:ext cx="201493" cy="317284"/>
          </a:xfrm>
          <a:custGeom>
            <a:rect b="b" l="l" r="r" t="t"/>
            <a:pathLst>
              <a:path extrusionOk="0" h="3966044" w="2518668">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76" name="Google Shape;276;p28"/>
          <p:cNvSpPr/>
          <p:nvPr/>
        </p:nvSpPr>
        <p:spPr>
          <a:xfrm>
            <a:off x="15048715" y="1904136"/>
            <a:ext cx="349959" cy="349959"/>
          </a:xfrm>
          <a:custGeom>
            <a:rect b="b" l="l" r="r" t="t"/>
            <a:pathLst>
              <a:path extrusionOk="0" h="3888432" w="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277" name="Google Shape;277;p28"/>
          <p:cNvGrpSpPr/>
          <p:nvPr/>
        </p:nvGrpSpPr>
        <p:grpSpPr>
          <a:xfrm>
            <a:off x="9891398" y="4577746"/>
            <a:ext cx="395835" cy="232137"/>
            <a:chOff x="2627784" y="3959226"/>
            <a:chExt cx="3888360" cy="2280321"/>
          </a:xfrm>
        </p:grpSpPr>
        <p:sp>
          <p:nvSpPr>
            <p:cNvPr id="278" name="Google Shape;278;p28"/>
            <p:cNvSpPr/>
            <p:nvPr/>
          </p:nvSpPr>
          <p:spPr>
            <a:xfrm>
              <a:off x="2627784" y="5591547"/>
              <a:ext cx="648000" cy="648000"/>
            </a:xfrm>
            <a:prstGeom prst="donut">
              <a:avLst>
                <a:gd fmla="val 25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279" name="Google Shape;279;p28"/>
            <p:cNvSpPr/>
            <p:nvPr/>
          </p:nvSpPr>
          <p:spPr>
            <a:xfrm>
              <a:off x="5868144" y="5591547"/>
              <a:ext cx="648000" cy="648000"/>
            </a:xfrm>
            <a:prstGeom prst="donut">
              <a:avLst>
                <a:gd fmla="val 25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280" name="Google Shape;280;p28"/>
            <p:cNvSpPr/>
            <p:nvPr/>
          </p:nvSpPr>
          <p:spPr>
            <a:xfrm>
              <a:off x="2883221" y="5472334"/>
              <a:ext cx="162000" cy="420300"/>
            </a:xfrm>
            <a:prstGeom prst="roundRect">
              <a:avLst>
                <a:gd fmla="val 44102"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1" name="Google Shape;281;p28"/>
            <p:cNvSpPr/>
            <p:nvPr/>
          </p:nvSpPr>
          <p:spPr>
            <a:xfrm>
              <a:off x="6112101" y="5473128"/>
              <a:ext cx="162000" cy="398400"/>
            </a:xfrm>
            <a:prstGeom prst="roundRect">
              <a:avLst>
                <a:gd fmla="val 44102"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2" name="Google Shape;282;p28"/>
            <p:cNvSpPr/>
            <p:nvPr/>
          </p:nvSpPr>
          <p:spPr>
            <a:xfrm rot="-3401448">
              <a:off x="3368190" y="3899988"/>
              <a:ext cx="287896" cy="1875395"/>
            </a:xfrm>
            <a:prstGeom prst="roundRect">
              <a:avLst>
                <a:gd fmla="val 36068"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3" name="Google Shape;283;p28"/>
            <p:cNvSpPr/>
            <p:nvPr/>
          </p:nvSpPr>
          <p:spPr>
            <a:xfrm>
              <a:off x="6156176" y="4765811"/>
              <a:ext cx="288000" cy="755700"/>
            </a:xfrm>
            <a:prstGeom prst="roundRect">
              <a:avLst>
                <a:gd fmla="val 36068"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4" name="Google Shape;284;p28"/>
            <p:cNvSpPr/>
            <p:nvPr/>
          </p:nvSpPr>
          <p:spPr>
            <a:xfrm>
              <a:off x="2699792" y="5161371"/>
              <a:ext cx="3744300" cy="360000"/>
            </a:xfrm>
            <a:prstGeom prst="roundRect">
              <a:avLst>
                <a:gd fmla="val 16667"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5" name="Google Shape;285;p28"/>
            <p:cNvSpPr/>
            <p:nvPr/>
          </p:nvSpPr>
          <p:spPr>
            <a:xfrm>
              <a:off x="4294882" y="4509120"/>
              <a:ext cx="1800943" cy="553118"/>
            </a:xfrm>
            <a:custGeom>
              <a:rect b="b" l="l" r="r" t="t"/>
              <a:pathLst>
                <a:path extrusionOk="0" h="377555" w="1467163">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6" name="Google Shape;286;p28"/>
            <p:cNvSpPr/>
            <p:nvPr/>
          </p:nvSpPr>
          <p:spPr>
            <a:xfrm>
              <a:off x="3110319" y="3959226"/>
              <a:ext cx="457200" cy="457200"/>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7" name="Google Shape;287;p28"/>
            <p:cNvSpPr/>
            <p:nvPr/>
          </p:nvSpPr>
          <p:spPr>
            <a:xfrm rot="1959469">
              <a:off x="3453408" y="4426004"/>
              <a:ext cx="947636" cy="401598"/>
            </a:xfrm>
            <a:custGeom>
              <a:rect b="b" l="l" r="r" t="t"/>
              <a:pathLst>
                <a:path extrusionOk="0" h="401316" w="946970">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288" name="Google Shape;288;p28"/>
          <p:cNvSpPr/>
          <p:nvPr/>
        </p:nvSpPr>
        <p:spPr>
          <a:xfrm>
            <a:off x="14085009" y="1525673"/>
            <a:ext cx="258058" cy="352820"/>
          </a:xfrm>
          <a:custGeom>
            <a:rect b="b" l="l" r="r" t="t"/>
            <a:pathLst>
              <a:path extrusionOk="0" h="3758" w="256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89" name="Google Shape;289;p28"/>
          <p:cNvSpPr/>
          <p:nvPr/>
        </p:nvSpPr>
        <p:spPr>
          <a:xfrm>
            <a:off x="12663740" y="602219"/>
            <a:ext cx="346337" cy="346337"/>
          </a:xfrm>
          <a:custGeom>
            <a:rect b="b" l="l" r="r" t="t"/>
            <a:pathLst>
              <a:path extrusionOk="0" h="3848188" w="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90" name="Google Shape;290;p28"/>
          <p:cNvSpPr/>
          <p:nvPr/>
        </p:nvSpPr>
        <p:spPr>
          <a:xfrm rot="2525350">
            <a:off x="14374995" y="6174304"/>
            <a:ext cx="216516" cy="412422"/>
          </a:xfrm>
          <a:custGeom>
            <a:rect b="b" l="l" r="r" t="t"/>
            <a:pathLst>
              <a:path extrusionOk="0" h="3949150" w="20732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291" name="Google Shape;291;p28"/>
          <p:cNvSpPr/>
          <p:nvPr/>
        </p:nvSpPr>
        <p:spPr>
          <a:xfrm>
            <a:off x="9685208" y="3416531"/>
            <a:ext cx="306934" cy="231595"/>
          </a:xfrm>
          <a:custGeom>
            <a:rect b="b" l="l" r="r" t="t"/>
            <a:pathLst>
              <a:path extrusionOk="0" h="2988329" w="3960440">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92" name="Google Shape;292;p28"/>
          <p:cNvSpPr/>
          <p:nvPr/>
        </p:nvSpPr>
        <p:spPr>
          <a:xfrm>
            <a:off x="15796403" y="936972"/>
            <a:ext cx="297854" cy="269553"/>
          </a:xfrm>
          <a:custGeom>
            <a:rect b="b" l="l" r="r" t="t"/>
            <a:pathLst>
              <a:path extrusionOk="0" h="3594045" w="3971393">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93" name="Google Shape;293;p28"/>
          <p:cNvSpPr/>
          <p:nvPr/>
        </p:nvSpPr>
        <p:spPr>
          <a:xfrm>
            <a:off x="11138855" y="5449132"/>
            <a:ext cx="354140" cy="249380"/>
          </a:xfrm>
          <a:custGeom>
            <a:rect b="b" l="l" r="r" t="t"/>
            <a:pathLst>
              <a:path extrusionOk="0" h="3325069" w="3934890">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94" name="Google Shape;294;p28"/>
          <p:cNvSpPr/>
          <p:nvPr/>
        </p:nvSpPr>
        <p:spPr>
          <a:xfrm>
            <a:off x="10607305" y="2392536"/>
            <a:ext cx="379135" cy="231539"/>
          </a:xfrm>
          <a:custGeom>
            <a:rect b="b" l="l" r="r" t="t"/>
            <a:pathLst>
              <a:path extrusionOk="0" h="3087182" w="3990895">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95" name="Google Shape;295;p28"/>
          <p:cNvSpPr/>
          <p:nvPr/>
        </p:nvSpPr>
        <p:spPr>
          <a:xfrm>
            <a:off x="15809317" y="4951149"/>
            <a:ext cx="312538" cy="312027"/>
          </a:xfrm>
          <a:custGeom>
            <a:rect b="b" l="l" r="r" t="t"/>
            <a:pathLst>
              <a:path extrusionOk="0" h="3782142" w="3788345">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96" name="Google Shape;296;p28"/>
          <p:cNvSpPr/>
          <p:nvPr/>
        </p:nvSpPr>
        <p:spPr>
          <a:xfrm>
            <a:off x="15824107" y="2131856"/>
            <a:ext cx="326736" cy="325538"/>
          </a:xfrm>
          <a:custGeom>
            <a:rect b="b" l="l" r="r" t="t"/>
            <a:pathLst>
              <a:path extrusionOk="0" h="3945921" w="396044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97" name="Google Shape;297;p28"/>
          <p:cNvSpPr/>
          <p:nvPr/>
        </p:nvSpPr>
        <p:spPr>
          <a:xfrm>
            <a:off x="12373144" y="1490329"/>
            <a:ext cx="320538" cy="365442"/>
          </a:xfrm>
          <a:custGeom>
            <a:rect b="b" l="l" r="r" t="t"/>
            <a:pathLst>
              <a:path extrusionOk="0" h="3247" w="2942">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98" name="Google Shape;298;p28"/>
          <p:cNvSpPr/>
          <p:nvPr/>
        </p:nvSpPr>
        <p:spPr>
          <a:xfrm>
            <a:off x="11466400" y="6449729"/>
            <a:ext cx="315955" cy="384177"/>
          </a:xfrm>
          <a:custGeom>
            <a:rect b="b" l="l" r="r" t="t"/>
            <a:pathLst>
              <a:path extrusionOk="0" h="3024" w="2487">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299" name="Google Shape;299;p28"/>
          <p:cNvSpPr/>
          <p:nvPr/>
        </p:nvSpPr>
        <p:spPr>
          <a:xfrm>
            <a:off x="10548224" y="1015781"/>
            <a:ext cx="330451" cy="336784"/>
          </a:xfrm>
          <a:custGeom>
            <a:rect b="b" l="l" r="r" t="t"/>
            <a:pathLst>
              <a:path extrusionOk="0" h="1881" w="1776">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300" name="Google Shape;300;p28"/>
          <p:cNvSpPr/>
          <p:nvPr/>
        </p:nvSpPr>
        <p:spPr>
          <a:xfrm>
            <a:off x="13305719" y="1260919"/>
            <a:ext cx="340884" cy="172715"/>
          </a:xfrm>
          <a:custGeom>
            <a:rect b="b" l="l" r="r" t="t"/>
            <a:pathLst>
              <a:path extrusionOk="0" h="1824" w="3600">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nvGrpSpPr>
          <p:cNvPr id="301" name="Google Shape;301;p28"/>
          <p:cNvGrpSpPr/>
          <p:nvPr/>
        </p:nvGrpSpPr>
        <p:grpSpPr>
          <a:xfrm>
            <a:off x="11543581" y="2052624"/>
            <a:ext cx="373533" cy="381377"/>
            <a:chOff x="2062550" y="1001048"/>
            <a:chExt cx="5068290" cy="5174717"/>
          </a:xfrm>
        </p:grpSpPr>
        <p:sp>
          <p:nvSpPr>
            <p:cNvPr id="302" name="Google Shape;302;p28"/>
            <p:cNvSpPr/>
            <p:nvPr/>
          </p:nvSpPr>
          <p:spPr>
            <a:xfrm>
              <a:off x="4767053" y="1142826"/>
              <a:ext cx="2363788" cy="985837"/>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303" name="Google Shape;303;p28"/>
            <p:cNvSpPr/>
            <p:nvPr/>
          </p:nvSpPr>
          <p:spPr>
            <a:xfrm>
              <a:off x="3419872" y="2274221"/>
              <a:ext cx="1925638" cy="3692536"/>
            </a:xfrm>
            <a:custGeom>
              <a:rect b="b" l="l" r="r" t="t"/>
              <a:pathLst>
                <a:path extrusionOk="0" h="2416" w="1213">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304" name="Google Shape;304;p28"/>
            <p:cNvSpPr/>
            <p:nvPr/>
          </p:nvSpPr>
          <p:spPr>
            <a:xfrm>
              <a:off x="3841671" y="2252358"/>
              <a:ext cx="1951038" cy="3489269"/>
            </a:xfrm>
            <a:custGeom>
              <a:rect b="b" l="l" r="r" t="t"/>
              <a:pathLst>
                <a:path extrusionOk="0" h="2283" w="1229">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305" name="Google Shape;305;p28"/>
            <p:cNvSpPr/>
            <p:nvPr/>
          </p:nvSpPr>
          <p:spPr>
            <a:xfrm flipH="1">
              <a:off x="2062550" y="1142826"/>
              <a:ext cx="2363788" cy="985837"/>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306" name="Google Shape;306;p28"/>
            <p:cNvSpPr/>
            <p:nvPr/>
          </p:nvSpPr>
          <p:spPr>
            <a:xfrm>
              <a:off x="4366556" y="1001048"/>
              <a:ext cx="460794" cy="5174717"/>
            </a:xfrm>
            <a:custGeom>
              <a:rect b="b" l="l" r="r" t="t"/>
              <a:pathLst>
                <a:path extrusionOk="0" h="3369" w="300">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sp>
        <p:nvSpPr>
          <p:cNvPr id="307" name="Google Shape;307;p28"/>
          <p:cNvSpPr/>
          <p:nvPr/>
        </p:nvSpPr>
        <p:spPr>
          <a:xfrm>
            <a:off x="13878090" y="5517559"/>
            <a:ext cx="312767" cy="337227"/>
          </a:xfrm>
          <a:custGeom>
            <a:rect b="b" l="l" r="r" t="t"/>
            <a:pathLst>
              <a:path extrusionOk="0" h="3626" w="3363">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chemeClr val="l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sp>
        <p:nvSpPr>
          <p:cNvPr id="308" name="Google Shape;308;p28"/>
          <p:cNvSpPr/>
          <p:nvPr/>
        </p:nvSpPr>
        <p:spPr>
          <a:xfrm rot="7836078">
            <a:off x="11685770" y="359338"/>
            <a:ext cx="296697" cy="253092"/>
          </a:xfrm>
          <a:custGeom>
            <a:rect b="b" l="l" r="r" t="t"/>
            <a:pathLst>
              <a:path extrusionOk="0" h="3660228" w="4290840">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09" name="Google Shape;309;p28"/>
          <p:cNvSpPr/>
          <p:nvPr/>
        </p:nvSpPr>
        <p:spPr>
          <a:xfrm>
            <a:off x="11753632" y="5108094"/>
            <a:ext cx="326736" cy="325538"/>
          </a:xfrm>
          <a:custGeom>
            <a:rect b="b" l="l" r="r" t="t"/>
            <a:pathLst>
              <a:path extrusionOk="0" h="3945921" w="396044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10" name="Google Shape;310;p28"/>
          <p:cNvSpPr/>
          <p:nvPr/>
        </p:nvSpPr>
        <p:spPr>
          <a:xfrm>
            <a:off x="15651281" y="6256765"/>
            <a:ext cx="319272" cy="192949"/>
          </a:xfrm>
          <a:custGeom>
            <a:rect b="b" l="l" r="r" t="t"/>
            <a:pathLst>
              <a:path extrusionOk="0" h="3087182" w="3990895">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11" name="Google Shape;311;p28"/>
          <p:cNvSpPr txBox="1"/>
          <p:nvPr/>
        </p:nvSpPr>
        <p:spPr>
          <a:xfrm>
            <a:off x="75550" y="103325"/>
            <a:ext cx="9431700" cy="6858000"/>
          </a:xfrm>
          <a:prstGeom prst="rect">
            <a:avLst/>
          </a:prstGeom>
          <a:noFill/>
          <a:ln>
            <a:noFill/>
          </a:ln>
        </p:spPr>
        <p:txBody>
          <a:bodyPr anchorCtr="0" anchor="t" bIns="91425" lIns="91425" spcFirstLastPara="1" rIns="91425" wrap="square" tIns="91425">
            <a:noAutofit/>
          </a:bodyPr>
          <a:lstStyle/>
          <a:p>
            <a:pPr indent="457200" lvl="0" marL="0" rtl="0" algn="l">
              <a:spcBef>
                <a:spcPts val="240"/>
              </a:spcBef>
              <a:spcAft>
                <a:spcPts val="0"/>
              </a:spcAft>
              <a:buClr>
                <a:schemeClr val="dk1"/>
              </a:buClr>
              <a:buSzPts val="1100"/>
              <a:buFont typeface="Arial"/>
              <a:buNone/>
            </a:pPr>
            <a:r>
              <a:rPr lang="en-US" sz="3000">
                <a:solidFill>
                  <a:srgbClr val="FFFFFF"/>
                </a:solidFill>
                <a:latin typeface="Lobster"/>
                <a:ea typeface="Lobster"/>
                <a:cs typeface="Lobster"/>
                <a:sym typeface="Lobster"/>
              </a:rPr>
              <a:t>Motivation</a:t>
            </a:r>
            <a:endParaRPr sz="3000">
              <a:solidFill>
                <a:srgbClr val="FFFFFF"/>
              </a:solidFill>
              <a:latin typeface="Lobster"/>
              <a:ea typeface="Lobster"/>
              <a:cs typeface="Lobster"/>
              <a:sym typeface="Lobster"/>
            </a:endParaRPr>
          </a:p>
          <a:p>
            <a:pPr indent="0" lvl="0" marL="0" rtl="0" algn="l">
              <a:spcBef>
                <a:spcPts val="240"/>
              </a:spcBef>
              <a:spcAft>
                <a:spcPts val="0"/>
              </a:spcAft>
              <a:buClr>
                <a:schemeClr val="dk1"/>
              </a:buClr>
              <a:buSzPts val="1100"/>
              <a:buFont typeface="Arial"/>
              <a:buNone/>
            </a:pPr>
            <a:r>
              <a:t/>
            </a:r>
            <a:endParaRPr sz="3000">
              <a:solidFill>
                <a:srgbClr val="FFFFFF"/>
              </a:solidFill>
              <a:latin typeface="Lobster"/>
              <a:ea typeface="Lobster"/>
              <a:cs typeface="Lobster"/>
              <a:sym typeface="Lobster"/>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In order to better understand several cellular processes, it is helpful to study how various components make up the system.</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Working with whole organisms (or even just whole cells) can be unpredictable, with the outcome of experiments relying on the interaction of thousands of molecular pathways and external factors.</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The molecules which form the basis of life provide a more predictable and mechanistic tool for us to study.</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We may use them to determine the function of single genes or proteins, and find out what would happen if that gene or protein was absent or faulty.</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Knowledge to develop treatments for when living things don’t work so well.</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Networks of protein–protein interactions (PPI networks) offer a way to depict, visualize and quantify the functioning and relative importance of particular proteins in cell function.</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Such network analysis can be used, in general to support predictions in pathogenesis studies.</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To understand a protein's function and behaviour.</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To predict the biological processes that a protein of unknown function is involved in.</a:t>
            </a:r>
            <a:endParaRPr sz="2000">
              <a:solidFill>
                <a:srgbClr val="FFFFFF"/>
              </a:solidFill>
              <a:latin typeface="Lobster"/>
              <a:ea typeface="Lobster"/>
              <a:cs typeface="Lobster"/>
              <a:sym typeface="Lobster"/>
            </a:endParaRPr>
          </a:p>
          <a:p>
            <a:pPr indent="457200" lvl="0" marL="0" rtl="0" algn="l">
              <a:lnSpc>
                <a:spcPct val="80000"/>
              </a:lnSpc>
              <a:spcBef>
                <a:spcPts val="1200"/>
              </a:spcBef>
              <a:spcAft>
                <a:spcPts val="0"/>
              </a:spcAft>
              <a:buClr>
                <a:schemeClr val="dk1"/>
              </a:buClr>
              <a:buSzPts val="1100"/>
              <a:buFont typeface="Arial"/>
              <a:buNone/>
            </a:pPr>
            <a:r>
              <a:t/>
            </a:r>
            <a:endParaRPr sz="2000">
              <a:solidFill>
                <a:srgbClr val="FFFFFF"/>
              </a:solidFill>
              <a:latin typeface="Times New Roman"/>
              <a:ea typeface="Times New Roman"/>
              <a:cs typeface="Times New Roman"/>
              <a:sym typeface="Times New Roman"/>
            </a:endParaRPr>
          </a:p>
          <a:p>
            <a:pPr indent="0" lvl="0" marL="914400" rtl="0" algn="l">
              <a:lnSpc>
                <a:spcPct val="115000"/>
              </a:lnSpc>
              <a:spcBef>
                <a:spcPts val="1200"/>
              </a:spcBef>
              <a:spcAft>
                <a:spcPts val="1200"/>
              </a:spcAft>
              <a:buNone/>
            </a:pPr>
            <a:r>
              <a:t/>
            </a:r>
            <a:endParaRPr>
              <a:solidFill>
                <a:srgbClr val="FFFFFF"/>
              </a:solidFill>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grpSp>
        <p:nvGrpSpPr>
          <p:cNvPr id="316" name="Google Shape;316;p29"/>
          <p:cNvGrpSpPr/>
          <p:nvPr/>
        </p:nvGrpSpPr>
        <p:grpSpPr>
          <a:xfrm>
            <a:off x="8866451" y="3720827"/>
            <a:ext cx="3852860" cy="3722025"/>
            <a:chOff x="-636032" y="309514"/>
            <a:chExt cx="7074660" cy="6834420"/>
          </a:xfrm>
        </p:grpSpPr>
        <p:grpSp>
          <p:nvGrpSpPr>
            <p:cNvPr id="317" name="Google Shape;317;p29"/>
            <p:cNvGrpSpPr/>
            <p:nvPr/>
          </p:nvGrpSpPr>
          <p:grpSpPr>
            <a:xfrm rot="532778">
              <a:off x="-370799" y="3125746"/>
              <a:ext cx="3901389" cy="3739490"/>
              <a:chOff x="327220" y="1575666"/>
              <a:chExt cx="2521839" cy="2417187"/>
            </a:xfrm>
          </p:grpSpPr>
          <p:sp>
            <p:nvSpPr>
              <p:cNvPr id="318" name="Google Shape;318;p29"/>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9" name="Google Shape;319;p29"/>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0" name="Google Shape;320;p29"/>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1" name="Google Shape;321;p29"/>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2" name="Google Shape;322;p29"/>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3" name="Google Shape;323;p29"/>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4" name="Google Shape;324;p29"/>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5" name="Google Shape;325;p29"/>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6" name="Google Shape;326;p29"/>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7" name="Google Shape;327;p29"/>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8" name="Google Shape;328;p29"/>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329" name="Google Shape;329;p29"/>
            <p:cNvGrpSpPr/>
            <p:nvPr/>
          </p:nvGrpSpPr>
          <p:grpSpPr>
            <a:xfrm rot="532778">
              <a:off x="2272006" y="588212"/>
              <a:ext cx="3901389" cy="3739490"/>
              <a:chOff x="327220" y="1575666"/>
              <a:chExt cx="2521839" cy="2417187"/>
            </a:xfrm>
          </p:grpSpPr>
          <p:sp>
            <p:nvSpPr>
              <p:cNvPr id="330" name="Google Shape;330;p29"/>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1" name="Google Shape;331;p29"/>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2" name="Google Shape;332;p29"/>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3" name="Google Shape;333;p29"/>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4" name="Google Shape;334;p29"/>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5" name="Google Shape;335;p29"/>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6" name="Google Shape;336;p29"/>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7" name="Google Shape;337;p29"/>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8" name="Google Shape;338;p29"/>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9" name="Google Shape;339;p29"/>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40" name="Google Shape;340;p29"/>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41" name="Google Shape;341;p29"/>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342" name="Google Shape;342;p29"/>
          <p:cNvSpPr txBox="1"/>
          <p:nvPr/>
        </p:nvSpPr>
        <p:spPr>
          <a:xfrm>
            <a:off x="482425" y="467650"/>
            <a:ext cx="9639600" cy="60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3000">
                <a:solidFill>
                  <a:schemeClr val="accent2"/>
                </a:solidFill>
                <a:latin typeface="Lobster"/>
                <a:ea typeface="Lobster"/>
                <a:cs typeface="Lobster"/>
                <a:sym typeface="Lobster"/>
              </a:rPr>
              <a:t>Biological molecules</a:t>
            </a:r>
            <a:endParaRPr sz="3000">
              <a:solidFill>
                <a:schemeClr val="accent2"/>
              </a:solidFill>
              <a:latin typeface="Lobster"/>
              <a:ea typeface="Lobster"/>
              <a:cs typeface="Lobster"/>
              <a:sym typeface="Lobster"/>
            </a:endParaRPr>
          </a:p>
          <a:p>
            <a:pPr indent="0" lvl="0" marL="0" rtl="0" algn="l">
              <a:lnSpc>
                <a:spcPct val="115000"/>
              </a:lnSpc>
              <a:spcBef>
                <a:spcPts val="1200"/>
              </a:spcBef>
              <a:spcAft>
                <a:spcPts val="0"/>
              </a:spcAft>
              <a:buNone/>
            </a:pPr>
            <a:r>
              <a:t/>
            </a:r>
            <a:endParaRPr sz="2400">
              <a:solidFill>
                <a:schemeClr val="accent2"/>
              </a:solidFill>
              <a:latin typeface="Lobster"/>
              <a:ea typeface="Lobster"/>
              <a:cs typeface="Lobster"/>
              <a:sym typeface="Lobster"/>
            </a:endParaRPr>
          </a:p>
          <a:p>
            <a:pPr indent="-355600" lvl="0" marL="457200" rtl="0" algn="l">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Large molecules that are abundantly found in living organisms and are essential for life.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There are four major types of biological molecules -  </a:t>
            </a:r>
            <a:endParaRPr sz="2000">
              <a:latin typeface="Times New Roman"/>
              <a:ea typeface="Times New Roman"/>
              <a:cs typeface="Times New Roman"/>
              <a:sym typeface="Times New Roman"/>
            </a:endParaRPr>
          </a:p>
          <a:p>
            <a:pPr indent="457200" lvl="0" marL="914400" rtl="0" algn="l">
              <a:lnSpc>
                <a:spcPct val="115000"/>
              </a:lnSpc>
              <a:spcBef>
                <a:spcPts val="1200"/>
              </a:spcBef>
              <a:spcAft>
                <a:spcPts val="0"/>
              </a:spcAft>
              <a:buNone/>
            </a:pPr>
            <a:r>
              <a:rPr lang="en-US" sz="2000">
                <a:latin typeface="Times New Roman"/>
                <a:ea typeface="Times New Roman"/>
                <a:cs typeface="Times New Roman"/>
                <a:sym typeface="Times New Roman"/>
              </a:rPr>
              <a:t>(Carbohydrates, Fats, </a:t>
            </a:r>
            <a:r>
              <a:rPr b="1" lang="en-US" sz="2000">
                <a:latin typeface="Times New Roman"/>
                <a:ea typeface="Times New Roman"/>
                <a:cs typeface="Times New Roman"/>
                <a:sym typeface="Times New Roman"/>
              </a:rPr>
              <a:t>proteins, </a:t>
            </a:r>
            <a:r>
              <a:rPr lang="en-US" sz="2000">
                <a:latin typeface="Times New Roman"/>
                <a:ea typeface="Times New Roman"/>
                <a:cs typeface="Times New Roman"/>
                <a:sym typeface="Times New Roman"/>
              </a:rPr>
              <a:t>Nucleic Acids) </a:t>
            </a:r>
            <a:endParaRPr b="1" i="1" sz="1200">
              <a:solidFill>
                <a:srgbClr val="980000"/>
              </a:solidFill>
              <a:latin typeface="Times New Roman"/>
              <a:ea typeface="Times New Roman"/>
              <a:cs typeface="Times New Roman"/>
              <a:sym typeface="Times New Roman"/>
            </a:endParaRPr>
          </a:p>
          <a:p>
            <a:pPr indent="457200" lvl="0" marL="914400" rtl="0" algn="l">
              <a:lnSpc>
                <a:spcPct val="115000"/>
              </a:lnSpc>
              <a:spcBef>
                <a:spcPts val="1200"/>
              </a:spcBef>
              <a:spcAft>
                <a:spcPts val="0"/>
              </a:spcAft>
              <a:buNone/>
            </a:pPr>
            <a:r>
              <a:t/>
            </a:r>
            <a:endParaRPr b="1" i="1" sz="1200">
              <a:solidFill>
                <a:srgbClr val="980000"/>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rgbClr val="980000"/>
              </a:buClr>
              <a:buSzPts val="2000"/>
              <a:buFont typeface="Times New Roman"/>
              <a:buChar char="●"/>
            </a:pPr>
            <a:r>
              <a:rPr lang="en-US" sz="2000">
                <a:solidFill>
                  <a:srgbClr val="980000"/>
                </a:solidFill>
                <a:latin typeface="Times New Roman"/>
                <a:ea typeface="Times New Roman"/>
                <a:cs typeface="Times New Roman"/>
                <a:sym typeface="Times New Roman"/>
              </a:rPr>
              <a:t>Here in this work we are concerned about Proteins only.</a:t>
            </a:r>
            <a:endParaRPr sz="2000">
              <a:solidFill>
                <a:srgbClr val="980000"/>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0"/>
          <p:cNvSpPr txBox="1"/>
          <p:nvPr/>
        </p:nvSpPr>
        <p:spPr>
          <a:xfrm>
            <a:off x="610355" y="1"/>
            <a:ext cx="6191700" cy="92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000">
                <a:solidFill>
                  <a:schemeClr val="accent1"/>
                </a:solidFill>
                <a:latin typeface="Lobster"/>
                <a:ea typeface="Lobster"/>
                <a:cs typeface="Lobster"/>
                <a:sym typeface="Lobster"/>
              </a:rPr>
              <a:t>Gene Expression</a:t>
            </a:r>
            <a:endParaRPr sz="3000">
              <a:solidFill>
                <a:srgbClr val="262626"/>
              </a:solidFill>
              <a:latin typeface="Lobster"/>
              <a:ea typeface="Lobster"/>
              <a:cs typeface="Lobster"/>
              <a:sym typeface="Lobster"/>
            </a:endParaRPr>
          </a:p>
        </p:txBody>
      </p:sp>
      <p:grpSp>
        <p:nvGrpSpPr>
          <p:cNvPr id="348" name="Google Shape;348;p30"/>
          <p:cNvGrpSpPr/>
          <p:nvPr/>
        </p:nvGrpSpPr>
        <p:grpSpPr>
          <a:xfrm rot="-1070566">
            <a:off x="3861024" y="1462924"/>
            <a:ext cx="3982883" cy="4156168"/>
            <a:chOff x="-636032" y="309514"/>
            <a:chExt cx="7074660" cy="6834420"/>
          </a:xfrm>
        </p:grpSpPr>
        <p:grpSp>
          <p:nvGrpSpPr>
            <p:cNvPr id="349" name="Google Shape;349;p30"/>
            <p:cNvGrpSpPr/>
            <p:nvPr/>
          </p:nvGrpSpPr>
          <p:grpSpPr>
            <a:xfrm rot="532778">
              <a:off x="-370799" y="3125746"/>
              <a:ext cx="3901389" cy="3739490"/>
              <a:chOff x="327220" y="1575666"/>
              <a:chExt cx="2521839" cy="2417187"/>
            </a:xfrm>
          </p:grpSpPr>
          <p:sp>
            <p:nvSpPr>
              <p:cNvPr id="350" name="Google Shape;350;p30"/>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1" name="Google Shape;351;p30"/>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2" name="Google Shape;352;p30"/>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3" name="Google Shape;353;p30"/>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4" name="Google Shape;354;p30"/>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5" name="Google Shape;355;p30"/>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6" name="Google Shape;356;p30"/>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7" name="Google Shape;357;p30"/>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8" name="Google Shape;358;p30"/>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9" name="Google Shape;359;p30"/>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0" name="Google Shape;360;p30"/>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361" name="Google Shape;361;p30"/>
            <p:cNvGrpSpPr/>
            <p:nvPr/>
          </p:nvGrpSpPr>
          <p:grpSpPr>
            <a:xfrm rot="532778">
              <a:off x="2272006" y="588212"/>
              <a:ext cx="3901389" cy="3739490"/>
              <a:chOff x="327220" y="1575666"/>
              <a:chExt cx="2521839" cy="2417187"/>
            </a:xfrm>
          </p:grpSpPr>
          <p:sp>
            <p:nvSpPr>
              <p:cNvPr id="362" name="Google Shape;362;p30"/>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3" name="Google Shape;363;p30"/>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4" name="Google Shape;364;p30"/>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5" name="Google Shape;365;p30"/>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6" name="Google Shape;366;p30"/>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7" name="Google Shape;367;p30"/>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8" name="Google Shape;368;p30"/>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9" name="Google Shape;369;p30"/>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70" name="Google Shape;370;p30"/>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71" name="Google Shape;371;p30"/>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72" name="Google Shape;372;p30"/>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73" name="Google Shape;373;p30"/>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374" name="Google Shape;374;p30"/>
          <p:cNvSpPr txBox="1"/>
          <p:nvPr/>
        </p:nvSpPr>
        <p:spPr>
          <a:xfrm>
            <a:off x="8450075" y="1369551"/>
            <a:ext cx="2795700" cy="18399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lang="en-US" sz="1600">
                <a:solidFill>
                  <a:srgbClr val="660000"/>
                </a:solidFill>
                <a:latin typeface="Times New Roman"/>
                <a:ea typeface="Times New Roman"/>
                <a:cs typeface="Times New Roman"/>
                <a:sym typeface="Times New Roman"/>
              </a:rPr>
              <a:t>Several steps in the gene expression process may be modulated, including the transcription, RNA splicing, translation, and post-translational modification of a protein</a:t>
            </a:r>
            <a:endParaRPr b="1" sz="1600">
              <a:solidFill>
                <a:srgbClr val="660000"/>
              </a:solidFill>
              <a:latin typeface="Times New Roman"/>
              <a:ea typeface="Times New Roman"/>
              <a:cs typeface="Times New Roman"/>
              <a:sym typeface="Times New Roman"/>
            </a:endParaRPr>
          </a:p>
        </p:txBody>
      </p:sp>
      <p:grpSp>
        <p:nvGrpSpPr>
          <p:cNvPr id="375" name="Google Shape;375;p30"/>
          <p:cNvGrpSpPr/>
          <p:nvPr/>
        </p:nvGrpSpPr>
        <p:grpSpPr>
          <a:xfrm>
            <a:off x="7579182" y="1481122"/>
            <a:ext cx="701579" cy="769090"/>
            <a:chOff x="6078081" y="1847059"/>
            <a:chExt cx="684000" cy="684000"/>
          </a:xfrm>
        </p:grpSpPr>
        <p:sp>
          <p:nvSpPr>
            <p:cNvPr id="376" name="Google Shape;376;p30"/>
            <p:cNvSpPr/>
            <p:nvPr/>
          </p:nvSpPr>
          <p:spPr>
            <a:xfrm>
              <a:off x="6078081" y="1847059"/>
              <a:ext cx="684000" cy="684000"/>
            </a:xfrm>
            <a:prstGeom prst="ellipse">
              <a:avLst/>
            </a:prstGeom>
            <a:solidFill>
              <a:srgbClr val="783F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77" name="Google Shape;377;p30"/>
            <p:cNvSpPr/>
            <p:nvPr/>
          </p:nvSpPr>
          <p:spPr>
            <a:xfrm>
              <a:off x="6150081" y="1919059"/>
              <a:ext cx="540000" cy="540000"/>
            </a:xfrm>
            <a:prstGeom prst="ellipse">
              <a:avLst/>
            </a:prstGeom>
            <a:solidFill>
              <a:srgbClr val="783F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78" name="Google Shape;378;p30"/>
          <p:cNvSpPr txBox="1"/>
          <p:nvPr/>
        </p:nvSpPr>
        <p:spPr>
          <a:xfrm>
            <a:off x="7676265" y="1612324"/>
            <a:ext cx="508200" cy="507000"/>
          </a:xfrm>
          <a:prstGeom prst="rect">
            <a:avLst/>
          </a:prstGeom>
          <a:solidFill>
            <a:srgbClr val="783F0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sz="1400">
                <a:solidFill>
                  <a:schemeClr val="lt1"/>
                </a:solidFill>
                <a:latin typeface="Arial"/>
                <a:ea typeface="Arial"/>
                <a:cs typeface="Arial"/>
                <a:sym typeface="Arial"/>
              </a:rPr>
              <a:t>04</a:t>
            </a:r>
            <a:endParaRPr/>
          </a:p>
        </p:txBody>
      </p:sp>
      <p:sp>
        <p:nvSpPr>
          <p:cNvPr id="379" name="Google Shape;379;p30"/>
          <p:cNvSpPr txBox="1"/>
          <p:nvPr/>
        </p:nvSpPr>
        <p:spPr>
          <a:xfrm>
            <a:off x="7811775" y="3847750"/>
            <a:ext cx="4222500" cy="18399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lang="en-US" sz="1600">
                <a:solidFill>
                  <a:srgbClr val="660000"/>
                </a:solidFill>
                <a:latin typeface="Times New Roman"/>
                <a:ea typeface="Times New Roman"/>
                <a:cs typeface="Times New Roman"/>
                <a:sym typeface="Times New Roman"/>
              </a:rPr>
              <a:t>The process of gene expression is used by all known life—eukaryotes (including multicellular organisms), prokaryotes (bacteria and archaea), and utilized by viruses—to generate the macromolecular machinery for life.</a:t>
            </a:r>
            <a:endParaRPr b="1" sz="1600">
              <a:solidFill>
                <a:srgbClr val="660000"/>
              </a:solidFill>
              <a:latin typeface="Times New Roman"/>
              <a:ea typeface="Times New Roman"/>
              <a:cs typeface="Times New Roman"/>
              <a:sym typeface="Times New Roman"/>
            </a:endParaRPr>
          </a:p>
        </p:txBody>
      </p:sp>
      <p:grpSp>
        <p:nvGrpSpPr>
          <p:cNvPr id="380" name="Google Shape;380;p30"/>
          <p:cNvGrpSpPr/>
          <p:nvPr/>
        </p:nvGrpSpPr>
        <p:grpSpPr>
          <a:xfrm>
            <a:off x="6877565" y="3978662"/>
            <a:ext cx="701579" cy="769090"/>
            <a:chOff x="6078081" y="1847059"/>
            <a:chExt cx="684000" cy="684000"/>
          </a:xfrm>
        </p:grpSpPr>
        <p:sp>
          <p:nvSpPr>
            <p:cNvPr id="381" name="Google Shape;381;p30"/>
            <p:cNvSpPr/>
            <p:nvPr/>
          </p:nvSpPr>
          <p:spPr>
            <a:xfrm>
              <a:off x="6078081" y="1847059"/>
              <a:ext cx="684000" cy="684000"/>
            </a:xfrm>
            <a:prstGeom prst="ellipse">
              <a:avLst/>
            </a:prstGeom>
            <a:solidFill>
              <a:srgbClr val="783F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82" name="Google Shape;382;p30"/>
            <p:cNvSpPr/>
            <p:nvPr/>
          </p:nvSpPr>
          <p:spPr>
            <a:xfrm>
              <a:off x="6150081" y="1919059"/>
              <a:ext cx="540000" cy="540000"/>
            </a:xfrm>
            <a:prstGeom prst="ellipse">
              <a:avLst/>
            </a:prstGeom>
            <a:solidFill>
              <a:srgbClr val="783F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83" name="Google Shape;383;p30"/>
          <p:cNvSpPr txBox="1"/>
          <p:nvPr/>
        </p:nvSpPr>
        <p:spPr>
          <a:xfrm>
            <a:off x="6974647" y="4109864"/>
            <a:ext cx="508200" cy="507000"/>
          </a:xfrm>
          <a:prstGeom prst="rect">
            <a:avLst/>
          </a:prstGeom>
          <a:solidFill>
            <a:srgbClr val="783F0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sz="1400">
                <a:solidFill>
                  <a:schemeClr val="lt1"/>
                </a:solidFill>
                <a:latin typeface="Arial"/>
                <a:ea typeface="Arial"/>
                <a:cs typeface="Arial"/>
                <a:sym typeface="Arial"/>
              </a:rPr>
              <a:t>05</a:t>
            </a:r>
            <a:endParaRPr/>
          </a:p>
        </p:txBody>
      </p:sp>
      <p:sp>
        <p:nvSpPr>
          <p:cNvPr id="384" name="Google Shape;384;p30"/>
          <p:cNvSpPr txBox="1"/>
          <p:nvPr/>
        </p:nvSpPr>
        <p:spPr>
          <a:xfrm>
            <a:off x="866775" y="1369602"/>
            <a:ext cx="4361700" cy="11280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lang="en-US" sz="1600">
                <a:solidFill>
                  <a:srgbClr val="114A53"/>
                </a:solidFill>
                <a:latin typeface="Times New Roman"/>
                <a:ea typeface="Times New Roman"/>
                <a:cs typeface="Times New Roman"/>
                <a:sym typeface="Times New Roman"/>
              </a:rPr>
              <a:t>When the information stored in our DNA is converted into instructions for making proteins or other molecules, it is called gene expression</a:t>
            </a:r>
            <a:r>
              <a:rPr b="1" lang="en-US" sz="1600">
                <a:solidFill>
                  <a:schemeClr val="accent1"/>
                </a:solidFill>
                <a:latin typeface="Times New Roman"/>
                <a:ea typeface="Times New Roman"/>
                <a:cs typeface="Times New Roman"/>
                <a:sym typeface="Times New Roman"/>
              </a:rPr>
              <a:t>.</a:t>
            </a:r>
            <a:endParaRPr b="1" sz="1600">
              <a:solidFill>
                <a:schemeClr val="accent1"/>
              </a:solidFill>
              <a:latin typeface="Times New Roman"/>
              <a:ea typeface="Times New Roman"/>
              <a:cs typeface="Times New Roman"/>
              <a:sym typeface="Times New Roman"/>
            </a:endParaRPr>
          </a:p>
        </p:txBody>
      </p:sp>
      <p:grpSp>
        <p:nvGrpSpPr>
          <p:cNvPr id="385" name="Google Shape;385;p30"/>
          <p:cNvGrpSpPr/>
          <p:nvPr/>
        </p:nvGrpSpPr>
        <p:grpSpPr>
          <a:xfrm>
            <a:off x="5408539" y="1481132"/>
            <a:ext cx="701579" cy="769090"/>
            <a:chOff x="3754587" y="1709861"/>
            <a:chExt cx="684000" cy="684000"/>
          </a:xfrm>
        </p:grpSpPr>
        <p:sp>
          <p:nvSpPr>
            <p:cNvPr id="386" name="Google Shape;386;p30"/>
            <p:cNvSpPr/>
            <p:nvPr/>
          </p:nvSpPr>
          <p:spPr>
            <a:xfrm>
              <a:off x="3754587" y="1709861"/>
              <a:ext cx="684000" cy="684000"/>
            </a:xfrm>
            <a:prstGeom prst="ellipse">
              <a:avLst/>
            </a:prstGeom>
            <a:solidFill>
              <a:schemeClr val="accen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87" name="Google Shape;387;p30"/>
            <p:cNvSpPr/>
            <p:nvPr/>
          </p:nvSpPr>
          <p:spPr>
            <a:xfrm>
              <a:off x="3826587" y="1781861"/>
              <a:ext cx="540000" cy="54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88" name="Google Shape;388;p30"/>
            <p:cNvSpPr txBox="1"/>
            <p:nvPr/>
          </p:nvSpPr>
          <p:spPr>
            <a:xfrm>
              <a:off x="3840276" y="1826389"/>
              <a:ext cx="495600" cy="450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sz="1400">
                  <a:solidFill>
                    <a:schemeClr val="lt1"/>
                  </a:solidFill>
                  <a:latin typeface="Arial"/>
                  <a:ea typeface="Arial"/>
                  <a:cs typeface="Arial"/>
                  <a:sym typeface="Arial"/>
                </a:rPr>
                <a:t>01</a:t>
              </a:r>
              <a:endParaRPr/>
            </a:p>
          </p:txBody>
        </p:sp>
      </p:grpSp>
      <p:sp>
        <p:nvSpPr>
          <p:cNvPr id="389" name="Google Shape;389;p30"/>
          <p:cNvSpPr txBox="1"/>
          <p:nvPr/>
        </p:nvSpPr>
        <p:spPr>
          <a:xfrm>
            <a:off x="534550" y="3075121"/>
            <a:ext cx="3803100" cy="10383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lang="en-US" sz="1600">
                <a:solidFill>
                  <a:srgbClr val="114A53"/>
                </a:solidFill>
                <a:latin typeface="Times New Roman"/>
                <a:ea typeface="Times New Roman"/>
                <a:cs typeface="Times New Roman"/>
                <a:sym typeface="Times New Roman"/>
              </a:rPr>
              <a:t>Gene expression is a tightly regulated process that allows a cell to respond to its changing environment.</a:t>
            </a:r>
            <a:endParaRPr b="1" sz="1600">
              <a:solidFill>
                <a:srgbClr val="114A53"/>
              </a:solidFill>
              <a:latin typeface="Times New Roman"/>
              <a:ea typeface="Times New Roman"/>
              <a:cs typeface="Times New Roman"/>
              <a:sym typeface="Times New Roman"/>
            </a:endParaRPr>
          </a:p>
        </p:txBody>
      </p:sp>
      <p:grpSp>
        <p:nvGrpSpPr>
          <p:cNvPr id="390" name="Google Shape;390;p30"/>
          <p:cNvGrpSpPr/>
          <p:nvPr/>
        </p:nvGrpSpPr>
        <p:grpSpPr>
          <a:xfrm>
            <a:off x="4448307" y="3209520"/>
            <a:ext cx="701579" cy="769090"/>
            <a:chOff x="3754587" y="1709861"/>
            <a:chExt cx="684000" cy="684000"/>
          </a:xfrm>
        </p:grpSpPr>
        <p:sp>
          <p:nvSpPr>
            <p:cNvPr id="391" name="Google Shape;391;p30"/>
            <p:cNvSpPr/>
            <p:nvPr/>
          </p:nvSpPr>
          <p:spPr>
            <a:xfrm>
              <a:off x="3754587" y="1709861"/>
              <a:ext cx="684000" cy="684000"/>
            </a:xfrm>
            <a:prstGeom prst="ellipse">
              <a:avLst/>
            </a:prstGeom>
            <a:solidFill>
              <a:schemeClr val="accen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92" name="Google Shape;392;p30"/>
            <p:cNvSpPr/>
            <p:nvPr/>
          </p:nvSpPr>
          <p:spPr>
            <a:xfrm>
              <a:off x="3826587" y="1781861"/>
              <a:ext cx="540000" cy="54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93" name="Google Shape;393;p30"/>
            <p:cNvSpPr txBox="1"/>
            <p:nvPr/>
          </p:nvSpPr>
          <p:spPr>
            <a:xfrm>
              <a:off x="3840276" y="1826389"/>
              <a:ext cx="495600" cy="450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sz="1400">
                  <a:solidFill>
                    <a:schemeClr val="lt1"/>
                  </a:solidFill>
                  <a:latin typeface="Arial"/>
                  <a:ea typeface="Arial"/>
                  <a:cs typeface="Arial"/>
                  <a:sym typeface="Arial"/>
                </a:rPr>
                <a:t>02</a:t>
              </a:r>
              <a:endParaRPr/>
            </a:p>
          </p:txBody>
        </p:sp>
      </p:grpSp>
      <p:sp>
        <p:nvSpPr>
          <p:cNvPr id="394" name="Google Shape;394;p30"/>
          <p:cNvSpPr txBox="1"/>
          <p:nvPr/>
        </p:nvSpPr>
        <p:spPr>
          <a:xfrm>
            <a:off x="681975" y="4826324"/>
            <a:ext cx="2823900" cy="16218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lang="en-US" sz="1600">
                <a:solidFill>
                  <a:srgbClr val="114A53"/>
                </a:solidFill>
                <a:latin typeface="Times New Roman"/>
                <a:ea typeface="Times New Roman"/>
                <a:cs typeface="Times New Roman"/>
                <a:sym typeface="Times New Roman"/>
              </a:rPr>
              <a:t>It acts as both an on/off switch to control when proteins are made and also a volume control that increases or decreases the amount of proteins made.</a:t>
            </a:r>
            <a:endParaRPr b="1" sz="1600">
              <a:solidFill>
                <a:srgbClr val="114A53"/>
              </a:solidFill>
              <a:latin typeface="Times New Roman"/>
              <a:ea typeface="Times New Roman"/>
              <a:cs typeface="Times New Roman"/>
              <a:sym typeface="Times New Roman"/>
            </a:endParaRPr>
          </a:p>
        </p:txBody>
      </p:sp>
      <p:grpSp>
        <p:nvGrpSpPr>
          <p:cNvPr id="395" name="Google Shape;395;p30"/>
          <p:cNvGrpSpPr/>
          <p:nvPr/>
        </p:nvGrpSpPr>
        <p:grpSpPr>
          <a:xfrm>
            <a:off x="3635803" y="4937910"/>
            <a:ext cx="701579" cy="769090"/>
            <a:chOff x="3754587" y="1709861"/>
            <a:chExt cx="684000" cy="684000"/>
          </a:xfrm>
        </p:grpSpPr>
        <p:sp>
          <p:nvSpPr>
            <p:cNvPr id="396" name="Google Shape;396;p30"/>
            <p:cNvSpPr/>
            <p:nvPr/>
          </p:nvSpPr>
          <p:spPr>
            <a:xfrm>
              <a:off x="3754587" y="1709861"/>
              <a:ext cx="684000" cy="684000"/>
            </a:xfrm>
            <a:prstGeom prst="ellipse">
              <a:avLst/>
            </a:prstGeom>
            <a:solidFill>
              <a:schemeClr val="accen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97" name="Google Shape;397;p30"/>
            <p:cNvSpPr/>
            <p:nvPr/>
          </p:nvSpPr>
          <p:spPr>
            <a:xfrm>
              <a:off x="3826587" y="1781861"/>
              <a:ext cx="540000" cy="54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98" name="Google Shape;398;p30"/>
            <p:cNvSpPr txBox="1"/>
            <p:nvPr/>
          </p:nvSpPr>
          <p:spPr>
            <a:xfrm>
              <a:off x="3840276" y="1826389"/>
              <a:ext cx="495600" cy="450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sz="1400">
                  <a:solidFill>
                    <a:schemeClr val="lt1"/>
                  </a:solidFill>
                  <a:latin typeface="Arial"/>
                  <a:ea typeface="Arial"/>
                  <a:cs typeface="Arial"/>
                  <a:sym typeface="Arial"/>
                </a:rPr>
                <a:t>03</a:t>
              </a:r>
              <a:endParaRPr/>
            </a:p>
          </p:txBody>
        </p:sp>
      </p:grpSp>
    </p:spTree>
  </p:cSld>
  <p:clrMapOvr>
    <a:masterClrMapping/>
  </p:clrMapOvr>
  <mc:AlternateContent>
    <mc:Choice Requires="p14">
      <p:transition spd="slow" p14:dur="10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grpSp>
        <p:nvGrpSpPr>
          <p:cNvPr id="403" name="Google Shape;403;p31"/>
          <p:cNvGrpSpPr/>
          <p:nvPr/>
        </p:nvGrpSpPr>
        <p:grpSpPr>
          <a:xfrm>
            <a:off x="8866451" y="3720827"/>
            <a:ext cx="3852860" cy="3722025"/>
            <a:chOff x="-636032" y="309514"/>
            <a:chExt cx="7074660" cy="6834420"/>
          </a:xfrm>
        </p:grpSpPr>
        <p:grpSp>
          <p:nvGrpSpPr>
            <p:cNvPr id="404" name="Google Shape;404;p31"/>
            <p:cNvGrpSpPr/>
            <p:nvPr/>
          </p:nvGrpSpPr>
          <p:grpSpPr>
            <a:xfrm rot="532778">
              <a:off x="-370799" y="3125746"/>
              <a:ext cx="3901389" cy="3739490"/>
              <a:chOff x="327220" y="1575666"/>
              <a:chExt cx="2521839" cy="2417187"/>
            </a:xfrm>
          </p:grpSpPr>
          <p:sp>
            <p:nvSpPr>
              <p:cNvPr id="405" name="Google Shape;405;p31"/>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06" name="Google Shape;406;p31"/>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07" name="Google Shape;407;p31"/>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08" name="Google Shape;408;p31"/>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09" name="Google Shape;409;p31"/>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0" name="Google Shape;410;p31"/>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1" name="Google Shape;411;p31"/>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2" name="Google Shape;412;p31"/>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3" name="Google Shape;413;p31"/>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4" name="Google Shape;414;p31"/>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5" name="Google Shape;415;p31"/>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416" name="Google Shape;416;p31"/>
            <p:cNvGrpSpPr/>
            <p:nvPr/>
          </p:nvGrpSpPr>
          <p:grpSpPr>
            <a:xfrm rot="532778">
              <a:off x="2272006" y="588212"/>
              <a:ext cx="3901389" cy="3739490"/>
              <a:chOff x="327220" y="1575666"/>
              <a:chExt cx="2521839" cy="2417187"/>
            </a:xfrm>
          </p:grpSpPr>
          <p:sp>
            <p:nvSpPr>
              <p:cNvPr id="417" name="Google Shape;417;p31"/>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8" name="Google Shape;418;p31"/>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19" name="Google Shape;419;p31"/>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0" name="Google Shape;420;p31"/>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1" name="Google Shape;421;p31"/>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2" name="Google Shape;422;p31"/>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3" name="Google Shape;423;p31"/>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4" name="Google Shape;424;p31"/>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5" name="Google Shape;425;p31"/>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6" name="Google Shape;426;p31"/>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7" name="Google Shape;427;p31"/>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28" name="Google Shape;428;p31"/>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429" name="Google Shape;429;p31"/>
          <p:cNvSpPr txBox="1"/>
          <p:nvPr/>
        </p:nvSpPr>
        <p:spPr>
          <a:xfrm>
            <a:off x="482425" y="467650"/>
            <a:ext cx="9639600" cy="60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600">
                <a:solidFill>
                  <a:srgbClr val="2E858C"/>
                </a:solidFill>
                <a:latin typeface="Lobster"/>
                <a:ea typeface="Lobster"/>
                <a:cs typeface="Lobster"/>
                <a:sym typeface="Lobster"/>
              </a:rPr>
              <a:t>Purine</a:t>
            </a:r>
            <a:r>
              <a:rPr lang="en-US" sz="2600">
                <a:solidFill>
                  <a:srgbClr val="2E858C"/>
                </a:solidFill>
                <a:latin typeface="Lobster"/>
                <a:ea typeface="Lobster"/>
                <a:cs typeface="Lobster"/>
                <a:sym typeface="Lobster"/>
              </a:rPr>
              <a:t> And </a:t>
            </a:r>
            <a:r>
              <a:rPr lang="en-US" sz="2600">
                <a:solidFill>
                  <a:srgbClr val="2E858C"/>
                </a:solidFill>
                <a:latin typeface="Lobster"/>
                <a:ea typeface="Lobster"/>
                <a:cs typeface="Lobster"/>
                <a:sym typeface="Lobster"/>
              </a:rPr>
              <a:t>Pyrimidine</a:t>
            </a:r>
            <a:endParaRPr sz="2600">
              <a:solidFill>
                <a:srgbClr val="2E858C"/>
              </a:solidFill>
              <a:latin typeface="Lobster"/>
              <a:ea typeface="Lobster"/>
              <a:cs typeface="Lobster"/>
              <a:sym typeface="Lobster"/>
            </a:endParaRPr>
          </a:p>
          <a:p>
            <a:pPr indent="0" lvl="0" marL="0" rtl="0" algn="l">
              <a:lnSpc>
                <a:spcPct val="115000"/>
              </a:lnSpc>
              <a:spcBef>
                <a:spcPts val="1200"/>
              </a:spcBef>
              <a:spcAft>
                <a:spcPts val="0"/>
              </a:spcAft>
              <a:buNone/>
            </a:pPr>
            <a:r>
              <a:t/>
            </a:r>
            <a:endParaRPr sz="2400">
              <a:solidFill>
                <a:schemeClr val="accent2"/>
              </a:solidFill>
              <a:latin typeface="Lobster"/>
              <a:ea typeface="Lobster"/>
              <a:cs typeface="Lobster"/>
              <a:sym typeface="Lobster"/>
            </a:endParaRPr>
          </a:p>
          <a:p>
            <a:pPr indent="-368300" lvl="0" marL="457200" rtl="0" algn="l">
              <a:lnSpc>
                <a:spcPct val="115000"/>
              </a:lnSpc>
              <a:spcBef>
                <a:spcPts val="1200"/>
              </a:spcBef>
              <a:spcAft>
                <a:spcPts val="0"/>
              </a:spcAft>
              <a:buSzPts val="2200"/>
              <a:buFont typeface="Times New Roman"/>
              <a:buChar char="●"/>
            </a:pPr>
            <a:r>
              <a:rPr lang="en-US" sz="2200">
                <a:latin typeface="Times New Roman"/>
                <a:ea typeface="Times New Roman"/>
                <a:cs typeface="Times New Roman"/>
                <a:sym typeface="Times New Roman"/>
              </a:rPr>
              <a:t>Purine and pyrimidine are fundamental components of nucleotides in DNA and RNA and are essential for the storage of information in the cell.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b="1" lang="en-US" sz="2200">
                <a:latin typeface="Times New Roman"/>
                <a:ea typeface="Times New Roman"/>
                <a:cs typeface="Times New Roman"/>
                <a:sym typeface="Times New Roman"/>
              </a:rPr>
              <a:t>Purine </a:t>
            </a:r>
            <a:r>
              <a:rPr lang="en-US" sz="2200">
                <a:latin typeface="Times New Roman"/>
                <a:ea typeface="Times New Roman"/>
                <a:cs typeface="Times New Roman"/>
                <a:sym typeface="Times New Roman"/>
              </a:rPr>
              <a:t>bases in DNA  include Adenine (</a:t>
            </a:r>
            <a:r>
              <a:rPr b="1" lang="en-US" sz="2200">
                <a:latin typeface="Times New Roman"/>
                <a:ea typeface="Times New Roman"/>
                <a:cs typeface="Times New Roman"/>
                <a:sym typeface="Times New Roman"/>
              </a:rPr>
              <a:t>A</a:t>
            </a:r>
            <a:r>
              <a:rPr lang="en-US" sz="2200">
                <a:latin typeface="Times New Roman"/>
                <a:ea typeface="Times New Roman"/>
                <a:cs typeface="Times New Roman"/>
                <a:sym typeface="Times New Roman"/>
              </a:rPr>
              <a:t>)  and Guanine (</a:t>
            </a:r>
            <a:r>
              <a:rPr b="1" lang="en-US" sz="2200">
                <a:latin typeface="Times New Roman"/>
                <a:ea typeface="Times New Roman"/>
                <a:cs typeface="Times New Roman"/>
                <a:sym typeface="Times New Roman"/>
              </a:rPr>
              <a:t>G</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b="1" lang="en-US" sz="2200">
                <a:latin typeface="Times New Roman"/>
                <a:ea typeface="Times New Roman"/>
                <a:cs typeface="Times New Roman"/>
                <a:sym typeface="Times New Roman"/>
              </a:rPr>
              <a:t>Pyrimidine </a:t>
            </a:r>
            <a:r>
              <a:rPr lang="en-US" sz="2200">
                <a:latin typeface="Times New Roman"/>
                <a:ea typeface="Times New Roman"/>
                <a:cs typeface="Times New Roman"/>
                <a:sym typeface="Times New Roman"/>
              </a:rPr>
              <a:t>bases in DNA include Cytosine( </a:t>
            </a:r>
            <a:r>
              <a:rPr b="1" lang="en-US" sz="2200">
                <a:latin typeface="Times New Roman"/>
                <a:ea typeface="Times New Roman"/>
                <a:cs typeface="Times New Roman"/>
                <a:sym typeface="Times New Roman"/>
              </a:rPr>
              <a:t>C</a:t>
            </a:r>
            <a:r>
              <a:rPr lang="en-US" sz="2200">
                <a:latin typeface="Times New Roman"/>
                <a:ea typeface="Times New Roman"/>
                <a:cs typeface="Times New Roman"/>
                <a:sym typeface="Times New Roman"/>
              </a:rPr>
              <a:t>)  and Thymine (</a:t>
            </a:r>
            <a:r>
              <a:rPr b="1" lang="en-US" sz="2200">
                <a:latin typeface="Times New Roman"/>
                <a:ea typeface="Times New Roman"/>
                <a:cs typeface="Times New Roman"/>
                <a:sym typeface="Times New Roman"/>
              </a:rPr>
              <a:t>T</a:t>
            </a:r>
            <a:r>
              <a:rPr lang="en-US" sz="2200">
                <a:latin typeface="Times New Roman"/>
                <a:ea typeface="Times New Roman"/>
                <a:cs typeface="Times New Roman"/>
                <a:sym typeface="Times New Roman"/>
              </a:rPr>
              <a:t>) . </a:t>
            </a:r>
            <a:endParaRPr sz="2200">
              <a:latin typeface="Times New Roman"/>
              <a:ea typeface="Times New Roman"/>
              <a:cs typeface="Times New Roman"/>
              <a:sym typeface="Times New Roman"/>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grpSp>
        <p:nvGrpSpPr>
          <p:cNvPr id="434" name="Google Shape;434;p32"/>
          <p:cNvGrpSpPr/>
          <p:nvPr/>
        </p:nvGrpSpPr>
        <p:grpSpPr>
          <a:xfrm>
            <a:off x="8866451" y="3720827"/>
            <a:ext cx="3852860" cy="3722025"/>
            <a:chOff x="-636032" y="309514"/>
            <a:chExt cx="7074660" cy="6834420"/>
          </a:xfrm>
        </p:grpSpPr>
        <p:grpSp>
          <p:nvGrpSpPr>
            <p:cNvPr id="435" name="Google Shape;435;p32"/>
            <p:cNvGrpSpPr/>
            <p:nvPr/>
          </p:nvGrpSpPr>
          <p:grpSpPr>
            <a:xfrm rot="532778">
              <a:off x="-370799" y="3125746"/>
              <a:ext cx="3901389" cy="3739490"/>
              <a:chOff x="327220" y="1575666"/>
              <a:chExt cx="2521839" cy="2417187"/>
            </a:xfrm>
          </p:grpSpPr>
          <p:sp>
            <p:nvSpPr>
              <p:cNvPr id="436" name="Google Shape;436;p32"/>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7" name="Google Shape;437;p32"/>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8" name="Google Shape;438;p32"/>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9" name="Google Shape;439;p32"/>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0" name="Google Shape;440;p32"/>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1" name="Google Shape;441;p32"/>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2" name="Google Shape;442;p32"/>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3" name="Google Shape;443;p32"/>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4" name="Google Shape;444;p32"/>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5" name="Google Shape;445;p32"/>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6" name="Google Shape;446;p32"/>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447" name="Google Shape;447;p32"/>
            <p:cNvGrpSpPr/>
            <p:nvPr/>
          </p:nvGrpSpPr>
          <p:grpSpPr>
            <a:xfrm rot="532778">
              <a:off x="2272006" y="588212"/>
              <a:ext cx="3901389" cy="3739490"/>
              <a:chOff x="327220" y="1575666"/>
              <a:chExt cx="2521839" cy="2417187"/>
            </a:xfrm>
          </p:grpSpPr>
          <p:sp>
            <p:nvSpPr>
              <p:cNvPr id="448" name="Google Shape;448;p32"/>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49" name="Google Shape;449;p32"/>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0" name="Google Shape;450;p32"/>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1" name="Google Shape;451;p32"/>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2" name="Google Shape;452;p32"/>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3" name="Google Shape;453;p32"/>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4" name="Google Shape;454;p32"/>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5" name="Google Shape;455;p32"/>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6" name="Google Shape;456;p32"/>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7" name="Google Shape;457;p32"/>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8" name="Google Shape;458;p32"/>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9" name="Google Shape;459;p32"/>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460" name="Google Shape;460;p32"/>
          <p:cNvSpPr txBox="1"/>
          <p:nvPr/>
        </p:nvSpPr>
        <p:spPr>
          <a:xfrm>
            <a:off x="340300" y="268175"/>
            <a:ext cx="10846200" cy="4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accent1"/>
                </a:solidFill>
                <a:latin typeface="Lobster"/>
                <a:ea typeface="Lobster"/>
                <a:cs typeface="Lobster"/>
                <a:sym typeface="Lobster"/>
              </a:rPr>
              <a:t>Central Dogma</a:t>
            </a:r>
            <a:endParaRPr sz="3000">
              <a:solidFill>
                <a:schemeClr val="accent1"/>
              </a:solidFill>
              <a:latin typeface="Lobster"/>
              <a:ea typeface="Lobster"/>
              <a:cs typeface="Lobster"/>
              <a:sym typeface="Lobster"/>
            </a:endParaRPr>
          </a:p>
          <a:p>
            <a:pPr indent="0" lvl="0" marL="0" rtl="0" algn="l">
              <a:spcBef>
                <a:spcPts val="0"/>
              </a:spcBef>
              <a:spcAft>
                <a:spcPts val="0"/>
              </a:spcAft>
              <a:buNone/>
            </a:pPr>
            <a:r>
              <a:t/>
            </a:r>
            <a:endParaRPr sz="2900">
              <a:latin typeface="Lobster"/>
              <a:ea typeface="Lobster"/>
              <a:cs typeface="Lobster"/>
              <a:sym typeface="Lobster"/>
            </a:endParaRPr>
          </a:p>
          <a:p>
            <a:pPr indent="-342900" lvl="0" marL="457200" rtl="0" algn="l">
              <a:lnSpc>
                <a:spcPct val="115000"/>
              </a:lnSpc>
              <a:spcBef>
                <a:spcPts val="0"/>
              </a:spcBef>
              <a:spcAft>
                <a:spcPts val="0"/>
              </a:spcAft>
              <a:buSzPts val="1800"/>
              <a:buFont typeface="Montserrat"/>
              <a:buChar char="●"/>
            </a:pPr>
            <a:r>
              <a:rPr lang="en-US" sz="1800">
                <a:latin typeface="Montserrat"/>
                <a:ea typeface="Montserrat"/>
                <a:cs typeface="Montserrat"/>
                <a:sym typeface="Montserrat"/>
              </a:rPr>
              <a:t>A Framework For Understanding The Transfer Of Information Between DNA, RNA, And Proteins.</a:t>
            </a:r>
            <a:endParaRPr sz="1800">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US" sz="1800">
                <a:latin typeface="Montserrat"/>
                <a:ea typeface="Montserrat"/>
                <a:cs typeface="Montserrat"/>
                <a:sym typeface="Montserrat"/>
              </a:rPr>
              <a:t>The Transfer Of Information From Nucleic Acid To Nucleic Acid, Or From Nucleic Acid To Protein May Be Possible, But Transfer From Protein To Protein, Or From Protein To Nucleic Acid Is Impossible.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US" sz="1800">
                <a:latin typeface="Montserrat"/>
                <a:ea typeface="Montserrat"/>
                <a:cs typeface="Montserrat"/>
                <a:sym typeface="Montserrat"/>
              </a:rPr>
              <a:t>Information Means Here The Precise Determination Of Sequence, Either Of Bases In The Nucleic Acid Or Of Amino Acid Residues In The Protein.</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pic>
        <p:nvPicPr>
          <p:cNvPr id="461" name="Google Shape;461;p32"/>
          <p:cNvPicPr preferRelativeResize="0"/>
          <p:nvPr/>
        </p:nvPicPr>
        <p:blipFill>
          <a:blip r:embed="rId3">
            <a:alphaModFix/>
          </a:blip>
          <a:stretch>
            <a:fillRect/>
          </a:stretch>
        </p:blipFill>
        <p:spPr>
          <a:xfrm>
            <a:off x="826900" y="3525225"/>
            <a:ext cx="3164900" cy="3077699"/>
          </a:xfrm>
          <a:prstGeom prst="rect">
            <a:avLst/>
          </a:prstGeom>
          <a:noFill/>
          <a:ln>
            <a:noFill/>
          </a:ln>
        </p:spPr>
      </p:pic>
      <p:sp>
        <p:nvSpPr>
          <p:cNvPr id="462" name="Google Shape;462;p32"/>
          <p:cNvSpPr txBox="1"/>
          <p:nvPr/>
        </p:nvSpPr>
        <p:spPr>
          <a:xfrm>
            <a:off x="826900" y="6094325"/>
            <a:ext cx="3429000" cy="2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a:latin typeface="Times New Roman"/>
                <a:ea typeface="Times New Roman"/>
                <a:cs typeface="Times New Roman"/>
                <a:sym typeface="Times New Roman"/>
              </a:rPr>
              <a:t>source: Wikipedia</a:t>
            </a:r>
            <a:endParaRPr i="1">
              <a:latin typeface="Times New Roman"/>
              <a:ea typeface="Times New Roman"/>
              <a:cs typeface="Times New Roman"/>
              <a:sym typeface="Times New Roman"/>
            </a:endParaRPr>
          </a:p>
        </p:txBody>
      </p:sp>
      <p:sp>
        <p:nvSpPr>
          <p:cNvPr id="463" name="Google Shape;463;p32"/>
          <p:cNvSpPr txBox="1"/>
          <p:nvPr/>
        </p:nvSpPr>
        <p:spPr>
          <a:xfrm>
            <a:off x="3963550" y="4289375"/>
            <a:ext cx="57888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t>Flow Of Information </a:t>
            </a:r>
            <a:endParaRPr b="1" i="1"/>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3"/>
          <p:cNvSpPr txBox="1"/>
          <p:nvPr>
            <p:ph idx="1" type="body"/>
          </p:nvPr>
        </p:nvSpPr>
        <p:spPr>
          <a:xfrm>
            <a:off x="323529" y="287255"/>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262626"/>
              </a:buClr>
              <a:buSzPts val="4995"/>
              <a:buNone/>
            </a:pPr>
            <a:r>
              <a:rPr lang="en-US" sz="2995">
                <a:solidFill>
                  <a:srgbClr val="33949C"/>
                </a:solidFill>
                <a:latin typeface="Lobster"/>
                <a:ea typeface="Lobster"/>
                <a:cs typeface="Lobster"/>
                <a:sym typeface="Lobster"/>
              </a:rPr>
              <a:t>Three Classes Of Central Dogma</a:t>
            </a:r>
            <a:endParaRPr sz="3400">
              <a:solidFill>
                <a:srgbClr val="33949C"/>
              </a:solidFill>
              <a:latin typeface="Lobster"/>
              <a:ea typeface="Lobster"/>
              <a:cs typeface="Lobster"/>
              <a:sym typeface="Lobster"/>
            </a:endParaRPr>
          </a:p>
        </p:txBody>
      </p:sp>
      <p:sp>
        <p:nvSpPr>
          <p:cNvPr id="469" name="Google Shape;469;p33"/>
          <p:cNvSpPr/>
          <p:nvPr/>
        </p:nvSpPr>
        <p:spPr>
          <a:xfrm>
            <a:off x="7289405" y="1646411"/>
            <a:ext cx="3948000" cy="2116500"/>
          </a:xfrm>
          <a:prstGeom prst="bentArrow">
            <a:avLst>
              <a:gd fmla="val 18479" name="adj1"/>
              <a:gd fmla="val 19294" name="adj2"/>
              <a:gd fmla="val 18479" name="adj3"/>
              <a:gd fmla="val 32746" name="adj4"/>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70" name="Google Shape;470;p33"/>
          <p:cNvSpPr/>
          <p:nvPr/>
        </p:nvSpPr>
        <p:spPr>
          <a:xfrm flipH="1" rot="10800000">
            <a:off x="7289405" y="4094727"/>
            <a:ext cx="3948000" cy="2116500"/>
          </a:xfrm>
          <a:prstGeom prst="bentArrow">
            <a:avLst>
              <a:gd fmla="val 18479" name="adj1"/>
              <a:gd fmla="val 19294" name="adj2"/>
              <a:gd fmla="val 18479" name="adj3"/>
              <a:gd fmla="val 32746" name="adj4"/>
            </a:avLst>
          </a:prstGeom>
          <a:solidFill>
            <a:srgbClr val="4A86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71" name="Google Shape;471;p33"/>
          <p:cNvSpPr txBox="1"/>
          <p:nvPr/>
        </p:nvSpPr>
        <p:spPr>
          <a:xfrm>
            <a:off x="8598971" y="1905200"/>
            <a:ext cx="22149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a:solidFill>
                  <a:schemeClr val="lt1"/>
                </a:solidFill>
                <a:latin typeface="Montserrat"/>
                <a:ea typeface="Montserrat"/>
                <a:cs typeface="Montserrat"/>
                <a:sym typeface="Montserrat"/>
              </a:rPr>
              <a:t>Replication</a:t>
            </a:r>
            <a:endParaRPr b="1" sz="1400">
              <a:solidFill>
                <a:schemeClr val="lt1"/>
              </a:solidFill>
              <a:latin typeface="Montserrat"/>
              <a:ea typeface="Montserrat"/>
              <a:cs typeface="Montserrat"/>
              <a:sym typeface="Montserrat"/>
            </a:endParaRPr>
          </a:p>
        </p:txBody>
      </p:sp>
      <p:sp>
        <p:nvSpPr>
          <p:cNvPr id="472" name="Google Shape;472;p33"/>
          <p:cNvSpPr txBox="1"/>
          <p:nvPr/>
        </p:nvSpPr>
        <p:spPr>
          <a:xfrm>
            <a:off x="8598971" y="2841522"/>
            <a:ext cx="22149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Add </a:t>
            </a:r>
            <a:r>
              <a:rPr b="1" lang="en-US">
                <a:solidFill>
                  <a:schemeClr val="lt1"/>
                </a:solidFill>
              </a:rPr>
              <a:t>transcription</a:t>
            </a:r>
            <a:endParaRPr b="1" sz="1400">
              <a:solidFill>
                <a:schemeClr val="lt1"/>
              </a:solidFill>
              <a:latin typeface="Arial"/>
              <a:ea typeface="Arial"/>
              <a:cs typeface="Arial"/>
              <a:sym typeface="Arial"/>
            </a:endParaRPr>
          </a:p>
        </p:txBody>
      </p:sp>
      <p:sp>
        <p:nvSpPr>
          <p:cNvPr id="473" name="Google Shape;473;p33"/>
          <p:cNvSpPr txBox="1"/>
          <p:nvPr/>
        </p:nvSpPr>
        <p:spPr>
          <a:xfrm>
            <a:off x="8598971" y="4714166"/>
            <a:ext cx="22149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Add Contents Title</a:t>
            </a:r>
            <a:endParaRPr b="1" sz="1400">
              <a:solidFill>
                <a:schemeClr val="lt1"/>
              </a:solidFill>
              <a:latin typeface="Arial"/>
              <a:ea typeface="Arial"/>
              <a:cs typeface="Arial"/>
              <a:sym typeface="Arial"/>
            </a:endParaRPr>
          </a:p>
        </p:txBody>
      </p:sp>
      <p:sp>
        <p:nvSpPr>
          <p:cNvPr id="474" name="Google Shape;474;p33"/>
          <p:cNvSpPr txBox="1"/>
          <p:nvPr/>
        </p:nvSpPr>
        <p:spPr>
          <a:xfrm>
            <a:off x="8598971" y="5650490"/>
            <a:ext cx="22149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a:solidFill>
                  <a:schemeClr val="lt1"/>
                </a:solidFill>
                <a:latin typeface="Montserrat"/>
                <a:ea typeface="Montserrat"/>
                <a:cs typeface="Montserrat"/>
                <a:sym typeface="Montserrat"/>
              </a:rPr>
              <a:t>Translation</a:t>
            </a:r>
            <a:endParaRPr b="1" sz="1400">
              <a:solidFill>
                <a:schemeClr val="lt1"/>
              </a:solidFill>
              <a:latin typeface="Montserrat"/>
              <a:ea typeface="Montserrat"/>
              <a:cs typeface="Montserrat"/>
              <a:sym typeface="Montserrat"/>
            </a:endParaRPr>
          </a:p>
        </p:txBody>
      </p:sp>
      <p:sp>
        <p:nvSpPr>
          <p:cNvPr id="475" name="Google Shape;475;p33"/>
          <p:cNvSpPr/>
          <p:nvPr/>
        </p:nvSpPr>
        <p:spPr>
          <a:xfrm>
            <a:off x="884256" y="3530172"/>
            <a:ext cx="10353000" cy="797400"/>
          </a:xfrm>
          <a:prstGeom prst="rightArrow">
            <a:avLst>
              <a:gd fmla="val 50000" name="adj1"/>
              <a:gd fmla="val 50000" name="adj2"/>
            </a:avLst>
          </a:prstGeom>
          <a:solidFill>
            <a:srgbClr val="4343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76" name="Google Shape;476;p33"/>
          <p:cNvSpPr txBox="1"/>
          <p:nvPr/>
        </p:nvSpPr>
        <p:spPr>
          <a:xfrm>
            <a:off x="8598971" y="3777844"/>
            <a:ext cx="22149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a:solidFill>
                  <a:schemeClr val="lt1"/>
                </a:solidFill>
                <a:latin typeface="Montserrat"/>
                <a:ea typeface="Montserrat"/>
                <a:cs typeface="Montserrat"/>
                <a:sym typeface="Montserrat"/>
              </a:rPr>
              <a:t>Transcription</a:t>
            </a:r>
            <a:endParaRPr b="1" sz="1400">
              <a:solidFill>
                <a:schemeClr val="lt1"/>
              </a:solidFill>
              <a:latin typeface="Montserrat"/>
              <a:ea typeface="Montserrat"/>
              <a:cs typeface="Montserrat"/>
              <a:sym typeface="Montserrat"/>
            </a:endParaRPr>
          </a:p>
        </p:txBody>
      </p:sp>
      <p:grpSp>
        <p:nvGrpSpPr>
          <p:cNvPr id="477" name="Google Shape;477;p33"/>
          <p:cNvGrpSpPr/>
          <p:nvPr/>
        </p:nvGrpSpPr>
        <p:grpSpPr>
          <a:xfrm>
            <a:off x="4710431" y="3383375"/>
            <a:ext cx="2288256" cy="1091661"/>
            <a:chOff x="5463369" y="3467680"/>
            <a:chExt cx="1930529" cy="921000"/>
          </a:xfrm>
        </p:grpSpPr>
        <p:sp>
          <p:nvSpPr>
            <p:cNvPr id="478" name="Google Shape;478;p33"/>
            <p:cNvSpPr/>
            <p:nvPr/>
          </p:nvSpPr>
          <p:spPr>
            <a:xfrm rot="1800330">
              <a:off x="6844178" y="3500367"/>
              <a:ext cx="359940" cy="855625"/>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79" name="Google Shape;479;p33"/>
            <p:cNvSpPr/>
            <p:nvPr/>
          </p:nvSpPr>
          <p:spPr>
            <a:xfrm rot="1800330">
              <a:off x="6447168" y="3500367"/>
              <a:ext cx="359940" cy="855625"/>
            </a:xfrm>
            <a:prstGeom prst="roundRect">
              <a:avLst>
                <a:gd fmla="val 50000" name="adj"/>
              </a:avLst>
            </a:prstGeom>
            <a:solidFill>
              <a:srgbClr val="9FFDF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80" name="Google Shape;480;p33"/>
            <p:cNvSpPr/>
            <p:nvPr/>
          </p:nvSpPr>
          <p:spPr>
            <a:xfrm rot="1800330">
              <a:off x="6050158" y="3500367"/>
              <a:ext cx="359940" cy="855625"/>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81" name="Google Shape;481;p33"/>
            <p:cNvSpPr/>
            <p:nvPr/>
          </p:nvSpPr>
          <p:spPr>
            <a:xfrm rot="1800330">
              <a:off x="5653149" y="3500367"/>
              <a:ext cx="359940" cy="855625"/>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sp>
        <p:nvSpPr>
          <p:cNvPr id="482" name="Google Shape;482;p33"/>
          <p:cNvSpPr txBox="1"/>
          <p:nvPr/>
        </p:nvSpPr>
        <p:spPr>
          <a:xfrm>
            <a:off x="1135468" y="3776610"/>
            <a:ext cx="27834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a:solidFill>
                  <a:schemeClr val="lt1"/>
                </a:solidFill>
                <a:latin typeface="Montserrat"/>
                <a:ea typeface="Montserrat"/>
                <a:cs typeface="Montserrat"/>
                <a:sym typeface="Montserrat"/>
              </a:rPr>
              <a:t>Central Dogma</a:t>
            </a:r>
            <a:endParaRPr b="1" sz="1400">
              <a:solidFill>
                <a:schemeClr val="lt1"/>
              </a:solidFill>
              <a:latin typeface="Montserrat"/>
              <a:ea typeface="Montserrat"/>
              <a:cs typeface="Montserrat"/>
              <a:sym typeface="Montserrat"/>
            </a:endParaRPr>
          </a:p>
        </p:txBody>
      </p:sp>
      <p:grpSp>
        <p:nvGrpSpPr>
          <p:cNvPr id="483" name="Google Shape;483;p33"/>
          <p:cNvGrpSpPr/>
          <p:nvPr/>
        </p:nvGrpSpPr>
        <p:grpSpPr>
          <a:xfrm>
            <a:off x="1513747" y="1387114"/>
            <a:ext cx="3062542" cy="1282363"/>
            <a:chOff x="2876074" y="3681375"/>
            <a:chExt cx="2001269" cy="3009535"/>
          </a:xfrm>
        </p:grpSpPr>
        <p:sp>
          <p:nvSpPr>
            <p:cNvPr id="484" name="Google Shape;484;p33"/>
            <p:cNvSpPr txBox="1"/>
            <p:nvPr/>
          </p:nvSpPr>
          <p:spPr>
            <a:xfrm>
              <a:off x="2876074" y="5105409"/>
              <a:ext cx="1324500" cy="1585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sz="1200">
                <a:solidFill>
                  <a:srgbClr val="3F3F3F"/>
                </a:solidFill>
                <a:latin typeface="Arial"/>
                <a:ea typeface="Arial"/>
                <a:cs typeface="Arial"/>
                <a:sym typeface="Arial"/>
              </a:endParaRPr>
            </a:p>
          </p:txBody>
        </p:sp>
        <p:sp>
          <p:nvSpPr>
            <p:cNvPr id="485" name="Google Shape;485;p33"/>
            <p:cNvSpPr txBox="1"/>
            <p:nvPr/>
          </p:nvSpPr>
          <p:spPr>
            <a:xfrm>
              <a:off x="2880543" y="3681375"/>
              <a:ext cx="1996800" cy="54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rgbClr val="1F8892"/>
                  </a:solidFill>
                  <a:latin typeface="Montserrat"/>
                  <a:ea typeface="Montserrat"/>
                  <a:cs typeface="Montserrat"/>
                  <a:sym typeface="Montserrat"/>
                </a:rPr>
                <a:t>DNA are copied to DNA(DNA replication) or RNA are  copied from RNA(RNA replication)</a:t>
              </a:r>
              <a:endParaRPr b="1">
                <a:solidFill>
                  <a:srgbClr val="1F8892"/>
                </a:solidFill>
                <a:latin typeface="Montserrat"/>
                <a:ea typeface="Montserrat"/>
                <a:cs typeface="Montserrat"/>
                <a:sym typeface="Montserrat"/>
              </a:endParaRPr>
            </a:p>
          </p:txBody>
        </p:sp>
      </p:grpSp>
      <p:grpSp>
        <p:nvGrpSpPr>
          <p:cNvPr id="486" name="Google Shape;486;p33"/>
          <p:cNvGrpSpPr/>
          <p:nvPr/>
        </p:nvGrpSpPr>
        <p:grpSpPr>
          <a:xfrm>
            <a:off x="505039" y="2535106"/>
            <a:ext cx="3505308" cy="1097749"/>
            <a:chOff x="2617993" y="4108764"/>
            <a:chExt cx="2290602" cy="1097749"/>
          </a:xfrm>
        </p:grpSpPr>
        <p:sp>
          <p:nvSpPr>
            <p:cNvPr id="487" name="Google Shape;487;p33"/>
            <p:cNvSpPr txBox="1"/>
            <p:nvPr/>
          </p:nvSpPr>
          <p:spPr>
            <a:xfrm>
              <a:off x="2911795" y="4560313"/>
              <a:ext cx="1996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3F3F3F"/>
                </a:solidFill>
                <a:latin typeface="Arial"/>
                <a:ea typeface="Arial"/>
                <a:cs typeface="Arial"/>
                <a:sym typeface="Arial"/>
              </a:endParaRPr>
            </a:p>
          </p:txBody>
        </p:sp>
        <p:sp>
          <p:nvSpPr>
            <p:cNvPr id="488" name="Google Shape;488;p33"/>
            <p:cNvSpPr txBox="1"/>
            <p:nvPr/>
          </p:nvSpPr>
          <p:spPr>
            <a:xfrm>
              <a:off x="2617993" y="4108764"/>
              <a:ext cx="1996800" cy="307800"/>
            </a:xfrm>
            <a:prstGeom prst="rect">
              <a:avLst/>
            </a:prstGeom>
            <a:noFill/>
            <a:ln>
              <a:noFill/>
            </a:ln>
          </p:spPr>
          <p:txBody>
            <a:bodyPr anchorCtr="0" anchor="t" bIns="45700" lIns="91425" spcFirstLastPara="1" rIns="91425" wrap="square" tIns="45700">
              <a:noAutofit/>
            </a:bodyPr>
            <a:lstStyle/>
            <a:p>
              <a:pPr indent="0" lvl="0" marL="914400" marR="0" rtl="0" algn="l">
                <a:lnSpc>
                  <a:spcPct val="115000"/>
                </a:lnSpc>
                <a:spcBef>
                  <a:spcPts val="0"/>
                </a:spcBef>
                <a:spcAft>
                  <a:spcPts val="0"/>
                </a:spcAft>
                <a:buNone/>
              </a:pPr>
              <a:r>
                <a:rPr b="1" lang="en-US">
                  <a:solidFill>
                    <a:schemeClr val="dk1"/>
                  </a:solidFill>
                  <a:highlight>
                    <a:srgbClr val="FFFFFF"/>
                  </a:highlight>
                  <a:latin typeface="Montserrat"/>
                  <a:ea typeface="Montserrat"/>
                  <a:cs typeface="Montserrat"/>
                  <a:sym typeface="Montserrat"/>
                </a:rPr>
                <a:t>DNA information are copied into mRNA</a:t>
              </a:r>
              <a:endParaRPr b="1">
                <a:solidFill>
                  <a:srgbClr val="3F3F3F"/>
                </a:solidFill>
                <a:latin typeface="Montserrat"/>
                <a:ea typeface="Montserrat"/>
                <a:cs typeface="Montserrat"/>
                <a:sym typeface="Montserrat"/>
              </a:endParaRPr>
            </a:p>
          </p:txBody>
        </p:sp>
      </p:grpSp>
      <p:grpSp>
        <p:nvGrpSpPr>
          <p:cNvPr id="489" name="Google Shape;489;p33"/>
          <p:cNvGrpSpPr/>
          <p:nvPr/>
        </p:nvGrpSpPr>
        <p:grpSpPr>
          <a:xfrm>
            <a:off x="323514" y="4339679"/>
            <a:ext cx="3055714" cy="2300942"/>
            <a:chOff x="2499373" y="4462977"/>
            <a:chExt cx="1996807" cy="2300942"/>
          </a:xfrm>
        </p:grpSpPr>
        <p:sp>
          <p:nvSpPr>
            <p:cNvPr id="490" name="Google Shape;490;p33"/>
            <p:cNvSpPr txBox="1"/>
            <p:nvPr/>
          </p:nvSpPr>
          <p:spPr>
            <a:xfrm>
              <a:off x="2499380" y="4673219"/>
              <a:ext cx="1996800" cy="209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741B47"/>
                  </a:solidFill>
                  <a:latin typeface="Montserrat"/>
                  <a:ea typeface="Montserrat"/>
                  <a:cs typeface="Montserrat"/>
                  <a:sym typeface="Montserrat"/>
                </a:rPr>
                <a:t>It provides the basic framework for how genetic information flows from a DNA sequence to a protein product inside cells. This process of genetic information flowing from DNA to RNA to protein is called gene expression.</a:t>
              </a:r>
              <a:endParaRPr b="1">
                <a:solidFill>
                  <a:srgbClr val="741B47"/>
                </a:solidFill>
                <a:latin typeface="Montserrat"/>
                <a:ea typeface="Montserrat"/>
                <a:cs typeface="Montserrat"/>
                <a:sym typeface="Montserrat"/>
              </a:endParaRPr>
            </a:p>
          </p:txBody>
        </p:sp>
        <p:sp>
          <p:nvSpPr>
            <p:cNvPr id="491" name="Google Shape;491;p33"/>
            <p:cNvSpPr txBox="1"/>
            <p:nvPr/>
          </p:nvSpPr>
          <p:spPr>
            <a:xfrm>
              <a:off x="2499373" y="4462977"/>
              <a:ext cx="19968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1" sz="1400">
                <a:solidFill>
                  <a:srgbClr val="3F3F3F"/>
                </a:solidFill>
                <a:latin typeface="Arial"/>
                <a:ea typeface="Arial"/>
                <a:cs typeface="Arial"/>
                <a:sym typeface="Arial"/>
              </a:endParaRPr>
            </a:p>
          </p:txBody>
        </p:sp>
      </p:grpSp>
      <p:grpSp>
        <p:nvGrpSpPr>
          <p:cNvPr id="492" name="Google Shape;492;p33"/>
          <p:cNvGrpSpPr/>
          <p:nvPr/>
        </p:nvGrpSpPr>
        <p:grpSpPr>
          <a:xfrm>
            <a:off x="2253837" y="5680908"/>
            <a:ext cx="4094770" cy="959767"/>
            <a:chOff x="2911795" y="3989616"/>
            <a:chExt cx="2550146" cy="1216897"/>
          </a:xfrm>
        </p:grpSpPr>
        <p:sp>
          <p:nvSpPr>
            <p:cNvPr id="493" name="Google Shape;493;p33"/>
            <p:cNvSpPr txBox="1"/>
            <p:nvPr/>
          </p:nvSpPr>
          <p:spPr>
            <a:xfrm>
              <a:off x="2911795" y="4560313"/>
              <a:ext cx="1996800" cy="646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sz="1200">
                <a:solidFill>
                  <a:srgbClr val="3F3F3F"/>
                </a:solidFill>
                <a:latin typeface="Arial"/>
                <a:ea typeface="Arial"/>
                <a:cs typeface="Arial"/>
                <a:sym typeface="Arial"/>
              </a:endParaRPr>
            </a:p>
          </p:txBody>
        </p:sp>
        <p:sp>
          <p:nvSpPr>
            <p:cNvPr id="494" name="Google Shape;494;p33"/>
            <p:cNvSpPr txBox="1"/>
            <p:nvPr/>
          </p:nvSpPr>
          <p:spPr>
            <a:xfrm>
              <a:off x="3250941" y="3989616"/>
              <a:ext cx="2211000" cy="1181700"/>
            </a:xfrm>
            <a:prstGeom prst="rect">
              <a:avLst/>
            </a:prstGeom>
            <a:noFill/>
            <a:ln>
              <a:noFill/>
            </a:ln>
          </p:spPr>
          <p:txBody>
            <a:bodyPr anchorCtr="0" anchor="t" bIns="45700" lIns="91425" spcFirstLastPara="1" rIns="91425" wrap="square" tIns="45700">
              <a:noAutofit/>
            </a:bodyPr>
            <a:lstStyle/>
            <a:p>
              <a:pPr indent="0" lvl="0" marL="914400" marR="0" rtl="0" algn="l">
                <a:lnSpc>
                  <a:spcPct val="115000"/>
                </a:lnSpc>
                <a:spcBef>
                  <a:spcPts val="0"/>
                </a:spcBef>
                <a:spcAft>
                  <a:spcPts val="0"/>
                </a:spcAft>
                <a:buNone/>
              </a:pPr>
              <a:r>
                <a:rPr b="1" lang="en-US">
                  <a:solidFill>
                    <a:srgbClr val="1155CC"/>
                  </a:solidFill>
                  <a:highlight>
                    <a:srgbClr val="FFFFFF"/>
                  </a:highlight>
                  <a:latin typeface="Montserrat"/>
                  <a:ea typeface="Montserrat"/>
                  <a:cs typeface="Montserrat"/>
                  <a:sym typeface="Montserrat"/>
                </a:rPr>
                <a:t>proteins are synthesized using </a:t>
              </a:r>
              <a:r>
                <a:rPr b="1" lang="en-US">
                  <a:solidFill>
                    <a:srgbClr val="1155CC"/>
                  </a:solidFill>
                  <a:highlight>
                    <a:srgbClr val="FFFFFF"/>
                  </a:highlight>
                  <a:latin typeface="Montserrat"/>
                  <a:ea typeface="Montserrat"/>
                  <a:cs typeface="Montserrat"/>
                  <a:sym typeface="Montserrat"/>
                </a:rPr>
                <a:t>the</a:t>
              </a:r>
              <a:r>
                <a:rPr b="1" lang="en-US">
                  <a:solidFill>
                    <a:srgbClr val="1155CC"/>
                  </a:solidFill>
                  <a:highlight>
                    <a:srgbClr val="FFFFFF"/>
                  </a:highlight>
                  <a:latin typeface="Montserrat"/>
                  <a:ea typeface="Montserrat"/>
                  <a:cs typeface="Montserrat"/>
                  <a:sym typeface="Montserrat"/>
                </a:rPr>
                <a:t> information present in mRNA.</a:t>
              </a:r>
              <a:endParaRPr b="1">
                <a:solidFill>
                  <a:srgbClr val="1155CC"/>
                </a:solidFill>
                <a:latin typeface="Montserrat"/>
                <a:ea typeface="Montserrat"/>
                <a:cs typeface="Montserrat"/>
                <a:sym typeface="Montserrat"/>
              </a:endParaRPr>
            </a:p>
          </p:txBody>
        </p:sp>
      </p:grpSp>
      <p:cxnSp>
        <p:nvCxnSpPr>
          <p:cNvPr id="495" name="Google Shape;495;p33"/>
          <p:cNvCxnSpPr>
            <a:stCxn id="476" idx="0"/>
          </p:cNvCxnSpPr>
          <p:nvPr/>
        </p:nvCxnSpPr>
        <p:spPr>
          <a:xfrm flipH="1" rot="5400000">
            <a:off x="6523571" y="594994"/>
            <a:ext cx="628500" cy="5737200"/>
          </a:xfrm>
          <a:prstGeom prst="bentConnector2">
            <a:avLst/>
          </a:prstGeom>
          <a:noFill/>
          <a:ln cap="flat" cmpd="sng" w="25400">
            <a:solidFill>
              <a:srgbClr val="A5A5A5"/>
            </a:solidFill>
            <a:prstDash val="dot"/>
            <a:miter lim="800000"/>
            <a:headEnd len="med" w="med" type="triangle"/>
            <a:tailEnd len="med" w="med" type="triangle"/>
          </a:ln>
        </p:spPr>
      </p:cxnSp>
      <p:cxnSp>
        <p:nvCxnSpPr>
          <p:cNvPr id="496" name="Google Shape;496;p33"/>
          <p:cNvCxnSpPr>
            <a:stCxn id="471" idx="1"/>
          </p:cNvCxnSpPr>
          <p:nvPr/>
        </p:nvCxnSpPr>
        <p:spPr>
          <a:xfrm rot="10800000">
            <a:off x="4659071" y="1815200"/>
            <a:ext cx="3939900" cy="243900"/>
          </a:xfrm>
          <a:prstGeom prst="bentConnector3">
            <a:avLst>
              <a:gd fmla="val 50000" name="adj1"/>
            </a:avLst>
          </a:prstGeom>
          <a:noFill/>
          <a:ln cap="flat" cmpd="sng" w="25400">
            <a:solidFill>
              <a:srgbClr val="A5A5A5"/>
            </a:solidFill>
            <a:prstDash val="dot"/>
            <a:miter lim="800000"/>
            <a:headEnd len="med" w="med" type="triangle"/>
            <a:tailEnd len="med" w="med" type="triangle"/>
          </a:ln>
        </p:spPr>
      </p:cxnSp>
      <p:cxnSp>
        <p:nvCxnSpPr>
          <p:cNvPr id="497" name="Google Shape;497;p33"/>
          <p:cNvCxnSpPr>
            <a:stCxn id="482" idx="3"/>
            <a:endCxn id="490" idx="3"/>
          </p:cNvCxnSpPr>
          <p:nvPr/>
        </p:nvCxnSpPr>
        <p:spPr>
          <a:xfrm flipH="1">
            <a:off x="3379168" y="3930510"/>
            <a:ext cx="539700" cy="1664700"/>
          </a:xfrm>
          <a:prstGeom prst="bentConnector3">
            <a:avLst>
              <a:gd fmla="val -44122" name="adj1"/>
            </a:avLst>
          </a:prstGeom>
          <a:noFill/>
          <a:ln cap="flat" cmpd="sng" w="25400">
            <a:solidFill>
              <a:srgbClr val="A5A5A5"/>
            </a:solidFill>
            <a:prstDash val="dot"/>
            <a:miter lim="800000"/>
            <a:headEnd len="med" w="med" type="triangle"/>
            <a:tailEnd len="med" w="med" type="triangle"/>
          </a:ln>
        </p:spPr>
      </p:cxnSp>
      <p:cxnSp>
        <p:nvCxnSpPr>
          <p:cNvPr id="498" name="Google Shape;498;p33"/>
          <p:cNvCxnSpPr/>
          <p:nvPr/>
        </p:nvCxnSpPr>
        <p:spPr>
          <a:xfrm flipH="1">
            <a:off x="6549871" y="6211215"/>
            <a:ext cx="3595200" cy="191700"/>
          </a:xfrm>
          <a:prstGeom prst="bentConnector3">
            <a:avLst>
              <a:gd fmla="val 50000" name="adj1"/>
            </a:avLst>
          </a:prstGeom>
          <a:noFill/>
          <a:ln cap="flat" cmpd="sng" w="25400">
            <a:solidFill>
              <a:srgbClr val="A5A5A5"/>
            </a:solidFill>
            <a:prstDash val="dot"/>
            <a:miter lim="800000"/>
            <a:headEnd len="med" w="med" type="triangle"/>
            <a:tailEnd len="med" w="med" type="triangle"/>
          </a:ln>
        </p:spPr>
      </p:cxnSp>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grpSp>
        <p:nvGrpSpPr>
          <p:cNvPr id="503" name="Google Shape;503;p34"/>
          <p:cNvGrpSpPr/>
          <p:nvPr/>
        </p:nvGrpSpPr>
        <p:grpSpPr>
          <a:xfrm>
            <a:off x="8866451" y="3720827"/>
            <a:ext cx="3852860" cy="3722025"/>
            <a:chOff x="-636032" y="309514"/>
            <a:chExt cx="7074660" cy="6834420"/>
          </a:xfrm>
        </p:grpSpPr>
        <p:grpSp>
          <p:nvGrpSpPr>
            <p:cNvPr id="504" name="Google Shape;504;p34"/>
            <p:cNvGrpSpPr/>
            <p:nvPr/>
          </p:nvGrpSpPr>
          <p:grpSpPr>
            <a:xfrm rot="532778">
              <a:off x="-370799" y="3125746"/>
              <a:ext cx="3901389" cy="3739490"/>
              <a:chOff x="327220" y="1575666"/>
              <a:chExt cx="2521839" cy="2417187"/>
            </a:xfrm>
          </p:grpSpPr>
          <p:sp>
            <p:nvSpPr>
              <p:cNvPr id="505" name="Google Shape;505;p34"/>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06" name="Google Shape;506;p34"/>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07" name="Google Shape;507;p34"/>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08" name="Google Shape;508;p34"/>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09" name="Google Shape;509;p34"/>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0" name="Google Shape;510;p34"/>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1" name="Google Shape;511;p34"/>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2" name="Google Shape;512;p34"/>
              <p:cNvSpPr/>
              <p:nvPr/>
            </p:nvSpPr>
            <p:spPr>
              <a:xfrm rot="-3535013">
                <a:off x="2339840" y="1665992"/>
                <a:ext cx="49392"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3" name="Google Shape;513;p34"/>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4" name="Google Shape;514;p34"/>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5" name="Google Shape;515;p34"/>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16" name="Google Shape;516;p34"/>
            <p:cNvGrpSpPr/>
            <p:nvPr/>
          </p:nvGrpSpPr>
          <p:grpSpPr>
            <a:xfrm rot="532778">
              <a:off x="2272006" y="588212"/>
              <a:ext cx="3901389" cy="3739490"/>
              <a:chOff x="327220" y="1575666"/>
              <a:chExt cx="2521839" cy="2417187"/>
            </a:xfrm>
          </p:grpSpPr>
          <p:sp>
            <p:nvSpPr>
              <p:cNvPr id="517" name="Google Shape;517;p34"/>
              <p:cNvSpPr/>
              <p:nvPr/>
            </p:nvSpPr>
            <p:spPr>
              <a:xfrm rot="-3534927">
                <a:off x="1724644" y="2419556"/>
                <a:ext cx="73213" cy="822937"/>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8" name="Google Shape;518;p34"/>
              <p:cNvSpPr/>
              <p:nvPr/>
            </p:nvSpPr>
            <p:spPr>
              <a:xfrm rot="-3547017">
                <a:off x="1820693" y="2253900"/>
                <a:ext cx="73058" cy="73542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19" name="Google Shape;519;p34"/>
              <p:cNvSpPr/>
              <p:nvPr/>
            </p:nvSpPr>
            <p:spPr>
              <a:xfrm rot="-3534927">
                <a:off x="1939550" y="2260600"/>
                <a:ext cx="73213" cy="402799"/>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0" name="Google Shape;520;p34"/>
              <p:cNvSpPr/>
              <p:nvPr/>
            </p:nvSpPr>
            <p:spPr>
              <a:xfrm rot="-3534927">
                <a:off x="1574933" y="2602481"/>
                <a:ext cx="73213" cy="80544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1" name="Google Shape;521;p34"/>
              <p:cNvSpPr/>
              <p:nvPr/>
            </p:nvSpPr>
            <p:spPr>
              <a:xfrm rot="-3534927">
                <a:off x="1516881" y="2957944"/>
                <a:ext cx="73213" cy="501428"/>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2" name="Google Shape;522;p34"/>
              <p:cNvSpPr/>
              <p:nvPr/>
            </p:nvSpPr>
            <p:spPr>
              <a:xfrm rot="-3534927">
                <a:off x="1091080" y="3196035"/>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3" name="Google Shape;523;p34"/>
              <p:cNvSpPr/>
              <p:nvPr/>
            </p:nvSpPr>
            <p:spPr>
              <a:xfrm rot="-3534927">
                <a:off x="1223241" y="318049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4" name="Google Shape;524;p34"/>
              <p:cNvSpPr/>
              <p:nvPr/>
            </p:nvSpPr>
            <p:spPr>
              <a:xfrm rot="-3534927">
                <a:off x="2321841" y="1676113"/>
                <a:ext cx="73213" cy="735473"/>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5" name="Google Shape;525;p34"/>
              <p:cNvSpPr/>
              <p:nvPr/>
            </p:nvSpPr>
            <p:spPr>
              <a:xfrm rot="-3534927">
                <a:off x="2213814" y="1953721"/>
                <a:ext cx="73213" cy="50142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6" name="Google Shape;526;p34"/>
              <p:cNvSpPr/>
              <p:nvPr/>
            </p:nvSpPr>
            <p:spPr>
              <a:xfrm flipH="1" rot="-6307199">
                <a:off x="640177" y="1666552"/>
                <a:ext cx="1652905" cy="1914205"/>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7" name="Google Shape;527;p34"/>
              <p:cNvSpPr/>
              <p:nvPr/>
            </p:nvSpPr>
            <p:spPr>
              <a:xfrm rot="10800000">
                <a:off x="1194500" y="2075607"/>
                <a:ext cx="1654559" cy="191724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6"/>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28" name="Google Shape;528;p34"/>
              <p:cNvSpPr/>
              <p:nvPr/>
            </p:nvSpPr>
            <p:spPr>
              <a:xfrm rot="-3534927">
                <a:off x="1029057" y="3391307"/>
                <a:ext cx="73213" cy="73547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529" name="Google Shape;529;p34"/>
          <p:cNvSpPr txBox="1"/>
          <p:nvPr/>
        </p:nvSpPr>
        <p:spPr>
          <a:xfrm>
            <a:off x="370350" y="93425"/>
            <a:ext cx="11451300" cy="42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9787E"/>
                </a:solidFill>
                <a:latin typeface="Lobster"/>
                <a:ea typeface="Lobster"/>
                <a:cs typeface="Lobster"/>
                <a:sym typeface="Lobster"/>
              </a:rPr>
              <a:t>DNA R</a:t>
            </a:r>
            <a:r>
              <a:rPr lang="en-US" sz="3000">
                <a:solidFill>
                  <a:srgbClr val="29787E"/>
                </a:solidFill>
                <a:latin typeface="Lobster"/>
                <a:ea typeface="Lobster"/>
                <a:cs typeface="Lobster"/>
                <a:sym typeface="Lobster"/>
              </a:rPr>
              <a:t>eplication</a:t>
            </a:r>
            <a:endParaRPr sz="3000">
              <a:solidFill>
                <a:srgbClr val="29787E"/>
              </a:solidFill>
              <a:latin typeface="Lobster"/>
              <a:ea typeface="Lobster"/>
              <a:cs typeface="Lobster"/>
              <a:sym typeface="Lobster"/>
            </a:endParaRPr>
          </a:p>
          <a:p>
            <a:pPr indent="0" lvl="0" marL="0" rtl="0" algn="l">
              <a:spcBef>
                <a:spcPts val="0"/>
              </a:spcBef>
              <a:spcAft>
                <a:spcPts val="0"/>
              </a:spcAft>
              <a:buNone/>
            </a:pPr>
            <a:r>
              <a:t/>
            </a:r>
            <a:endParaRPr sz="3000">
              <a:latin typeface="Lobster"/>
              <a:ea typeface="Lobster"/>
              <a:cs typeface="Lobster"/>
              <a:sym typeface="Lobster"/>
            </a:endParaRPr>
          </a:p>
          <a:p>
            <a:pPr indent="-368300" lvl="0" marL="457200" rtl="0" algn="l">
              <a:lnSpc>
                <a:spcPct val="115000"/>
              </a:lnSpc>
              <a:spcBef>
                <a:spcPts val="0"/>
              </a:spcBef>
              <a:spcAft>
                <a:spcPts val="0"/>
              </a:spcAft>
              <a:buSzPts val="2200"/>
              <a:buFont typeface="Montserrat"/>
              <a:buChar char="●"/>
            </a:pPr>
            <a:r>
              <a:rPr lang="en-US" sz="2200">
                <a:latin typeface="Montserrat"/>
                <a:ea typeface="Montserrat"/>
                <a:cs typeface="Montserrat"/>
                <a:sym typeface="Montserrat"/>
              </a:rPr>
              <a:t>The Copying From DNA To DNA Arguably Is The Fundamental Step In The Central Dogma</a:t>
            </a:r>
            <a:endParaRPr sz="2200">
              <a:latin typeface="Montserrat"/>
              <a:ea typeface="Montserrat"/>
              <a:cs typeface="Montserrat"/>
              <a:sym typeface="Montserrat"/>
            </a:endParaRPr>
          </a:p>
          <a:p>
            <a:pPr indent="-368300" lvl="0" marL="457200" rtl="0" algn="l">
              <a:lnSpc>
                <a:spcPct val="115000"/>
              </a:lnSpc>
              <a:spcBef>
                <a:spcPts val="0"/>
              </a:spcBef>
              <a:spcAft>
                <a:spcPts val="0"/>
              </a:spcAft>
              <a:buSzPts val="2200"/>
              <a:buFont typeface="Montserrat"/>
              <a:buChar char="●"/>
            </a:pPr>
            <a:r>
              <a:rPr lang="en-US" sz="2200">
                <a:latin typeface="Montserrat"/>
                <a:ea typeface="Montserrat"/>
                <a:cs typeface="Montserrat"/>
                <a:sym typeface="Montserrat"/>
              </a:rPr>
              <a:t>The DNA Makes Multiple Copies Of Itself.</a:t>
            </a:r>
            <a:endParaRPr sz="22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2200">
              <a:latin typeface="Montserrat"/>
              <a:ea typeface="Montserrat"/>
              <a:cs typeface="Montserrat"/>
              <a:sym typeface="Montserrat"/>
            </a:endParaRPr>
          </a:p>
          <a:p>
            <a:pPr indent="-368300" lvl="0" marL="457200" rtl="0" algn="l">
              <a:lnSpc>
                <a:spcPct val="115000"/>
              </a:lnSpc>
              <a:spcBef>
                <a:spcPts val="0"/>
              </a:spcBef>
              <a:spcAft>
                <a:spcPts val="0"/>
              </a:spcAft>
              <a:buSzPts val="2200"/>
              <a:buFont typeface="Montserrat"/>
              <a:buChar char="●"/>
            </a:pPr>
            <a:r>
              <a:rPr lang="en-US" sz="2200">
                <a:latin typeface="Montserrat"/>
                <a:ea typeface="Montserrat"/>
                <a:cs typeface="Montserrat"/>
                <a:sym typeface="Montserrat"/>
              </a:rPr>
              <a:t>The Whole Process Takes Place With The Help Of Enzymes Where DNA</a:t>
            </a:r>
            <a:r>
              <a:rPr lang="en-US" sz="2200">
                <a:latin typeface="Montserrat"/>
                <a:ea typeface="Montserrat"/>
                <a:cs typeface="Montserrat"/>
                <a:sym typeface="Montserrat"/>
              </a:rPr>
              <a:t>-</a:t>
            </a:r>
            <a:r>
              <a:rPr lang="en-US" sz="2200">
                <a:latin typeface="Montserrat"/>
                <a:ea typeface="Montserrat"/>
                <a:cs typeface="Montserrat"/>
                <a:sym typeface="Montserrat"/>
              </a:rPr>
              <a:t>dependent DNA Polymerase Being The Chief Enzyme.</a:t>
            </a:r>
            <a:endParaRPr sz="22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over and End Slide Master">
  <a:themeElements>
    <a:clrScheme name="Genome Editing">
      <a:dk1>
        <a:srgbClr val="000000"/>
      </a:dk1>
      <a:lt1>
        <a:srgbClr val="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