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48B9293-4863-4358-8A4A-248BC2445177}">
  <a:tblStyle styleId="{948B9293-4863-4358-8A4A-248BC244517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f9e60ec2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f9e60ec2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f9e60ec2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f9e60ec2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f9e60ec2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f9e60ec2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f688e5d4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f688e5d4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f9e60ec27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f9e60ec27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f9e60ec27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f9e60ec27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f9e60ec27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f9e60ec27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f9db94ba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f9db94ba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f9db94ba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f9db94ba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f9db94ba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f9db94ba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f9e60ec2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f9e60ec2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f9e60ec2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f9e60ec2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f9e60ec2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f9e60ec2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f9e60ec2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f9e60ec2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f9e60ec2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f9e60ec2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f9e60ec27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f9e60ec27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f9e60ec27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f9e60ec27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f9e60ec2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f9e60ec2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f9e60ec27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f9e60ec27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f9e60ec2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f9e60ec2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f6852f6f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f6852f6f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f9e60ec2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f9e60ec2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f9e60ec2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f9e60ec2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f9e60ec2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f9e60ec2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f9e60ec2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f9e60ec2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f9e60ec2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f9e60ec2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f9e60ec2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f9e60ec2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epacis.net/jcis/PDF_JCIS/JCIS11-art.0101.pdf" TargetMode="External"/><Relationship Id="rId4" Type="http://schemas.openxmlformats.org/officeDocument/2006/relationships/hyperlink" Target="https://en.wikipedia.org/wiki/Receiver_operating_characteristi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Autonomous Car Prototype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Signal Detection</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2" name="Google Shape;112;p22"/>
          <p:cNvPicPr preferRelativeResize="0"/>
          <p:nvPr/>
        </p:nvPicPr>
        <p:blipFill rotWithShape="1">
          <a:blip r:embed="rId3">
            <a:alphaModFix/>
          </a:blip>
          <a:srcRect b="16751" l="0" r="-1605" t="7173"/>
          <a:stretch/>
        </p:blipFill>
        <p:spPr>
          <a:xfrm>
            <a:off x="492675" y="1883313"/>
            <a:ext cx="7794299" cy="1954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Region of Interest</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9" name="Google Shape;119;p23"/>
          <p:cNvPicPr preferRelativeResize="0"/>
          <p:nvPr/>
        </p:nvPicPr>
        <p:blipFill>
          <a:blip r:embed="rId3">
            <a:alphaModFix/>
          </a:blip>
          <a:stretch>
            <a:fillRect/>
          </a:stretch>
        </p:blipFill>
        <p:spPr>
          <a:xfrm>
            <a:off x="430450" y="1852913"/>
            <a:ext cx="8283101" cy="2329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6" name="Google Shape;126;p24"/>
          <p:cNvPicPr preferRelativeResize="0"/>
          <p:nvPr/>
        </p:nvPicPr>
        <p:blipFill>
          <a:blip r:embed="rId3">
            <a:alphaModFix/>
          </a:blip>
          <a:stretch>
            <a:fillRect/>
          </a:stretch>
        </p:blipFill>
        <p:spPr>
          <a:xfrm>
            <a:off x="1476813" y="1152475"/>
            <a:ext cx="6190375" cy="3506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Receiver Operating Characteristic</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TPR = (TP/(TP+FN))</a:t>
            </a:r>
            <a:endParaRPr/>
          </a:p>
          <a:p>
            <a:pPr indent="0" lvl="0" marL="0" rtl="0" algn="l">
              <a:spcBef>
                <a:spcPts val="1600"/>
              </a:spcBef>
              <a:spcAft>
                <a:spcPts val="0"/>
              </a:spcAft>
              <a:buNone/>
            </a:pPr>
            <a:r>
              <a:rPr lang="en"/>
              <a:t>FPR = (FP/(FP+TN))</a:t>
            </a:r>
            <a:endParaRPr/>
          </a:p>
          <a:p>
            <a:pPr indent="0" lvl="0" marL="0" rtl="0" algn="l">
              <a:spcBef>
                <a:spcPts val="1600"/>
              </a:spcBef>
              <a:spcAft>
                <a:spcPts val="0"/>
              </a:spcAft>
              <a:buNone/>
            </a:pPr>
            <a:r>
              <a:rPr lang="en"/>
              <a:t>The graph of FPR vs TPR is plotted for ROC</a:t>
            </a:r>
            <a:endParaRPr/>
          </a:p>
          <a:p>
            <a:pPr indent="0" lvl="0" marL="0" rtl="0" algn="l">
              <a:spcBef>
                <a:spcPts val="1600"/>
              </a:spcBef>
              <a:spcAft>
                <a:spcPts val="0"/>
              </a:spcAft>
              <a:buNone/>
            </a:pPr>
            <a:r>
              <a:rPr lang="en"/>
              <a:t>Points above the diagonal (Line at 45 degrees joining point (0,0) (1,1)) are considered to be good classification results.</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Changing the Scaling Factor of DetectMultiscale</a:t>
            </a:r>
            <a:endParaRPr/>
          </a:p>
        </p:txBody>
      </p:sp>
      <p:pic>
        <p:nvPicPr>
          <p:cNvPr id="138" name="Google Shape;138;p26"/>
          <p:cNvPicPr preferRelativeResize="0"/>
          <p:nvPr/>
        </p:nvPicPr>
        <p:blipFill>
          <a:blip r:embed="rId3">
            <a:alphaModFix/>
          </a:blip>
          <a:stretch>
            <a:fillRect/>
          </a:stretch>
        </p:blipFill>
        <p:spPr>
          <a:xfrm>
            <a:off x="1326475" y="1455500"/>
            <a:ext cx="6329875" cy="3553800"/>
          </a:xfrm>
          <a:prstGeom prst="rect">
            <a:avLst/>
          </a:prstGeom>
          <a:noFill/>
          <a:ln>
            <a:noFill/>
          </a:ln>
        </p:spPr>
      </p:pic>
      <p:sp>
        <p:nvSpPr>
          <p:cNvPr id="139" name="Google Shape;139;p26"/>
          <p:cNvSpPr txBox="1"/>
          <p:nvPr/>
        </p:nvSpPr>
        <p:spPr>
          <a:xfrm>
            <a:off x="1007775" y="1017725"/>
            <a:ext cx="61383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Threshold 1 = 1.2 </a:t>
            </a:r>
            <a:endParaRPr/>
          </a:p>
          <a:p>
            <a:pPr indent="0" lvl="0" marL="0" rtl="0" algn="l">
              <a:spcBef>
                <a:spcPts val="0"/>
              </a:spcBef>
              <a:spcAft>
                <a:spcPts val="0"/>
              </a:spcAft>
              <a:buNone/>
            </a:pPr>
            <a:r>
              <a:rPr lang="en"/>
              <a:t>Threshold 2 = 1.4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Changing the scaling factor DetectMultiscale</a:t>
            </a:r>
            <a:endParaRPr/>
          </a:p>
        </p:txBody>
      </p:sp>
      <p:pic>
        <p:nvPicPr>
          <p:cNvPr id="145" name="Google Shape;145;p27"/>
          <p:cNvPicPr preferRelativeResize="0"/>
          <p:nvPr/>
        </p:nvPicPr>
        <p:blipFill>
          <a:blip r:embed="rId3">
            <a:alphaModFix/>
          </a:blip>
          <a:stretch>
            <a:fillRect/>
          </a:stretch>
        </p:blipFill>
        <p:spPr>
          <a:xfrm>
            <a:off x="1134000" y="1017725"/>
            <a:ext cx="6600876" cy="3705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Vehicle ROC</a:t>
            </a:r>
            <a:endParaRPr/>
          </a:p>
          <a:p>
            <a:pPr indent="-342900" lvl="0" marL="457200" rtl="0" algn="l">
              <a:lnSpc>
                <a:spcPct val="100000"/>
              </a:lnSpc>
              <a:spcBef>
                <a:spcPts val="1600"/>
              </a:spcBef>
              <a:spcAft>
                <a:spcPts val="0"/>
              </a:spcAft>
              <a:buSzPts val="1800"/>
              <a:buChar char="-"/>
            </a:pPr>
            <a:r>
              <a:rPr lang="en"/>
              <a:t>Based on the ROC observations I conclude that the scaling factor for vehicle detection should be 1.2. Even though computation time is more for 1.2 than for 1.4 the accuracy is excellent compared to scaling factor 1.4</a:t>
            </a:r>
            <a:endParaRPr/>
          </a:p>
          <a:p>
            <a:pPr indent="0" lvl="0" marL="0" rtl="0" algn="l">
              <a:spcBef>
                <a:spcPts val="1600"/>
              </a:spcBef>
              <a:spcAft>
                <a:spcPts val="0"/>
              </a:spcAft>
              <a:buNone/>
            </a:pPr>
            <a:r>
              <a:rPr lang="en"/>
              <a:t>Traffic Signal ROC</a:t>
            </a:r>
            <a:endParaRPr/>
          </a:p>
          <a:p>
            <a:pPr indent="-342900" lvl="0" marL="457200" rtl="0" algn="l">
              <a:spcBef>
                <a:spcPts val="1600"/>
              </a:spcBef>
              <a:spcAft>
                <a:spcPts val="0"/>
              </a:spcAft>
              <a:buSzPts val="1800"/>
              <a:buChar char="-"/>
            </a:pPr>
            <a:r>
              <a:rPr lang="en"/>
              <a:t>Based on the ROC observations I conclude that even though at scaling factor 1.05 we are getting a large number of false positive the number of false negative is comparatively less. I would prefer scaling factor 1.05 over 1.2</a:t>
            </a:r>
            <a:endParaRPr/>
          </a:p>
          <a:p>
            <a:pPr indent="0" lvl="0" marL="45720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Vehicle Dataset</a:t>
            </a:r>
            <a:endParaRPr/>
          </a:p>
        </p:txBody>
      </p:sp>
      <p:graphicFrame>
        <p:nvGraphicFramePr>
          <p:cNvPr id="157" name="Google Shape;157;p29"/>
          <p:cNvGraphicFramePr/>
          <p:nvPr/>
        </p:nvGraphicFramePr>
        <p:xfrm>
          <a:off x="467675" y="1428750"/>
          <a:ext cx="3000000" cy="3000000"/>
        </p:xfrm>
        <a:graphic>
          <a:graphicData uri="http://schemas.openxmlformats.org/drawingml/2006/table">
            <a:tbl>
              <a:tblPr>
                <a:noFill/>
                <a:tableStyleId>{948B9293-4863-4358-8A4A-248BC2445177}</a:tableStyleId>
              </a:tblPr>
              <a:tblGrid>
                <a:gridCol w="910550"/>
                <a:gridCol w="1045925"/>
                <a:gridCol w="1222050"/>
                <a:gridCol w="964700"/>
                <a:gridCol w="964725"/>
                <a:gridCol w="1831500"/>
                <a:gridCol w="1425175"/>
              </a:tblGrid>
              <a:tr h="373350">
                <a:tc>
                  <a:txBody>
                    <a:bodyPr/>
                    <a:lstStyle/>
                    <a:p>
                      <a:pPr indent="0" lvl="0" marL="0" rtl="0" algn="ctr">
                        <a:lnSpc>
                          <a:spcPct val="115000"/>
                        </a:lnSpc>
                        <a:spcBef>
                          <a:spcPts val="0"/>
                        </a:spcBef>
                        <a:spcAft>
                          <a:spcPts val="0"/>
                        </a:spcAft>
                        <a:buNone/>
                      </a:pPr>
                      <a:r>
                        <a:rPr lang="en"/>
                        <a:t>Dataset</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TP</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TN</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FP</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FN</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FPR</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TPR</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3500">
                <a:tc>
                  <a:txBody>
                    <a:bodyPr/>
                    <a:lstStyle/>
                    <a:p>
                      <a:pPr indent="0" lvl="0" marL="0" rtl="0" algn="ctr">
                        <a:lnSpc>
                          <a:spcPct val="115000"/>
                        </a:lnSpc>
                        <a:spcBef>
                          <a:spcPts val="0"/>
                        </a:spcBef>
                        <a:spcAft>
                          <a:spcPts val="0"/>
                        </a:spcAft>
                        <a:buNone/>
                      </a:pPr>
                      <a:r>
                        <a:rPr lang="en"/>
                        <a:t>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0.125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0.75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3500">
                <a:tc>
                  <a:txBody>
                    <a:bodyPr/>
                    <a:lstStyle/>
                    <a:p>
                      <a:pPr indent="0" lvl="0" marL="0" rtl="0" algn="ctr">
                        <a:lnSpc>
                          <a:spcPct val="115000"/>
                        </a:lnSpc>
                        <a:spcBef>
                          <a:spcPts val="0"/>
                        </a:spcBef>
                        <a:spcAft>
                          <a:spcPts val="0"/>
                        </a:spcAft>
                        <a:buNone/>
                      </a:pPr>
                      <a:r>
                        <a:rPr lang="en"/>
                        <a:t>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13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12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0.1428571429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0.7222222222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3500">
                <a:tc>
                  <a:txBody>
                    <a:bodyPr/>
                    <a:lstStyle/>
                    <a:p>
                      <a:pPr indent="0" lvl="0" marL="0" rtl="0" algn="ctr">
                        <a:lnSpc>
                          <a:spcPct val="115000"/>
                        </a:lnSpc>
                        <a:spcBef>
                          <a:spcPts val="0"/>
                        </a:spcBef>
                        <a:spcAft>
                          <a:spcPts val="0"/>
                        </a:spcAft>
                        <a:buNone/>
                      </a:pPr>
                      <a:r>
                        <a:rPr lang="en"/>
                        <a:t>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17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0.2272727273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0.7777777778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3500">
                <a:tc>
                  <a:txBody>
                    <a:bodyPr/>
                    <a:lstStyle/>
                    <a:p>
                      <a:pPr indent="0" lvl="0" marL="0" rtl="0" algn="ctr">
                        <a:lnSpc>
                          <a:spcPct val="115000"/>
                        </a:lnSpc>
                        <a:spcBef>
                          <a:spcPts val="0"/>
                        </a:spcBef>
                        <a:spcAft>
                          <a:spcPts val="0"/>
                        </a:spcAft>
                        <a:buNone/>
                      </a:pPr>
                      <a:r>
                        <a:rPr lang="en"/>
                        <a:t>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0.5714285714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0.7142857143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3500">
                <a:tc>
                  <a:txBody>
                    <a:bodyPr/>
                    <a:lstStyle/>
                    <a:p>
                      <a:pPr indent="0" lvl="0" marL="0" rtl="0" algn="ctr">
                        <a:lnSpc>
                          <a:spcPct val="115000"/>
                        </a:lnSpc>
                        <a:spcBef>
                          <a:spcPts val="0"/>
                        </a:spcBef>
                        <a:spcAft>
                          <a:spcPts val="0"/>
                        </a:spcAft>
                        <a:buNone/>
                      </a:pPr>
                      <a:r>
                        <a:rPr lang="en"/>
                        <a:t>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12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15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0.375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0.75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76525" y="4973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Traffic Signal Dataset</a:t>
            </a:r>
            <a:endParaRPr/>
          </a:p>
        </p:txBody>
      </p:sp>
      <p:graphicFrame>
        <p:nvGraphicFramePr>
          <p:cNvPr id="163" name="Google Shape;163;p30"/>
          <p:cNvGraphicFramePr/>
          <p:nvPr/>
        </p:nvGraphicFramePr>
        <p:xfrm>
          <a:off x="160625" y="1468750"/>
          <a:ext cx="3000000" cy="3000000"/>
        </p:xfrm>
        <a:graphic>
          <a:graphicData uri="http://schemas.openxmlformats.org/drawingml/2006/table">
            <a:tbl>
              <a:tblPr>
                <a:noFill/>
                <a:tableStyleId>{948B9293-4863-4358-8A4A-248BC2445177}</a:tableStyleId>
              </a:tblPr>
              <a:tblGrid>
                <a:gridCol w="1334275"/>
                <a:gridCol w="1137725"/>
                <a:gridCol w="1059225"/>
                <a:gridCol w="1150800"/>
                <a:gridCol w="1098450"/>
                <a:gridCol w="1464925"/>
                <a:gridCol w="1491100"/>
              </a:tblGrid>
              <a:tr h="494425">
                <a:tc>
                  <a:txBody>
                    <a:bodyPr/>
                    <a:lstStyle/>
                    <a:p>
                      <a:pPr indent="0" lvl="0" marL="0" rtl="0" algn="ctr">
                        <a:lnSpc>
                          <a:spcPct val="115000"/>
                        </a:lnSpc>
                        <a:spcBef>
                          <a:spcPts val="0"/>
                        </a:spcBef>
                        <a:spcAft>
                          <a:spcPts val="0"/>
                        </a:spcAft>
                        <a:buNone/>
                      </a:pPr>
                      <a:r>
                        <a:rPr lang="en"/>
                        <a:t>Dataset</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TP</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TN</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FP</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FN</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FPR</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TPR</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4425">
                <a:tc>
                  <a:txBody>
                    <a:bodyPr/>
                    <a:lstStyle/>
                    <a:p>
                      <a:pPr indent="0" lvl="0" marL="0" rtl="0" algn="ctr">
                        <a:lnSpc>
                          <a:spcPct val="115000"/>
                        </a:lnSpc>
                        <a:spcBef>
                          <a:spcPts val="0"/>
                        </a:spcBef>
                        <a:spcAft>
                          <a:spcPts val="0"/>
                        </a:spcAft>
                        <a:buNone/>
                      </a:pPr>
                      <a:r>
                        <a:rPr lang="en"/>
                        <a:t>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0.5555555556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0.8571428571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4425">
                <a:tc>
                  <a:txBody>
                    <a:bodyPr/>
                    <a:lstStyle/>
                    <a:p>
                      <a:pPr indent="0" lvl="0" marL="0" rtl="0" algn="ctr">
                        <a:lnSpc>
                          <a:spcPct val="115000"/>
                        </a:lnSpc>
                        <a:spcBef>
                          <a:spcPts val="0"/>
                        </a:spcBef>
                        <a:spcAft>
                          <a:spcPts val="0"/>
                        </a:spcAft>
                        <a:buNone/>
                      </a:pPr>
                      <a:r>
                        <a:rPr lang="en"/>
                        <a:t>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11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0.6153846154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0.8461538462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4425">
                <a:tc>
                  <a:txBody>
                    <a:bodyPr/>
                    <a:lstStyle/>
                    <a:p>
                      <a:pPr indent="0" lvl="0" marL="0" rtl="0" algn="ctr">
                        <a:lnSpc>
                          <a:spcPct val="115000"/>
                        </a:lnSpc>
                        <a:spcBef>
                          <a:spcPts val="0"/>
                        </a:spcBef>
                        <a:spcAft>
                          <a:spcPts val="0"/>
                        </a:spcAft>
                        <a:buNone/>
                      </a:pPr>
                      <a:r>
                        <a:rPr lang="en"/>
                        <a:t>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13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13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0.65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0.8125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4425">
                <a:tc>
                  <a:txBody>
                    <a:bodyPr/>
                    <a:lstStyle/>
                    <a:p>
                      <a:pPr indent="0" lvl="0" marL="0" rtl="0" algn="ctr">
                        <a:lnSpc>
                          <a:spcPct val="115000"/>
                        </a:lnSpc>
                        <a:spcBef>
                          <a:spcPts val="0"/>
                        </a:spcBef>
                        <a:spcAft>
                          <a:spcPts val="0"/>
                        </a:spcAft>
                        <a:buNone/>
                      </a:pPr>
                      <a:r>
                        <a:rPr lang="en"/>
                        <a:t>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12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16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0.7619047619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4425">
                <a:tc>
                  <a:txBody>
                    <a:bodyPr/>
                    <a:lstStyle/>
                    <a:p>
                      <a:pPr indent="0" lvl="0" marL="0" rtl="0" algn="ctr">
                        <a:lnSpc>
                          <a:spcPct val="115000"/>
                        </a:lnSpc>
                        <a:spcBef>
                          <a:spcPts val="0"/>
                        </a:spcBef>
                        <a:spcAft>
                          <a:spcPts val="0"/>
                        </a:spcAft>
                        <a:buNone/>
                      </a:pPr>
                      <a:r>
                        <a:rPr lang="en"/>
                        <a:t>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14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0.6666666667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Graph Plotted</a:t>
            </a:r>
            <a:endParaRPr/>
          </a:p>
        </p:txBody>
      </p:sp>
      <p:pic>
        <p:nvPicPr>
          <p:cNvPr id="169" name="Google Shape;169;p31"/>
          <p:cNvPicPr preferRelativeResize="0"/>
          <p:nvPr/>
        </p:nvPicPr>
        <p:blipFill>
          <a:blip r:embed="rId3">
            <a:alphaModFix/>
          </a:blip>
          <a:stretch>
            <a:fillRect/>
          </a:stretch>
        </p:blipFill>
        <p:spPr>
          <a:xfrm>
            <a:off x="1316096" y="1017725"/>
            <a:ext cx="6876879" cy="3860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Modules - Lane, Vehicle, Traffic Signal</a:t>
            </a:r>
            <a:endParaRPr/>
          </a:p>
          <a:p>
            <a:pPr indent="-342900" lvl="0" marL="457200" rtl="0" algn="l">
              <a:lnSpc>
                <a:spcPct val="150000"/>
              </a:lnSpc>
              <a:spcBef>
                <a:spcPts val="0"/>
              </a:spcBef>
              <a:spcAft>
                <a:spcPts val="0"/>
              </a:spcAft>
              <a:buSzPts val="1800"/>
              <a:buChar char="●"/>
            </a:pPr>
            <a:r>
              <a:rPr lang="en"/>
              <a:t>Receiver Operating Characteristic</a:t>
            </a:r>
            <a:endParaRPr/>
          </a:p>
          <a:p>
            <a:pPr indent="-342900" lvl="0" marL="457200" rtl="0" algn="l">
              <a:lnSpc>
                <a:spcPct val="150000"/>
              </a:lnSpc>
              <a:spcBef>
                <a:spcPts val="0"/>
              </a:spcBef>
              <a:spcAft>
                <a:spcPts val="0"/>
              </a:spcAft>
              <a:buSzPts val="1800"/>
              <a:buChar char="●"/>
            </a:pPr>
            <a:r>
              <a:rPr lang="en"/>
              <a:t>Core Workload Management</a:t>
            </a:r>
            <a:endParaRPr/>
          </a:p>
          <a:p>
            <a:pPr indent="-342900" lvl="0" marL="457200" rtl="0" algn="l">
              <a:lnSpc>
                <a:spcPct val="150000"/>
              </a:lnSpc>
              <a:spcBef>
                <a:spcPts val="0"/>
              </a:spcBef>
              <a:spcAft>
                <a:spcPts val="0"/>
              </a:spcAft>
              <a:buSzPts val="1800"/>
              <a:buChar char="●"/>
            </a:pPr>
            <a:r>
              <a:rPr lang="en"/>
              <a:t>Requirements - Minimum, Target, Optimal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Core WorkLoad Management</a:t>
            </a:r>
            <a:endParaRPr/>
          </a:p>
        </p:txBody>
      </p:sp>
      <p:sp>
        <p:nvSpPr>
          <p:cNvPr id="175" name="Google Shape;175;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Jetson Nano</a:t>
            </a:r>
            <a:endParaRPr sz="2400"/>
          </a:p>
          <a:p>
            <a:pPr indent="-381000" lvl="0" marL="457200" rtl="0" algn="l">
              <a:spcBef>
                <a:spcPts val="1600"/>
              </a:spcBef>
              <a:spcAft>
                <a:spcPts val="0"/>
              </a:spcAft>
              <a:buSzPts val="2400"/>
              <a:buChar char="-"/>
            </a:pPr>
            <a:r>
              <a:rPr lang="en" sz="2400"/>
              <a:t>Total Number of Cores - 4</a:t>
            </a:r>
            <a:endParaRPr sz="2400"/>
          </a:p>
          <a:p>
            <a:pPr indent="0" lvl="0" marL="0" rtl="0" algn="l">
              <a:spcBef>
                <a:spcPts val="1600"/>
              </a:spcBef>
              <a:spcAft>
                <a:spcPts val="1600"/>
              </a:spcAft>
              <a:buNone/>
            </a:pPr>
            <a:r>
              <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Scheduler Algorithm</a:t>
            </a:r>
            <a:endParaRPr/>
          </a:p>
        </p:txBody>
      </p:sp>
      <p:sp>
        <p:nvSpPr>
          <p:cNvPr id="181" name="Google Shape;181;p33"/>
          <p:cNvSpPr txBox="1"/>
          <p:nvPr/>
        </p:nvSpPr>
        <p:spPr>
          <a:xfrm>
            <a:off x="7119750" y="4253525"/>
            <a:ext cx="471300" cy="2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82" name="Google Shape;182;p33"/>
          <p:cNvPicPr preferRelativeResize="0"/>
          <p:nvPr/>
        </p:nvPicPr>
        <p:blipFill>
          <a:blip r:embed="rId3">
            <a:alphaModFix/>
          </a:blip>
          <a:stretch>
            <a:fillRect/>
          </a:stretch>
        </p:blipFill>
        <p:spPr>
          <a:xfrm>
            <a:off x="2625975" y="1096250"/>
            <a:ext cx="4493776" cy="40472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Core Division</a:t>
            </a:r>
            <a:endParaRPr/>
          </a:p>
        </p:txBody>
      </p:sp>
      <p:pic>
        <p:nvPicPr>
          <p:cNvPr id="188" name="Google Shape;188;p34"/>
          <p:cNvPicPr preferRelativeResize="0"/>
          <p:nvPr/>
        </p:nvPicPr>
        <p:blipFill>
          <a:blip r:embed="rId3">
            <a:alphaModFix/>
          </a:blip>
          <a:stretch>
            <a:fillRect/>
          </a:stretch>
        </p:blipFill>
        <p:spPr>
          <a:xfrm>
            <a:off x="1094725" y="1017725"/>
            <a:ext cx="6777349" cy="3820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Core Usage</a:t>
            </a:r>
            <a:endParaRPr/>
          </a:p>
        </p:txBody>
      </p:sp>
      <p:pic>
        <p:nvPicPr>
          <p:cNvPr id="194" name="Google Shape;194;p35"/>
          <p:cNvPicPr preferRelativeResize="0"/>
          <p:nvPr/>
        </p:nvPicPr>
        <p:blipFill>
          <a:blip r:embed="rId3">
            <a:alphaModFix/>
          </a:blip>
          <a:stretch>
            <a:fillRect/>
          </a:stretch>
        </p:blipFill>
        <p:spPr>
          <a:xfrm>
            <a:off x="1411300" y="1089225"/>
            <a:ext cx="6321400" cy="3975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Requirements</a:t>
            </a:r>
            <a:endParaRPr/>
          </a:p>
        </p:txBody>
      </p:sp>
      <p:sp>
        <p:nvSpPr>
          <p:cNvPr id="200" name="Google Shape;200;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were 3 types of requirements which were suppose to be fulfilled</a:t>
            </a:r>
            <a:endParaRPr/>
          </a:p>
          <a:p>
            <a:pPr indent="-342900" lvl="0" marL="457200" rtl="0" algn="l">
              <a:spcBef>
                <a:spcPts val="1600"/>
              </a:spcBef>
              <a:spcAft>
                <a:spcPts val="0"/>
              </a:spcAft>
              <a:buSzPts val="1800"/>
              <a:buChar char="-"/>
            </a:pPr>
            <a:r>
              <a:rPr lang="en"/>
              <a:t>Minimum</a:t>
            </a:r>
            <a:endParaRPr/>
          </a:p>
          <a:p>
            <a:pPr indent="-342900" lvl="0" marL="457200" rtl="0" algn="l">
              <a:spcBef>
                <a:spcPts val="0"/>
              </a:spcBef>
              <a:spcAft>
                <a:spcPts val="0"/>
              </a:spcAft>
              <a:buSzPts val="1800"/>
              <a:buChar char="-"/>
            </a:pPr>
            <a:r>
              <a:rPr lang="en"/>
              <a:t>Target</a:t>
            </a:r>
            <a:endParaRPr/>
          </a:p>
          <a:p>
            <a:pPr indent="-342900" lvl="0" marL="457200" rtl="0" algn="l">
              <a:spcBef>
                <a:spcPts val="0"/>
              </a:spcBef>
              <a:spcAft>
                <a:spcPts val="0"/>
              </a:spcAft>
              <a:buSzPts val="1800"/>
              <a:buChar char="-"/>
            </a:pPr>
            <a:r>
              <a:rPr lang="en"/>
              <a:t>Optimal</a:t>
            </a:r>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Minimum </a:t>
            </a:r>
            <a:endParaRPr/>
          </a:p>
        </p:txBody>
      </p:sp>
      <p:sp>
        <p:nvSpPr>
          <p:cNvPr id="206" name="Google Shape;206;p37"/>
          <p:cNvSpPr txBox="1"/>
          <p:nvPr>
            <p:ph idx="1" type="body"/>
          </p:nvPr>
        </p:nvSpPr>
        <p:spPr>
          <a:xfrm>
            <a:off x="311700" y="1152475"/>
            <a:ext cx="8520600" cy="38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Modules </a:t>
            </a:r>
            <a:r>
              <a:rPr lang="en"/>
              <a:t>- Lane Detection, Vehicle Detection, Traffic Signal Detection</a:t>
            </a:r>
            <a:endParaRPr/>
          </a:p>
          <a:p>
            <a:pPr indent="0" lvl="0" marL="0" rtl="0" algn="l">
              <a:spcBef>
                <a:spcPts val="1600"/>
              </a:spcBef>
              <a:spcAft>
                <a:spcPts val="0"/>
              </a:spcAft>
              <a:buNone/>
            </a:pPr>
            <a:r>
              <a:rPr b="1" lang="en"/>
              <a:t>Scheduling</a:t>
            </a:r>
            <a:r>
              <a:rPr lang="en"/>
              <a:t> - Multi-threading with each service as all thread running parallel.</a:t>
            </a:r>
            <a:endParaRPr/>
          </a:p>
          <a:p>
            <a:pPr indent="0" lvl="0" marL="0" rtl="0" algn="l">
              <a:lnSpc>
                <a:spcPct val="100000"/>
              </a:lnSpc>
              <a:spcBef>
                <a:spcPts val="1600"/>
              </a:spcBef>
              <a:spcAft>
                <a:spcPts val="0"/>
              </a:spcAft>
              <a:buNone/>
            </a:pPr>
            <a:r>
              <a:rPr b="1" lang="en"/>
              <a:t>Accuracy</a:t>
            </a:r>
            <a:r>
              <a:rPr lang="en"/>
              <a:t> </a:t>
            </a:r>
            <a:endParaRPr/>
          </a:p>
          <a:p>
            <a:pPr indent="-342900" lvl="0" marL="1828800" rtl="0" algn="l">
              <a:lnSpc>
                <a:spcPct val="100000"/>
              </a:lnSpc>
              <a:spcBef>
                <a:spcPts val="0"/>
              </a:spcBef>
              <a:spcAft>
                <a:spcPts val="0"/>
              </a:spcAft>
              <a:buSzPts val="1800"/>
              <a:buChar char="-"/>
            </a:pPr>
            <a:r>
              <a:rPr lang="en"/>
              <a:t> </a:t>
            </a:r>
            <a:r>
              <a:rPr lang="en"/>
              <a:t>Able to detect the all lane line	</a:t>
            </a:r>
            <a:endParaRPr/>
          </a:p>
          <a:p>
            <a:pPr indent="-342900" lvl="0" marL="1828800" rtl="0" algn="l">
              <a:lnSpc>
                <a:spcPct val="100000"/>
              </a:lnSpc>
              <a:spcBef>
                <a:spcPts val="0"/>
              </a:spcBef>
              <a:spcAft>
                <a:spcPts val="0"/>
              </a:spcAft>
              <a:buSzPts val="1800"/>
              <a:buChar char="-"/>
            </a:pPr>
            <a:r>
              <a:rPr lang="en"/>
              <a:t> Able to detect vehicles around our vehicle </a:t>
            </a:r>
            <a:endParaRPr/>
          </a:p>
          <a:p>
            <a:pPr indent="-342900" lvl="0" marL="1828800" rtl="0" algn="l">
              <a:lnSpc>
                <a:spcPct val="100000"/>
              </a:lnSpc>
              <a:spcBef>
                <a:spcPts val="0"/>
              </a:spcBef>
              <a:spcAft>
                <a:spcPts val="0"/>
              </a:spcAft>
              <a:buSzPts val="1800"/>
              <a:buChar char="-"/>
            </a:pPr>
            <a:r>
              <a:rPr lang="en"/>
              <a:t> Able to detect all the signals in the view of the camera</a:t>
            </a:r>
            <a:endParaRPr/>
          </a:p>
          <a:p>
            <a:pPr indent="0" lvl="0" marL="0" rtl="0" algn="l">
              <a:lnSpc>
                <a:spcPct val="100000"/>
              </a:lnSpc>
              <a:spcBef>
                <a:spcPts val="0"/>
              </a:spcBef>
              <a:spcAft>
                <a:spcPts val="0"/>
              </a:spcAft>
              <a:buNone/>
            </a:pPr>
            <a:r>
              <a:t/>
            </a:r>
            <a:endParaRPr/>
          </a:p>
          <a:p>
            <a:pPr indent="0" lvl="0" marL="0" rtl="0" algn="l">
              <a:lnSpc>
                <a:spcPct val="100000"/>
              </a:lnSpc>
              <a:spcBef>
                <a:spcPts val="1600"/>
              </a:spcBef>
              <a:spcAft>
                <a:spcPts val="1600"/>
              </a:spcAft>
              <a:buNone/>
            </a:pPr>
            <a:r>
              <a:rPr b="1" lang="en"/>
              <a:t>FPS -  </a:t>
            </a:r>
            <a:r>
              <a:rPr lang="en"/>
              <a:t>20 frames per second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Target</a:t>
            </a:r>
            <a:endParaRPr/>
          </a:p>
        </p:txBody>
      </p:sp>
      <p:sp>
        <p:nvSpPr>
          <p:cNvPr id="212" name="Google Shape;212;p38"/>
          <p:cNvSpPr txBox="1"/>
          <p:nvPr>
            <p:ph idx="1" type="body"/>
          </p:nvPr>
        </p:nvSpPr>
        <p:spPr>
          <a:xfrm>
            <a:off x="311700" y="1152475"/>
            <a:ext cx="8520600" cy="38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Modules </a:t>
            </a:r>
            <a:r>
              <a:rPr lang="en"/>
              <a:t>- Lane Detection, Vehicle Detection, Traffic Signal Detection, Pedestrian Detection</a:t>
            </a:r>
            <a:endParaRPr/>
          </a:p>
          <a:p>
            <a:pPr indent="0" lvl="0" marL="0" rtl="0" algn="l">
              <a:spcBef>
                <a:spcPts val="1600"/>
              </a:spcBef>
              <a:spcAft>
                <a:spcPts val="0"/>
              </a:spcAft>
              <a:buNone/>
            </a:pPr>
            <a:r>
              <a:rPr b="1" lang="en"/>
              <a:t>Scheduling</a:t>
            </a:r>
            <a:r>
              <a:rPr lang="en"/>
              <a:t> - Multi-threading with full core utilization. Setting cores for threads to achieve real-time processing </a:t>
            </a:r>
            <a:endParaRPr/>
          </a:p>
          <a:p>
            <a:pPr indent="0" lvl="0" marL="0" rtl="0" algn="l">
              <a:lnSpc>
                <a:spcPct val="100000"/>
              </a:lnSpc>
              <a:spcBef>
                <a:spcPts val="1600"/>
              </a:spcBef>
              <a:spcAft>
                <a:spcPts val="0"/>
              </a:spcAft>
              <a:buNone/>
            </a:pPr>
            <a:r>
              <a:rPr b="1" lang="en"/>
              <a:t>Accuracy</a:t>
            </a:r>
            <a:endParaRPr/>
          </a:p>
          <a:p>
            <a:pPr indent="-342900" lvl="0" marL="1828800" rtl="0" algn="l">
              <a:lnSpc>
                <a:spcPct val="100000"/>
              </a:lnSpc>
              <a:spcBef>
                <a:spcPts val="0"/>
              </a:spcBef>
              <a:spcAft>
                <a:spcPts val="0"/>
              </a:spcAft>
              <a:buSzPts val="1800"/>
              <a:buChar char="-"/>
            </a:pPr>
            <a:r>
              <a:rPr lang="en"/>
              <a:t> Able to detect just the lanes in region of interest</a:t>
            </a:r>
            <a:endParaRPr/>
          </a:p>
          <a:p>
            <a:pPr indent="-342900" lvl="0" marL="1828800" rtl="0" algn="l">
              <a:lnSpc>
                <a:spcPct val="100000"/>
              </a:lnSpc>
              <a:spcBef>
                <a:spcPts val="0"/>
              </a:spcBef>
              <a:spcAft>
                <a:spcPts val="0"/>
              </a:spcAft>
              <a:buSzPts val="1800"/>
              <a:buChar char="-"/>
            </a:pPr>
            <a:r>
              <a:rPr lang="en"/>
              <a:t> Able to detect vehicles in the region of interest </a:t>
            </a:r>
            <a:endParaRPr/>
          </a:p>
          <a:p>
            <a:pPr indent="-342900" lvl="0" marL="1828800" rtl="0" algn="l">
              <a:lnSpc>
                <a:spcPct val="100000"/>
              </a:lnSpc>
              <a:spcBef>
                <a:spcPts val="0"/>
              </a:spcBef>
              <a:spcAft>
                <a:spcPts val="0"/>
              </a:spcAft>
              <a:buSzPts val="1800"/>
              <a:buChar char="-"/>
            </a:pPr>
            <a:r>
              <a:rPr lang="en"/>
              <a:t> Able to detect all the signals in region of interest</a:t>
            </a:r>
            <a:endParaRPr/>
          </a:p>
          <a:p>
            <a:pPr indent="0" lvl="0" marL="0" rtl="0" algn="l">
              <a:lnSpc>
                <a:spcPct val="100000"/>
              </a:lnSpc>
              <a:spcBef>
                <a:spcPts val="0"/>
              </a:spcBef>
              <a:spcAft>
                <a:spcPts val="0"/>
              </a:spcAft>
              <a:buNone/>
            </a:pPr>
            <a:r>
              <a:t/>
            </a:r>
            <a:endParaRPr/>
          </a:p>
          <a:p>
            <a:pPr indent="0" lvl="0" marL="0" rtl="0" algn="l">
              <a:lnSpc>
                <a:spcPct val="100000"/>
              </a:lnSpc>
              <a:spcBef>
                <a:spcPts val="1600"/>
              </a:spcBef>
              <a:spcAft>
                <a:spcPts val="1600"/>
              </a:spcAft>
              <a:buNone/>
            </a:pPr>
            <a:r>
              <a:rPr b="1" lang="en"/>
              <a:t>FPS - 	</a:t>
            </a:r>
            <a:r>
              <a:rPr lang="en"/>
              <a:t>22- 25 frames per second</a:t>
            </a:r>
            <a:r>
              <a:rPr b="1" lang="en"/>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Optimal</a:t>
            </a:r>
            <a:r>
              <a:rPr lang="en"/>
              <a:t> </a:t>
            </a:r>
            <a:endParaRPr/>
          </a:p>
        </p:txBody>
      </p:sp>
      <p:sp>
        <p:nvSpPr>
          <p:cNvPr id="218" name="Google Shape;218;p39"/>
          <p:cNvSpPr txBox="1"/>
          <p:nvPr>
            <p:ph idx="1" type="body"/>
          </p:nvPr>
        </p:nvSpPr>
        <p:spPr>
          <a:xfrm>
            <a:off x="311700" y="1152475"/>
            <a:ext cx="8520600" cy="38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Modules </a:t>
            </a:r>
            <a:r>
              <a:rPr lang="en"/>
              <a:t>- Lane Detection with Departure Warning , Vehicle Detection with Warning, Traffic Signal Detection, Pedestrian Detection. </a:t>
            </a:r>
            <a:endParaRPr/>
          </a:p>
          <a:p>
            <a:pPr indent="0" lvl="0" marL="0" rtl="0" algn="l">
              <a:spcBef>
                <a:spcPts val="1600"/>
              </a:spcBef>
              <a:spcAft>
                <a:spcPts val="0"/>
              </a:spcAft>
              <a:buNone/>
            </a:pPr>
            <a:r>
              <a:rPr b="1" lang="en"/>
              <a:t>Scheduling</a:t>
            </a:r>
            <a:r>
              <a:rPr lang="en"/>
              <a:t> - Designing a Scheduler for dividing the core WorkLoad and utilizing core to the fullest </a:t>
            </a:r>
            <a:endParaRPr/>
          </a:p>
          <a:p>
            <a:pPr indent="0" lvl="0" marL="0" rtl="0" algn="l">
              <a:lnSpc>
                <a:spcPct val="100000"/>
              </a:lnSpc>
              <a:spcBef>
                <a:spcPts val="1600"/>
              </a:spcBef>
              <a:spcAft>
                <a:spcPts val="0"/>
              </a:spcAft>
              <a:buNone/>
            </a:pPr>
            <a:r>
              <a:rPr b="1" lang="en"/>
              <a:t>Accuracy- </a:t>
            </a:r>
            <a:endParaRPr b="1"/>
          </a:p>
          <a:p>
            <a:pPr indent="-342900" lvl="0" marL="1828800" rtl="0" algn="l">
              <a:lnSpc>
                <a:spcPct val="100000"/>
              </a:lnSpc>
              <a:spcBef>
                <a:spcPts val="1600"/>
              </a:spcBef>
              <a:spcAft>
                <a:spcPts val="0"/>
              </a:spcAft>
              <a:buSzPts val="1800"/>
              <a:buChar char="-"/>
            </a:pPr>
            <a:r>
              <a:rPr lang="en"/>
              <a:t>Averaging out multiple lines and just drawing one line per lane</a:t>
            </a:r>
            <a:endParaRPr/>
          </a:p>
          <a:p>
            <a:pPr indent="-342900" lvl="0" marL="1828800" rtl="0" algn="l">
              <a:lnSpc>
                <a:spcPct val="100000"/>
              </a:lnSpc>
              <a:spcBef>
                <a:spcPts val="0"/>
              </a:spcBef>
              <a:spcAft>
                <a:spcPts val="0"/>
              </a:spcAft>
              <a:buSzPts val="1800"/>
              <a:buChar char="-"/>
            </a:pPr>
            <a:r>
              <a:rPr lang="en"/>
              <a:t> Able to detect vehicles close enough and notify</a:t>
            </a:r>
            <a:endParaRPr/>
          </a:p>
          <a:p>
            <a:pPr indent="-342900" lvl="0" marL="1828800" rtl="0" algn="l">
              <a:lnSpc>
                <a:spcPct val="100000"/>
              </a:lnSpc>
              <a:spcBef>
                <a:spcPts val="0"/>
              </a:spcBef>
              <a:spcAft>
                <a:spcPts val="0"/>
              </a:spcAft>
              <a:buSzPts val="1800"/>
              <a:buChar char="-"/>
            </a:pPr>
            <a:r>
              <a:rPr lang="en"/>
              <a:t> Able to detect all the signals which are relevant to us.</a:t>
            </a:r>
            <a:endParaRPr/>
          </a:p>
          <a:p>
            <a:pPr indent="0" lvl="0" marL="0" rtl="0" algn="l">
              <a:lnSpc>
                <a:spcPct val="100000"/>
              </a:lnSpc>
              <a:spcBef>
                <a:spcPts val="0"/>
              </a:spcBef>
              <a:spcAft>
                <a:spcPts val="0"/>
              </a:spcAft>
              <a:buNone/>
            </a:pPr>
            <a:r>
              <a:t/>
            </a:r>
            <a:endParaRPr/>
          </a:p>
          <a:p>
            <a:pPr indent="0" lvl="0" marL="0" rtl="0" algn="l">
              <a:lnSpc>
                <a:spcPct val="100000"/>
              </a:lnSpc>
              <a:spcBef>
                <a:spcPts val="1600"/>
              </a:spcBef>
              <a:spcAft>
                <a:spcPts val="1600"/>
              </a:spcAft>
              <a:buNone/>
            </a:pPr>
            <a:r>
              <a:rPr b="1" lang="en"/>
              <a:t>FPS -  </a:t>
            </a:r>
            <a:r>
              <a:rPr lang="en"/>
              <a:t>30+ frames per second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224" name="Google Shape;224;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t>
            </a:r>
            <a:r>
              <a:rPr lang="en" sz="1400" u="sng">
                <a:solidFill>
                  <a:schemeClr val="hlink"/>
                </a:solidFill>
                <a:hlinkClick r:id="rId3"/>
              </a:rPr>
              <a:t>http://epacis.net/jcis/PDF_JCIS/JCIS11-art.0101.pdf</a:t>
            </a:r>
            <a:endParaRPr sz="1400"/>
          </a:p>
          <a:p>
            <a:pPr indent="0" lvl="0" marL="0" rtl="0" algn="l">
              <a:spcBef>
                <a:spcPts val="1600"/>
              </a:spcBef>
              <a:spcAft>
                <a:spcPts val="1600"/>
              </a:spcAft>
              <a:buClr>
                <a:schemeClr val="dk1"/>
              </a:buClr>
              <a:buSzPts val="1100"/>
              <a:buFont typeface="Arial"/>
              <a:buNone/>
            </a:pPr>
            <a:r>
              <a:rPr lang="en"/>
              <a:t>[2]</a:t>
            </a:r>
            <a:r>
              <a:rPr lang="en" sz="1400" u="sng">
                <a:solidFill>
                  <a:schemeClr val="hlink"/>
                </a:solidFill>
              </a:rPr>
              <a:t> </a:t>
            </a:r>
            <a:r>
              <a:rPr lang="en" sz="1400" u="sng">
                <a:solidFill>
                  <a:schemeClr val="hlink"/>
                </a:solidFill>
                <a:hlinkClick r:id="rId4"/>
              </a:rPr>
              <a:t>https://en.wikipedia.org/wiki/Receiver_operating_characteristic</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Lane Detection</a:t>
            </a:r>
            <a:endParaRPr/>
          </a:p>
          <a:p>
            <a:pPr indent="0" lvl="0" marL="0" rtl="0" algn="l">
              <a:spcBef>
                <a:spcPts val="1600"/>
              </a:spcBef>
              <a:spcAft>
                <a:spcPts val="0"/>
              </a:spcAft>
              <a:buNone/>
            </a:pPr>
            <a:r>
              <a:rPr lang="en"/>
              <a:t>Vehicle Detection</a:t>
            </a:r>
            <a:endParaRPr/>
          </a:p>
          <a:p>
            <a:pPr indent="0" lvl="0" marL="0" rtl="0" algn="l">
              <a:spcBef>
                <a:spcPts val="1600"/>
              </a:spcBef>
              <a:spcAft>
                <a:spcPts val="0"/>
              </a:spcAft>
              <a:buNone/>
            </a:pPr>
            <a:r>
              <a:rPr lang="en"/>
              <a:t>Traffic Signal Detection</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Lane Detection</a:t>
            </a:r>
            <a:endParaRPr/>
          </a:p>
          <a:p>
            <a:pPr indent="0" lvl="0" marL="0" rtl="0" algn="l">
              <a:spcBef>
                <a:spcPts val="0"/>
              </a:spcBef>
              <a:spcAft>
                <a:spcPts val="0"/>
              </a:spcAft>
              <a:buNone/>
            </a:pPr>
            <a:r>
              <a:t/>
            </a:r>
            <a:endParaRPr/>
          </a:p>
        </p:txBody>
      </p:sp>
      <p:pic>
        <p:nvPicPr>
          <p:cNvPr id="73" name="Google Shape;73;p16"/>
          <p:cNvPicPr preferRelativeResize="0"/>
          <p:nvPr/>
        </p:nvPicPr>
        <p:blipFill rotWithShape="1">
          <a:blip r:embed="rId3">
            <a:alphaModFix/>
          </a:blip>
          <a:srcRect b="0" l="1283" r="0" t="0"/>
          <a:stretch/>
        </p:blipFill>
        <p:spPr>
          <a:xfrm>
            <a:off x="204750" y="1480407"/>
            <a:ext cx="8520599" cy="2746943"/>
          </a:xfrm>
          <a:prstGeom prst="rect">
            <a:avLst/>
          </a:prstGeom>
          <a:noFill/>
          <a:ln>
            <a:noFill/>
          </a:ln>
        </p:spPr>
      </p:pic>
      <p:sp>
        <p:nvSpPr>
          <p:cNvPr id="74" name="Google Shape;74;p16"/>
          <p:cNvSpPr txBox="1"/>
          <p:nvPr/>
        </p:nvSpPr>
        <p:spPr>
          <a:xfrm>
            <a:off x="3778000" y="1480400"/>
            <a:ext cx="3729900" cy="4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Block Diagram</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Region of Interest</a:t>
            </a:r>
            <a:endParaRPr/>
          </a:p>
        </p:txBody>
      </p:sp>
      <p:pic>
        <p:nvPicPr>
          <p:cNvPr id="80" name="Google Shape;80;p17"/>
          <p:cNvPicPr preferRelativeResize="0"/>
          <p:nvPr/>
        </p:nvPicPr>
        <p:blipFill>
          <a:blip r:embed="rId3">
            <a:alphaModFix/>
          </a:blip>
          <a:stretch>
            <a:fillRect/>
          </a:stretch>
        </p:blipFill>
        <p:spPr>
          <a:xfrm>
            <a:off x="1048139" y="1152475"/>
            <a:ext cx="7047724"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Draw Lines</a:t>
            </a:r>
            <a:endParaRPr/>
          </a:p>
        </p:txBody>
      </p:sp>
      <p:pic>
        <p:nvPicPr>
          <p:cNvPr id="86" name="Google Shape;86;p18"/>
          <p:cNvPicPr preferRelativeResize="0"/>
          <p:nvPr/>
        </p:nvPicPr>
        <p:blipFill>
          <a:blip r:embed="rId3">
            <a:alphaModFix/>
          </a:blip>
          <a:stretch>
            <a:fillRect/>
          </a:stretch>
        </p:blipFill>
        <p:spPr>
          <a:xfrm>
            <a:off x="1320004" y="1152475"/>
            <a:ext cx="6053321"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Vehicle Detection</a:t>
            </a:r>
            <a:endParaRPr/>
          </a:p>
        </p:txBody>
      </p:sp>
      <p:pic>
        <p:nvPicPr>
          <p:cNvPr id="92" name="Google Shape;92;p19"/>
          <p:cNvPicPr preferRelativeResize="0"/>
          <p:nvPr/>
        </p:nvPicPr>
        <p:blipFill>
          <a:blip r:embed="rId3">
            <a:alphaModFix/>
          </a:blip>
          <a:stretch>
            <a:fillRect/>
          </a:stretch>
        </p:blipFill>
        <p:spPr>
          <a:xfrm>
            <a:off x="-48950" y="1595532"/>
            <a:ext cx="9241900" cy="2710350"/>
          </a:xfrm>
          <a:prstGeom prst="rect">
            <a:avLst/>
          </a:prstGeom>
          <a:noFill/>
          <a:ln>
            <a:noFill/>
          </a:ln>
        </p:spPr>
      </p:pic>
      <p:sp>
        <p:nvSpPr>
          <p:cNvPr id="93" name="Google Shape;93;p19"/>
          <p:cNvSpPr/>
          <p:nvPr/>
        </p:nvSpPr>
        <p:spPr>
          <a:xfrm>
            <a:off x="7826500" y="3834725"/>
            <a:ext cx="471000" cy="274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Region Of Interest</a:t>
            </a:r>
            <a:endParaRPr/>
          </a:p>
        </p:txBody>
      </p:sp>
      <p:pic>
        <p:nvPicPr>
          <p:cNvPr id="99" name="Google Shape;99;p20"/>
          <p:cNvPicPr preferRelativeResize="0"/>
          <p:nvPr/>
        </p:nvPicPr>
        <p:blipFill>
          <a:blip r:embed="rId3">
            <a:alphaModFix/>
          </a:blip>
          <a:stretch>
            <a:fillRect/>
          </a:stretch>
        </p:blipFill>
        <p:spPr>
          <a:xfrm>
            <a:off x="868150" y="1582350"/>
            <a:ext cx="7407701" cy="1978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Detect Vehicles</a:t>
            </a:r>
            <a:endParaRPr/>
          </a:p>
        </p:txBody>
      </p:sp>
      <p:pic>
        <p:nvPicPr>
          <p:cNvPr id="105" name="Google Shape;105;p21"/>
          <p:cNvPicPr preferRelativeResize="0"/>
          <p:nvPr/>
        </p:nvPicPr>
        <p:blipFill rotWithShape="1">
          <a:blip r:embed="rId3">
            <a:alphaModFix/>
          </a:blip>
          <a:srcRect b="7412" l="4643" r="3046" t="8828"/>
          <a:stretch/>
        </p:blipFill>
        <p:spPr>
          <a:xfrm>
            <a:off x="1016200" y="1139375"/>
            <a:ext cx="6967350" cy="3547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