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83" r:id="rId6"/>
    <p:sldId id="278" r:id="rId7"/>
    <p:sldId id="257" r:id="rId8"/>
    <p:sldId id="267" r:id="rId9"/>
    <p:sldId id="269" r:id="rId10"/>
    <p:sldId id="286" r:id="rId11"/>
    <p:sldId id="285" r:id="rId12"/>
    <p:sldId id="261" r:id="rId13"/>
    <p:sldId id="263" r:id="rId14"/>
    <p:sldId id="260" r:id="rId15"/>
    <p:sldId id="274" r:id="rId16"/>
    <p:sldId id="271" r:id="rId17"/>
    <p:sldId id="272" r:id="rId18"/>
    <p:sldId id="273" r:id="rId19"/>
    <p:sldId id="284" r:id="rId20"/>
    <p:sldId id="280" r:id="rId21"/>
    <p:sldId id="282" r:id="rId22"/>
    <p:sldId id="279" r:id="rId23"/>
    <p:sldId id="264" r:id="rId24"/>
    <p:sldId id="266" r:id="rId25"/>
    <p:sldId id="265" r:id="rId26"/>
    <p:sldId id="270" r:id="rId27"/>
    <p:sldId id="27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esh Sonigra" initials="DS" lastIdx="2" clrIdx="0">
    <p:extLst>
      <p:ext uri="{19B8F6BF-5375-455C-9EA6-DF929625EA0E}">
        <p15:presenceInfo xmlns:p15="http://schemas.microsoft.com/office/powerpoint/2012/main" userId="Deepesh Sonig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D1308-9F97-44B0-827F-765F8215B1FE}" v="112" dt="2020-06-14T05:17:27.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79621" autoAdjust="0"/>
  </p:normalViewPr>
  <p:slideViewPr>
    <p:cSldViewPr snapToGrid="0">
      <p:cViewPr varScale="1">
        <p:scale>
          <a:sx n="72" d="100"/>
          <a:sy n="72"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3T19:21:00.572" idx="2">
    <p:pos x="10" y="10"/>
    <p:text/>
    <p:extLst>
      <p:ext uri="{C676402C-5697-4E1C-873F-D02D1690AC5C}">
        <p15:threadingInfo xmlns:p15="http://schemas.microsoft.com/office/powerpoint/2012/main" timeZoneBias="36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10F47-9C15-4568-8719-CBF7DB44F6E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2071C36-E469-4D32-9578-5BEDE392E04B}">
      <dgm:prSet/>
      <dgm:spPr/>
      <dgm:t>
        <a:bodyPr/>
        <a:lstStyle/>
        <a:p>
          <a:pPr>
            <a:lnSpc>
              <a:spcPct val="100000"/>
            </a:lnSpc>
          </a:pPr>
          <a:r>
            <a:rPr lang="en-US"/>
            <a:t>Course : Advanced Embedded Software Development</a:t>
          </a:r>
          <a:endParaRPr lang="en-US" dirty="0"/>
        </a:p>
      </dgm:t>
    </dgm:pt>
    <dgm:pt modelId="{18C41B27-50AD-47F4-AC4A-463E1418693E}" type="parTrans" cxnId="{58BEA4E7-9622-4078-9EBA-C990E3AD4994}">
      <dgm:prSet/>
      <dgm:spPr/>
      <dgm:t>
        <a:bodyPr/>
        <a:lstStyle/>
        <a:p>
          <a:endParaRPr lang="en-US"/>
        </a:p>
      </dgm:t>
    </dgm:pt>
    <dgm:pt modelId="{3C7A3494-778F-4072-B2F4-A8435F2C7EC7}" type="sibTrans" cxnId="{58BEA4E7-9622-4078-9EBA-C990E3AD4994}">
      <dgm:prSet/>
      <dgm:spPr/>
      <dgm:t>
        <a:bodyPr/>
        <a:lstStyle/>
        <a:p>
          <a:endParaRPr lang="en-US"/>
        </a:p>
      </dgm:t>
    </dgm:pt>
    <dgm:pt modelId="{B4D69F55-6BBD-454B-A8E1-01495B2DA42F}">
      <dgm:prSet/>
      <dgm:spPr/>
      <dgm:t>
        <a:bodyPr/>
        <a:lstStyle/>
        <a:p>
          <a:pPr>
            <a:lnSpc>
              <a:spcPct val="100000"/>
            </a:lnSpc>
          </a:pPr>
          <a:r>
            <a:rPr lang="en-US"/>
            <a:t>Team Members : Deepesh Sonigra, Madhumitha Tolakanahalli</a:t>
          </a:r>
          <a:endParaRPr lang="en-US" dirty="0"/>
        </a:p>
      </dgm:t>
    </dgm:pt>
    <dgm:pt modelId="{5E476F07-F50D-4488-BF97-4CA3A1E5B431}" type="parTrans" cxnId="{ED5E392E-E6C9-4DF6-B649-CD60C3635DD5}">
      <dgm:prSet/>
      <dgm:spPr/>
      <dgm:t>
        <a:bodyPr/>
        <a:lstStyle/>
        <a:p>
          <a:endParaRPr lang="en-US"/>
        </a:p>
      </dgm:t>
    </dgm:pt>
    <dgm:pt modelId="{A7CC721E-40EC-45EE-9FA2-B1C3317D7F52}" type="sibTrans" cxnId="{ED5E392E-E6C9-4DF6-B649-CD60C3635DD5}">
      <dgm:prSet/>
      <dgm:spPr/>
      <dgm:t>
        <a:bodyPr/>
        <a:lstStyle/>
        <a:p>
          <a:endParaRPr lang="en-US"/>
        </a:p>
      </dgm:t>
    </dgm:pt>
    <dgm:pt modelId="{ABF359F0-6CB2-4EB6-A495-393C8B21FB15}">
      <dgm:prSet/>
      <dgm:spPr/>
      <dgm:t>
        <a:bodyPr/>
        <a:lstStyle/>
        <a:p>
          <a:pPr>
            <a:lnSpc>
              <a:spcPct val="100000"/>
            </a:lnSpc>
          </a:pPr>
          <a:r>
            <a:rPr lang="en-US" dirty="0"/>
            <a:t>Time Span : 22 days  (80 hours) </a:t>
          </a:r>
        </a:p>
      </dgm:t>
    </dgm:pt>
    <dgm:pt modelId="{E38667BA-81C0-4910-9F8F-17DD1542669B}" type="parTrans" cxnId="{82E154E7-3521-4010-8C40-1D4148C5DA05}">
      <dgm:prSet/>
      <dgm:spPr/>
      <dgm:t>
        <a:bodyPr/>
        <a:lstStyle/>
        <a:p>
          <a:endParaRPr lang="en-US"/>
        </a:p>
      </dgm:t>
    </dgm:pt>
    <dgm:pt modelId="{49710D75-FAAF-4682-9BE7-6B49AADADFE0}" type="sibTrans" cxnId="{82E154E7-3521-4010-8C40-1D4148C5DA05}">
      <dgm:prSet/>
      <dgm:spPr/>
      <dgm:t>
        <a:bodyPr/>
        <a:lstStyle/>
        <a:p>
          <a:endParaRPr lang="en-US"/>
        </a:p>
      </dgm:t>
    </dgm:pt>
    <dgm:pt modelId="{977730F5-42AF-4A1E-9780-7F52DDCF5880}" type="pres">
      <dgm:prSet presAssocID="{42010F47-9C15-4568-8719-CBF7DB44F6E1}" presName="root" presStyleCnt="0">
        <dgm:presLayoutVars>
          <dgm:dir/>
          <dgm:resizeHandles val="exact"/>
        </dgm:presLayoutVars>
      </dgm:prSet>
      <dgm:spPr/>
    </dgm:pt>
    <dgm:pt modelId="{3AC64099-7D79-4C12-AD63-9F4B1892F9EF}" type="pres">
      <dgm:prSet presAssocID="{52071C36-E469-4D32-9578-5BEDE392E04B}" presName="compNode" presStyleCnt="0"/>
      <dgm:spPr/>
    </dgm:pt>
    <dgm:pt modelId="{CC341356-4663-4C98-B575-89B01E710708}" type="pres">
      <dgm:prSet presAssocID="{52071C36-E469-4D32-9578-5BEDE392E04B}" presName="bgRect" presStyleLbl="bgShp" presStyleIdx="0" presStyleCnt="3"/>
      <dgm:spPr/>
    </dgm:pt>
    <dgm:pt modelId="{2DF61AD9-7FC3-48BB-ADD5-95B6F2A41C8E}" type="pres">
      <dgm:prSet presAssocID="{52071C36-E469-4D32-9578-5BEDE392E0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4C9CFBA-7281-49FF-BD00-5027F0ECF6A0}" type="pres">
      <dgm:prSet presAssocID="{52071C36-E469-4D32-9578-5BEDE392E04B}" presName="spaceRect" presStyleCnt="0"/>
      <dgm:spPr/>
    </dgm:pt>
    <dgm:pt modelId="{33573C0A-5D8B-421C-8266-845E8A4A3856}" type="pres">
      <dgm:prSet presAssocID="{52071C36-E469-4D32-9578-5BEDE392E04B}" presName="parTx" presStyleLbl="revTx" presStyleIdx="0" presStyleCnt="3">
        <dgm:presLayoutVars>
          <dgm:chMax val="0"/>
          <dgm:chPref val="0"/>
        </dgm:presLayoutVars>
      </dgm:prSet>
      <dgm:spPr/>
    </dgm:pt>
    <dgm:pt modelId="{AC72277B-6FB3-4C06-B7A1-FCADEAE890E0}" type="pres">
      <dgm:prSet presAssocID="{3C7A3494-778F-4072-B2F4-A8435F2C7EC7}" presName="sibTrans" presStyleCnt="0"/>
      <dgm:spPr/>
    </dgm:pt>
    <dgm:pt modelId="{D920F7CE-393C-4F89-9B41-B2C54F81ADEF}" type="pres">
      <dgm:prSet presAssocID="{B4D69F55-6BBD-454B-A8E1-01495B2DA42F}" presName="compNode" presStyleCnt="0"/>
      <dgm:spPr/>
    </dgm:pt>
    <dgm:pt modelId="{98F4751E-A213-4F56-B488-09790F3A9604}" type="pres">
      <dgm:prSet presAssocID="{B4D69F55-6BBD-454B-A8E1-01495B2DA42F}" presName="bgRect" presStyleLbl="bgShp" presStyleIdx="1" presStyleCnt="3"/>
      <dgm:spPr/>
    </dgm:pt>
    <dgm:pt modelId="{31185547-F25E-4162-933E-4B53CC7AD116}" type="pres">
      <dgm:prSet presAssocID="{B4D69F55-6BBD-454B-A8E1-01495B2DA4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2DF39E29-5D47-46FC-938D-2C3B4D629AB1}" type="pres">
      <dgm:prSet presAssocID="{B4D69F55-6BBD-454B-A8E1-01495B2DA42F}" presName="spaceRect" presStyleCnt="0"/>
      <dgm:spPr/>
    </dgm:pt>
    <dgm:pt modelId="{AED22C8E-DC3C-4DBB-97DA-6D244F1BD51B}" type="pres">
      <dgm:prSet presAssocID="{B4D69F55-6BBD-454B-A8E1-01495B2DA42F}" presName="parTx" presStyleLbl="revTx" presStyleIdx="1" presStyleCnt="3">
        <dgm:presLayoutVars>
          <dgm:chMax val="0"/>
          <dgm:chPref val="0"/>
        </dgm:presLayoutVars>
      </dgm:prSet>
      <dgm:spPr/>
    </dgm:pt>
    <dgm:pt modelId="{B42FF16B-6CE3-4456-AE70-C73226B3DD70}" type="pres">
      <dgm:prSet presAssocID="{A7CC721E-40EC-45EE-9FA2-B1C3317D7F52}" presName="sibTrans" presStyleCnt="0"/>
      <dgm:spPr/>
    </dgm:pt>
    <dgm:pt modelId="{31AEA2FE-2E10-4170-BE25-DE05D6F1DDFA}" type="pres">
      <dgm:prSet presAssocID="{ABF359F0-6CB2-4EB6-A495-393C8B21FB15}" presName="compNode" presStyleCnt="0"/>
      <dgm:spPr/>
    </dgm:pt>
    <dgm:pt modelId="{C8F88D14-9861-4687-BA7C-42FC8328E817}" type="pres">
      <dgm:prSet presAssocID="{ABF359F0-6CB2-4EB6-A495-393C8B21FB15}" presName="bgRect" presStyleLbl="bgShp" presStyleIdx="2" presStyleCnt="3" custLinFactNeighborY="705"/>
      <dgm:spPr/>
    </dgm:pt>
    <dgm:pt modelId="{CE94407F-D751-4199-BDB8-8BCE1412E754}" type="pres">
      <dgm:prSet presAssocID="{ABF359F0-6CB2-4EB6-A495-393C8B21FB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5B65249D-4121-4334-812C-59546FC0DB2A}" type="pres">
      <dgm:prSet presAssocID="{ABF359F0-6CB2-4EB6-A495-393C8B21FB15}" presName="spaceRect" presStyleCnt="0"/>
      <dgm:spPr/>
    </dgm:pt>
    <dgm:pt modelId="{A9A398A8-37BA-4A49-8BE8-660A6696D099}" type="pres">
      <dgm:prSet presAssocID="{ABF359F0-6CB2-4EB6-A495-393C8B21FB15}" presName="parTx" presStyleLbl="revTx" presStyleIdx="2" presStyleCnt="3">
        <dgm:presLayoutVars>
          <dgm:chMax val="0"/>
          <dgm:chPref val="0"/>
        </dgm:presLayoutVars>
      </dgm:prSet>
      <dgm:spPr/>
    </dgm:pt>
  </dgm:ptLst>
  <dgm:cxnLst>
    <dgm:cxn modelId="{0F9DBE1B-83FF-461C-98E0-5EE499E71EF6}" type="presOf" srcId="{52071C36-E469-4D32-9578-5BEDE392E04B}" destId="{33573C0A-5D8B-421C-8266-845E8A4A3856}" srcOrd="0" destOrd="0" presId="urn:microsoft.com/office/officeart/2018/2/layout/IconVerticalSolidList"/>
    <dgm:cxn modelId="{ED5E392E-E6C9-4DF6-B649-CD60C3635DD5}" srcId="{42010F47-9C15-4568-8719-CBF7DB44F6E1}" destId="{B4D69F55-6BBD-454B-A8E1-01495B2DA42F}" srcOrd="1" destOrd="0" parTransId="{5E476F07-F50D-4488-BF97-4CA3A1E5B431}" sibTransId="{A7CC721E-40EC-45EE-9FA2-B1C3317D7F52}"/>
    <dgm:cxn modelId="{7FB72DAC-78E9-400E-928A-3D4207288316}" type="presOf" srcId="{ABF359F0-6CB2-4EB6-A495-393C8B21FB15}" destId="{A9A398A8-37BA-4A49-8BE8-660A6696D099}" srcOrd="0" destOrd="0" presId="urn:microsoft.com/office/officeart/2018/2/layout/IconVerticalSolidList"/>
    <dgm:cxn modelId="{5858FEBF-6B66-4877-9482-DD79501AFF71}" type="presOf" srcId="{42010F47-9C15-4568-8719-CBF7DB44F6E1}" destId="{977730F5-42AF-4A1E-9780-7F52DDCF5880}" srcOrd="0" destOrd="0" presId="urn:microsoft.com/office/officeart/2018/2/layout/IconVerticalSolidList"/>
    <dgm:cxn modelId="{42AA90C4-9553-4F44-9EC7-A651469B5670}" type="presOf" srcId="{B4D69F55-6BBD-454B-A8E1-01495B2DA42F}" destId="{AED22C8E-DC3C-4DBB-97DA-6D244F1BD51B}" srcOrd="0" destOrd="0" presId="urn:microsoft.com/office/officeart/2018/2/layout/IconVerticalSolidList"/>
    <dgm:cxn modelId="{82E154E7-3521-4010-8C40-1D4148C5DA05}" srcId="{42010F47-9C15-4568-8719-CBF7DB44F6E1}" destId="{ABF359F0-6CB2-4EB6-A495-393C8B21FB15}" srcOrd="2" destOrd="0" parTransId="{E38667BA-81C0-4910-9F8F-17DD1542669B}" sibTransId="{49710D75-FAAF-4682-9BE7-6B49AADADFE0}"/>
    <dgm:cxn modelId="{58BEA4E7-9622-4078-9EBA-C990E3AD4994}" srcId="{42010F47-9C15-4568-8719-CBF7DB44F6E1}" destId="{52071C36-E469-4D32-9578-5BEDE392E04B}" srcOrd="0" destOrd="0" parTransId="{18C41B27-50AD-47F4-AC4A-463E1418693E}" sibTransId="{3C7A3494-778F-4072-B2F4-A8435F2C7EC7}"/>
    <dgm:cxn modelId="{4D201AB9-6DC1-4797-ABBF-316374FFFA47}" type="presParOf" srcId="{977730F5-42AF-4A1E-9780-7F52DDCF5880}" destId="{3AC64099-7D79-4C12-AD63-9F4B1892F9EF}" srcOrd="0" destOrd="0" presId="urn:microsoft.com/office/officeart/2018/2/layout/IconVerticalSolidList"/>
    <dgm:cxn modelId="{3ACE2651-E12F-473E-A1C2-4A2E1A25DE62}" type="presParOf" srcId="{3AC64099-7D79-4C12-AD63-9F4B1892F9EF}" destId="{CC341356-4663-4C98-B575-89B01E710708}" srcOrd="0" destOrd="0" presId="urn:microsoft.com/office/officeart/2018/2/layout/IconVerticalSolidList"/>
    <dgm:cxn modelId="{29D3AFEB-BA16-4545-ABB5-DEEF0DD15ED9}" type="presParOf" srcId="{3AC64099-7D79-4C12-AD63-9F4B1892F9EF}" destId="{2DF61AD9-7FC3-48BB-ADD5-95B6F2A41C8E}" srcOrd="1" destOrd="0" presId="urn:microsoft.com/office/officeart/2018/2/layout/IconVerticalSolidList"/>
    <dgm:cxn modelId="{E935EF15-9AE8-4514-A377-7F1273AC1777}" type="presParOf" srcId="{3AC64099-7D79-4C12-AD63-9F4B1892F9EF}" destId="{74C9CFBA-7281-49FF-BD00-5027F0ECF6A0}" srcOrd="2" destOrd="0" presId="urn:microsoft.com/office/officeart/2018/2/layout/IconVerticalSolidList"/>
    <dgm:cxn modelId="{AB842249-D65A-444B-AE45-58055A066EF4}" type="presParOf" srcId="{3AC64099-7D79-4C12-AD63-9F4B1892F9EF}" destId="{33573C0A-5D8B-421C-8266-845E8A4A3856}" srcOrd="3" destOrd="0" presId="urn:microsoft.com/office/officeart/2018/2/layout/IconVerticalSolidList"/>
    <dgm:cxn modelId="{07844634-307F-4DE0-B109-3A5A029B0230}" type="presParOf" srcId="{977730F5-42AF-4A1E-9780-7F52DDCF5880}" destId="{AC72277B-6FB3-4C06-B7A1-FCADEAE890E0}" srcOrd="1" destOrd="0" presId="urn:microsoft.com/office/officeart/2018/2/layout/IconVerticalSolidList"/>
    <dgm:cxn modelId="{189A5126-9255-45FA-9C16-E61EFE0DD3AB}" type="presParOf" srcId="{977730F5-42AF-4A1E-9780-7F52DDCF5880}" destId="{D920F7CE-393C-4F89-9B41-B2C54F81ADEF}" srcOrd="2" destOrd="0" presId="urn:microsoft.com/office/officeart/2018/2/layout/IconVerticalSolidList"/>
    <dgm:cxn modelId="{F317C975-44AC-4329-97CF-32CD956476D4}" type="presParOf" srcId="{D920F7CE-393C-4F89-9B41-B2C54F81ADEF}" destId="{98F4751E-A213-4F56-B488-09790F3A9604}" srcOrd="0" destOrd="0" presId="urn:microsoft.com/office/officeart/2018/2/layout/IconVerticalSolidList"/>
    <dgm:cxn modelId="{0431B252-6698-4DCD-AB3D-81473D22F625}" type="presParOf" srcId="{D920F7CE-393C-4F89-9B41-B2C54F81ADEF}" destId="{31185547-F25E-4162-933E-4B53CC7AD116}" srcOrd="1" destOrd="0" presId="urn:microsoft.com/office/officeart/2018/2/layout/IconVerticalSolidList"/>
    <dgm:cxn modelId="{B7A70AD4-F68D-4020-8496-04D3161FD5B4}" type="presParOf" srcId="{D920F7CE-393C-4F89-9B41-B2C54F81ADEF}" destId="{2DF39E29-5D47-46FC-938D-2C3B4D629AB1}" srcOrd="2" destOrd="0" presId="urn:microsoft.com/office/officeart/2018/2/layout/IconVerticalSolidList"/>
    <dgm:cxn modelId="{240F398C-3E38-4E04-A904-654EE61845AD}" type="presParOf" srcId="{D920F7CE-393C-4F89-9B41-B2C54F81ADEF}" destId="{AED22C8E-DC3C-4DBB-97DA-6D244F1BD51B}" srcOrd="3" destOrd="0" presId="urn:microsoft.com/office/officeart/2018/2/layout/IconVerticalSolidList"/>
    <dgm:cxn modelId="{8B5AAD26-88B4-4AF8-853B-C9531370894F}" type="presParOf" srcId="{977730F5-42AF-4A1E-9780-7F52DDCF5880}" destId="{B42FF16B-6CE3-4456-AE70-C73226B3DD70}" srcOrd="3" destOrd="0" presId="urn:microsoft.com/office/officeart/2018/2/layout/IconVerticalSolidList"/>
    <dgm:cxn modelId="{CB53A49F-5911-4725-BB61-47F7410C3E39}" type="presParOf" srcId="{977730F5-42AF-4A1E-9780-7F52DDCF5880}" destId="{31AEA2FE-2E10-4170-BE25-DE05D6F1DDFA}" srcOrd="4" destOrd="0" presId="urn:microsoft.com/office/officeart/2018/2/layout/IconVerticalSolidList"/>
    <dgm:cxn modelId="{FFA4CDB3-368C-4E59-9650-F7DB1C2C4273}" type="presParOf" srcId="{31AEA2FE-2E10-4170-BE25-DE05D6F1DDFA}" destId="{C8F88D14-9861-4687-BA7C-42FC8328E817}" srcOrd="0" destOrd="0" presId="urn:microsoft.com/office/officeart/2018/2/layout/IconVerticalSolidList"/>
    <dgm:cxn modelId="{3F9CC6E8-D95C-4175-B435-7A2EC06D200E}" type="presParOf" srcId="{31AEA2FE-2E10-4170-BE25-DE05D6F1DDFA}" destId="{CE94407F-D751-4199-BDB8-8BCE1412E754}" srcOrd="1" destOrd="0" presId="urn:microsoft.com/office/officeart/2018/2/layout/IconVerticalSolidList"/>
    <dgm:cxn modelId="{ADBED198-BC88-47AE-95D4-2CBB0A56688F}" type="presParOf" srcId="{31AEA2FE-2E10-4170-BE25-DE05D6F1DDFA}" destId="{5B65249D-4121-4334-812C-59546FC0DB2A}" srcOrd="2" destOrd="0" presId="urn:microsoft.com/office/officeart/2018/2/layout/IconVerticalSolidList"/>
    <dgm:cxn modelId="{B93171C6-B6A2-4A3A-95AD-0D4200F8A473}" type="presParOf" srcId="{31AEA2FE-2E10-4170-BE25-DE05D6F1DDFA}" destId="{A9A398A8-37BA-4A49-8BE8-660A6696D0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41356-4663-4C98-B575-89B01E710708}">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61AD9-7FC3-48BB-ADD5-95B6F2A41C8E}">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573C0A-5D8B-421C-8266-845E8A4A3856}">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100000"/>
            </a:lnSpc>
            <a:spcBef>
              <a:spcPct val="0"/>
            </a:spcBef>
            <a:spcAft>
              <a:spcPct val="35000"/>
            </a:spcAft>
            <a:buNone/>
          </a:pPr>
          <a:r>
            <a:rPr lang="en-US" sz="2500" kern="1200"/>
            <a:t>Course : Advanced Embedded Software Development</a:t>
          </a:r>
          <a:endParaRPr lang="en-US" sz="2500" kern="1200" dirty="0"/>
        </a:p>
      </dsp:txBody>
      <dsp:txXfrm>
        <a:off x="1945450" y="719"/>
        <a:ext cx="4643240" cy="1684372"/>
      </dsp:txXfrm>
    </dsp:sp>
    <dsp:sp modelId="{98F4751E-A213-4F56-B488-09790F3A9604}">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85547-F25E-4162-933E-4B53CC7AD116}">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22C8E-DC3C-4DBB-97DA-6D244F1BD51B}">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100000"/>
            </a:lnSpc>
            <a:spcBef>
              <a:spcPct val="0"/>
            </a:spcBef>
            <a:spcAft>
              <a:spcPct val="35000"/>
            </a:spcAft>
            <a:buNone/>
          </a:pPr>
          <a:r>
            <a:rPr lang="en-US" sz="2500" kern="1200"/>
            <a:t>Team Members : Deepesh Sonigra, Madhumitha Tolakanahalli</a:t>
          </a:r>
          <a:endParaRPr lang="en-US" sz="2500" kern="1200" dirty="0"/>
        </a:p>
      </dsp:txBody>
      <dsp:txXfrm>
        <a:off x="1945450" y="2106185"/>
        <a:ext cx="4643240" cy="1684372"/>
      </dsp:txXfrm>
    </dsp:sp>
    <dsp:sp modelId="{C8F88D14-9861-4687-BA7C-42FC8328E817}">
      <dsp:nvSpPr>
        <dsp:cNvPr id="0" name=""/>
        <dsp:cNvSpPr/>
      </dsp:nvSpPr>
      <dsp:spPr>
        <a:xfrm>
          <a:off x="0" y="421237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4407F-D751-4199-BDB8-8BCE1412E754}">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398A8-37BA-4A49-8BE8-660A6696D099}">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100000"/>
            </a:lnSpc>
            <a:spcBef>
              <a:spcPct val="0"/>
            </a:spcBef>
            <a:spcAft>
              <a:spcPct val="35000"/>
            </a:spcAft>
            <a:buNone/>
          </a:pPr>
          <a:r>
            <a:rPr lang="en-US" sz="2500" kern="1200" dirty="0"/>
            <a:t>Time Span : 22 days  (80 hours) </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D33E0-674B-4AD1-A45A-4F52817C25C2}"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7426E-123A-4EA5-B504-B5805F8B8105}" type="slidenum">
              <a:rPr lang="en-US" smtClean="0"/>
              <a:t>‹#›</a:t>
            </a:fld>
            <a:endParaRPr lang="en-US"/>
          </a:p>
        </p:txBody>
      </p:sp>
    </p:spTree>
    <p:extLst>
      <p:ext uri="{BB962C8B-B14F-4D97-AF65-F5344CB8AC3E}">
        <p14:creationId xmlns:p14="http://schemas.microsoft.com/office/powerpoint/2010/main" val="3558851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1</a:t>
            </a:fld>
            <a:endParaRPr lang="en-US"/>
          </a:p>
        </p:txBody>
      </p:sp>
    </p:spTree>
    <p:extLst>
      <p:ext uri="{BB962C8B-B14F-4D97-AF65-F5344CB8AC3E}">
        <p14:creationId xmlns:p14="http://schemas.microsoft.com/office/powerpoint/2010/main" val="1958762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temperature or/and Light sensor doesn’t work the system works in degraded mode.</a:t>
            </a:r>
          </a:p>
          <a:p>
            <a:r>
              <a:rPr lang="en-US" dirty="0"/>
              <a:t>If moisture sensor does not work the system fails.</a:t>
            </a:r>
          </a:p>
          <a:p>
            <a:r>
              <a:rPr lang="en-US" dirty="0"/>
              <a:t>If the communication link doesn’t work EEPROM mechanism was implemented to save data that was to be sent to control node.</a:t>
            </a:r>
          </a:p>
          <a:p>
            <a:r>
              <a:rPr lang="en-US" dirty="0"/>
              <a:t>EEPROM could save only 50 packets and then it was overwritten with new data.</a:t>
            </a:r>
          </a:p>
        </p:txBody>
      </p:sp>
      <p:sp>
        <p:nvSpPr>
          <p:cNvPr id="4" name="Slide Number Placeholder 3"/>
          <p:cNvSpPr>
            <a:spLocks noGrp="1"/>
          </p:cNvSpPr>
          <p:nvPr>
            <p:ph type="sldNum" sz="quarter" idx="5"/>
          </p:nvPr>
        </p:nvSpPr>
        <p:spPr/>
        <p:txBody>
          <a:bodyPr/>
          <a:lstStyle/>
          <a:p>
            <a:fld id="{CDB7426E-123A-4EA5-B504-B5805F8B8105}" type="slidenum">
              <a:rPr lang="en-US" smtClean="0"/>
              <a:t>10</a:t>
            </a:fld>
            <a:endParaRPr lang="en-US"/>
          </a:p>
        </p:txBody>
      </p:sp>
    </p:spTree>
    <p:extLst>
      <p:ext uri="{BB962C8B-B14F-4D97-AF65-F5344CB8AC3E}">
        <p14:creationId xmlns:p14="http://schemas.microsoft.com/office/powerpoint/2010/main" val="507738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Heartbeats are implemented to keep track of the threads. </a:t>
            </a:r>
          </a:p>
          <a:p>
            <a:r>
              <a:rPr lang="en-US" dirty="0"/>
              <a:t>All the threads wait on their queue to receive heartbeats. On receiving their heartbeats threads send an ack heartbeat to the main thread.</a:t>
            </a:r>
          </a:p>
          <a:p>
            <a:r>
              <a:rPr lang="en-US" dirty="0"/>
              <a:t>Request response was chosen for keeping track of how many heartbeats failed.</a:t>
            </a:r>
          </a:p>
          <a:p>
            <a:r>
              <a:rPr lang="en-US" dirty="0"/>
              <a:t>If a threads fails for 5 heartbeats the systems marks the thread as failed.  The system ideally should restart itself. </a:t>
            </a:r>
          </a:p>
        </p:txBody>
      </p:sp>
      <p:sp>
        <p:nvSpPr>
          <p:cNvPr id="4" name="Slide Number Placeholder 3"/>
          <p:cNvSpPr>
            <a:spLocks noGrp="1"/>
          </p:cNvSpPr>
          <p:nvPr>
            <p:ph type="sldNum" sz="quarter" idx="5"/>
          </p:nvPr>
        </p:nvSpPr>
        <p:spPr/>
        <p:txBody>
          <a:bodyPr/>
          <a:lstStyle/>
          <a:p>
            <a:fld id="{CDB7426E-123A-4EA5-B504-B5805F8B8105}" type="slidenum">
              <a:rPr lang="en-US" smtClean="0"/>
              <a:t>11</a:t>
            </a:fld>
            <a:endParaRPr lang="en-US"/>
          </a:p>
        </p:txBody>
      </p:sp>
    </p:spTree>
    <p:extLst>
      <p:ext uri="{BB962C8B-B14F-4D97-AF65-F5344CB8AC3E}">
        <p14:creationId xmlns:p14="http://schemas.microsoft.com/office/powerpoint/2010/main" val="1519910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Node logs all the events for the remote node as well as the control node. The remote node logs using a UART mainly used for debugging. The Remote Node sends all the events to the control node through the communication link. On the communication link failure the events are stored into the EEPROM to send it over to the control node.  Events like Failure of sensors, Alerts, degraded modes are logged into the log file with timestamp. The timestamp for </a:t>
            </a:r>
            <a:r>
              <a:rPr lang="en-US" dirty="0" err="1"/>
              <a:t>FreeRTOS</a:t>
            </a:r>
            <a:r>
              <a:rPr lang="en-US" dirty="0"/>
              <a:t> is the relative to the start time of the system. Extra computation would be required for the actual timestamp. This can be done by noting the first  time-stamp of the heartbeat and subtracting that to the receiving part of it.</a:t>
            </a:r>
          </a:p>
        </p:txBody>
      </p:sp>
      <p:sp>
        <p:nvSpPr>
          <p:cNvPr id="4" name="Slide Number Placeholder 3"/>
          <p:cNvSpPr>
            <a:spLocks noGrp="1"/>
          </p:cNvSpPr>
          <p:nvPr>
            <p:ph type="sldNum" sz="quarter" idx="5"/>
          </p:nvPr>
        </p:nvSpPr>
        <p:spPr/>
        <p:txBody>
          <a:bodyPr/>
          <a:lstStyle/>
          <a:p>
            <a:fld id="{CDB7426E-123A-4EA5-B504-B5805F8B8105}" type="slidenum">
              <a:rPr lang="en-US" smtClean="0"/>
              <a:t>12</a:t>
            </a:fld>
            <a:endParaRPr lang="en-US"/>
          </a:p>
        </p:txBody>
      </p:sp>
    </p:spTree>
    <p:extLst>
      <p:ext uri="{BB962C8B-B14F-4D97-AF65-F5344CB8AC3E}">
        <p14:creationId xmlns:p14="http://schemas.microsoft.com/office/powerpoint/2010/main" val="96568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Multithreading was chosen as multiple threads can run concurrently calculating values for their respective sensors. Each sensor having its own threads isolates itself and failure of any sensor would not stall the application. </a:t>
            </a:r>
            <a:r>
              <a:rPr lang="en-US" sz="1200" b="0" i="0" kern="1200" dirty="0">
                <a:solidFill>
                  <a:schemeClr val="tx1"/>
                </a:solidFill>
                <a:effectLst/>
                <a:latin typeface="+mn-lt"/>
                <a:ea typeface="+mn-ea"/>
                <a:cs typeface="+mn-cs"/>
              </a:rPr>
              <a:t>An entire application will not block, or otherwise wait, pending the completion of another request.</a:t>
            </a:r>
            <a:r>
              <a:rPr lang="en-US" dirty="0"/>
              <a:t> </a:t>
            </a:r>
          </a:p>
          <a:p>
            <a:r>
              <a:rPr lang="en-US" dirty="0"/>
              <a:t>Logging as a separate thread is easier to implement as the threads could just send the events to the queue and continue working. Multi-threading allows threads to run at different priorities, leading to critical functions to run first.</a:t>
            </a:r>
          </a:p>
        </p:txBody>
      </p:sp>
      <p:sp>
        <p:nvSpPr>
          <p:cNvPr id="4" name="Slide Number Placeholder 3"/>
          <p:cNvSpPr>
            <a:spLocks noGrp="1"/>
          </p:cNvSpPr>
          <p:nvPr>
            <p:ph type="sldNum" sz="quarter" idx="5"/>
          </p:nvPr>
        </p:nvSpPr>
        <p:spPr/>
        <p:txBody>
          <a:bodyPr/>
          <a:lstStyle/>
          <a:p>
            <a:fld id="{CDB7426E-123A-4EA5-B504-B5805F8B8105}" type="slidenum">
              <a:rPr lang="en-US" smtClean="0"/>
              <a:t>13</a:t>
            </a:fld>
            <a:endParaRPr lang="en-US"/>
          </a:p>
        </p:txBody>
      </p:sp>
    </p:spTree>
    <p:extLst>
      <p:ext uri="{BB962C8B-B14F-4D97-AF65-F5344CB8AC3E}">
        <p14:creationId xmlns:p14="http://schemas.microsoft.com/office/powerpoint/2010/main" val="3653559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of the messages is preserved in the queue. This would be essential for logging understanding the sequence of the events.</a:t>
            </a:r>
          </a:p>
          <a:p>
            <a:r>
              <a:rPr lang="en-US" dirty="0"/>
              <a:t>Queues were chosen as IPC as Each thread could have its own queue and each thread could communicate with other thread.</a:t>
            </a:r>
          </a:p>
          <a:p>
            <a:r>
              <a:rPr lang="en-US" dirty="0"/>
              <a:t>Queues are implemented in a non blocking, hence they do not block any code. </a:t>
            </a:r>
          </a:p>
          <a:p>
            <a:r>
              <a:rPr lang="en-US" dirty="0"/>
              <a:t>Queues being synchronized does not need locks to share information between them. One of the advantages of queues is that it has a notification feature which could be used as a trigging event.</a:t>
            </a:r>
          </a:p>
          <a:p>
            <a:endParaRPr lang="en-US" dirty="0"/>
          </a:p>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14</a:t>
            </a:fld>
            <a:endParaRPr lang="en-US"/>
          </a:p>
        </p:txBody>
      </p:sp>
    </p:spTree>
    <p:extLst>
      <p:ext uri="{BB962C8B-B14F-4D97-AF65-F5344CB8AC3E}">
        <p14:creationId xmlns:p14="http://schemas.microsoft.com/office/powerpoint/2010/main" val="329496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Packet structure is used to communicate between the two nodes. Packet structure gives an advantage of having all the information under one roof and sending it over. It is easier to decode on the receiving side as well. It makes the code more readable. If another data field needs to be added, modification of the code would be simpler. Packet structure could be converted into the byte stream to sent it over the communication link.</a:t>
            </a:r>
          </a:p>
        </p:txBody>
      </p:sp>
      <p:sp>
        <p:nvSpPr>
          <p:cNvPr id="4" name="Slide Number Placeholder 3"/>
          <p:cNvSpPr>
            <a:spLocks noGrp="1"/>
          </p:cNvSpPr>
          <p:nvPr>
            <p:ph type="sldNum" sz="quarter" idx="5"/>
          </p:nvPr>
        </p:nvSpPr>
        <p:spPr/>
        <p:txBody>
          <a:bodyPr/>
          <a:lstStyle/>
          <a:p>
            <a:fld id="{CDB7426E-123A-4EA5-B504-B5805F8B8105}" type="slidenum">
              <a:rPr lang="en-US" smtClean="0"/>
              <a:t>15</a:t>
            </a:fld>
            <a:endParaRPr lang="en-US"/>
          </a:p>
        </p:txBody>
      </p:sp>
    </p:spTree>
    <p:extLst>
      <p:ext uri="{BB962C8B-B14F-4D97-AF65-F5344CB8AC3E}">
        <p14:creationId xmlns:p14="http://schemas.microsoft.com/office/powerpoint/2010/main" val="320073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side is the UART Transmission packet consisting of the sensor data. Right one is the RX packet consisting of the control messages. Board ID was induced in the packet structure for scalability. Considering if multiple boards are connected to the system board ID would differentiate it.</a:t>
            </a:r>
          </a:p>
          <a:p>
            <a:r>
              <a:rPr lang="en-US" dirty="0"/>
              <a:t>The log level consisted of different log levels like INFO, STATUS, HEARTBEAT, HB_FAIL, Degraded Modes, ERROR, EXIT, </a:t>
            </a:r>
          </a:p>
          <a:p>
            <a:r>
              <a:rPr lang="en-US" dirty="0"/>
              <a:t>The structure was packed to  avoid the padding from the processor. If padding is not avoided,  this could lead to a problem in the system if they have different </a:t>
            </a:r>
            <a:r>
              <a:rPr lang="en-US" dirty="0" err="1"/>
              <a:t>endiness</a:t>
            </a:r>
            <a:r>
              <a:rPr lang="en-US" dirty="0"/>
              <a:t>.</a:t>
            </a:r>
          </a:p>
        </p:txBody>
      </p:sp>
      <p:sp>
        <p:nvSpPr>
          <p:cNvPr id="4" name="Slide Number Placeholder 3"/>
          <p:cNvSpPr>
            <a:spLocks noGrp="1"/>
          </p:cNvSpPr>
          <p:nvPr>
            <p:ph type="sldNum" sz="quarter" idx="5"/>
          </p:nvPr>
        </p:nvSpPr>
        <p:spPr/>
        <p:txBody>
          <a:bodyPr/>
          <a:lstStyle/>
          <a:p>
            <a:fld id="{CDB7426E-123A-4EA5-B504-B5805F8B8105}" type="slidenum">
              <a:rPr lang="en-US" smtClean="0"/>
              <a:t>16</a:t>
            </a:fld>
            <a:endParaRPr lang="en-US"/>
          </a:p>
        </p:txBody>
      </p:sp>
    </p:spTree>
    <p:extLst>
      <p:ext uri="{BB962C8B-B14F-4D97-AF65-F5344CB8AC3E}">
        <p14:creationId xmlns:p14="http://schemas.microsoft.com/office/powerpoint/2010/main" val="2995056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 thread writes it and the other thread reads the data. </a:t>
            </a:r>
          </a:p>
          <a:p>
            <a:r>
              <a:rPr lang="en-US" dirty="0"/>
              <a:t>Mutexes gives mutual exclusion to the resource. I think spin locks would have been a better solution for this situation as the critical section was small.  I would like your inputs as well on this topic. </a:t>
            </a:r>
          </a:p>
        </p:txBody>
      </p:sp>
      <p:sp>
        <p:nvSpPr>
          <p:cNvPr id="4" name="Slide Number Placeholder 3"/>
          <p:cNvSpPr>
            <a:spLocks noGrp="1"/>
          </p:cNvSpPr>
          <p:nvPr>
            <p:ph type="sldNum" sz="quarter" idx="5"/>
          </p:nvPr>
        </p:nvSpPr>
        <p:spPr/>
        <p:txBody>
          <a:bodyPr/>
          <a:lstStyle/>
          <a:p>
            <a:fld id="{CDB7426E-123A-4EA5-B504-B5805F8B8105}" type="slidenum">
              <a:rPr lang="en-US" smtClean="0"/>
              <a:t>17</a:t>
            </a:fld>
            <a:endParaRPr lang="en-US"/>
          </a:p>
        </p:txBody>
      </p:sp>
    </p:spTree>
    <p:extLst>
      <p:ext uri="{BB962C8B-B14F-4D97-AF65-F5344CB8AC3E}">
        <p14:creationId xmlns:p14="http://schemas.microsoft.com/office/powerpoint/2010/main" val="1814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design included sending the sensor data to the control node after every specific time cycle. Later the design was changed to only send the sensor data or system status if it has changed from the initial state. This avoids sending the same packet to the control node.</a:t>
            </a:r>
          </a:p>
        </p:txBody>
      </p:sp>
      <p:sp>
        <p:nvSpPr>
          <p:cNvPr id="4" name="Slide Number Placeholder 3"/>
          <p:cNvSpPr>
            <a:spLocks noGrp="1"/>
          </p:cNvSpPr>
          <p:nvPr>
            <p:ph type="sldNum" sz="quarter" idx="5"/>
          </p:nvPr>
        </p:nvSpPr>
        <p:spPr/>
        <p:txBody>
          <a:bodyPr/>
          <a:lstStyle/>
          <a:p>
            <a:fld id="{CDB7426E-123A-4EA5-B504-B5805F8B8105}" type="slidenum">
              <a:rPr lang="en-US" smtClean="0"/>
              <a:t>18</a:t>
            </a:fld>
            <a:endParaRPr lang="en-US"/>
          </a:p>
        </p:txBody>
      </p:sp>
    </p:spTree>
    <p:extLst>
      <p:ext uri="{BB962C8B-B14F-4D97-AF65-F5344CB8AC3E}">
        <p14:creationId xmlns:p14="http://schemas.microsoft.com/office/powerpoint/2010/main" val="134711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signal</a:t>
            </a:r>
            <a:r>
              <a:rPr lang="en-US" sz="1200" b="0" i="0" kern="1200" dirty="0">
                <a:solidFill>
                  <a:schemeClr val="tx1"/>
                </a:solidFill>
                <a:effectLst/>
                <a:latin typeface="+mn-lt"/>
                <a:ea typeface="+mn-ea"/>
                <a:cs typeface="+mn-cs"/>
              </a:rPr>
              <a:t> is a software interrupt delivered to a process. </a:t>
            </a:r>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19</a:t>
            </a:fld>
            <a:endParaRPr lang="en-US"/>
          </a:p>
        </p:txBody>
      </p:sp>
    </p:spTree>
    <p:extLst>
      <p:ext uri="{BB962C8B-B14F-4D97-AF65-F5344CB8AC3E}">
        <p14:creationId xmlns:p14="http://schemas.microsoft.com/office/powerpoint/2010/main" val="8495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was for the course Advanced Embedded Software Development which involved learning concepts like concurrent programming, designing state machines, writing robust code covering corner cases and so on. I worked with my partner </a:t>
            </a:r>
            <a:r>
              <a:rPr lang="en-US" dirty="0" err="1"/>
              <a:t>Madhumitha</a:t>
            </a:r>
            <a:r>
              <a:rPr lang="en-US" dirty="0"/>
              <a:t> for this project. And the project work lasted for 22 days with an average of 4 hours work per days.</a:t>
            </a:r>
          </a:p>
        </p:txBody>
      </p:sp>
      <p:sp>
        <p:nvSpPr>
          <p:cNvPr id="4" name="Slide Number Placeholder 3"/>
          <p:cNvSpPr>
            <a:spLocks noGrp="1"/>
          </p:cNvSpPr>
          <p:nvPr>
            <p:ph type="sldNum" sz="quarter" idx="5"/>
          </p:nvPr>
        </p:nvSpPr>
        <p:spPr/>
        <p:txBody>
          <a:bodyPr/>
          <a:lstStyle/>
          <a:p>
            <a:fld id="{CDB7426E-123A-4EA5-B504-B5805F8B8105}" type="slidenum">
              <a:rPr lang="en-US" smtClean="0"/>
              <a:t>2</a:t>
            </a:fld>
            <a:endParaRPr lang="en-US"/>
          </a:p>
        </p:txBody>
      </p:sp>
    </p:spTree>
    <p:extLst>
      <p:ext uri="{BB962C8B-B14F-4D97-AF65-F5344CB8AC3E}">
        <p14:creationId xmlns:p14="http://schemas.microsoft.com/office/powerpoint/2010/main" val="437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Padding issues as compiler would add padding which will be difficult to decode on receiving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Multithreaded code, Logging the thread events helped in debugging.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structure needs to be shared between both the nodes. Understanding </a:t>
            </a:r>
            <a:r>
              <a:rPr lang="en-US" sz="1200" b="0" kern="1200" dirty="0" err="1">
                <a:solidFill>
                  <a:schemeClr val="tx1"/>
                </a:solidFill>
                <a:effectLst/>
                <a:latin typeface="+mn-lt"/>
                <a:ea typeface="+mn-ea"/>
                <a:cs typeface="+mn-cs"/>
              </a:rPr>
              <a:t>termios</a:t>
            </a:r>
            <a:r>
              <a:rPr lang="en-US" sz="1200" b="0" kern="1200" dirty="0">
                <a:solidFill>
                  <a:schemeClr val="tx1"/>
                </a:solidFill>
                <a:effectLst/>
                <a:latin typeface="+mn-lt"/>
                <a:ea typeface="+mn-ea"/>
                <a:cs typeface="+mn-cs"/>
              </a:rPr>
              <a:t> for </a:t>
            </a:r>
            <a:r>
              <a:rPr lang="en-US" sz="1200" b="0" kern="1200" dirty="0" err="1">
                <a:solidFill>
                  <a:schemeClr val="tx1"/>
                </a:solidFill>
                <a:effectLst/>
                <a:latin typeface="+mn-lt"/>
                <a:ea typeface="+mn-ea"/>
                <a:cs typeface="+mn-cs"/>
              </a:rPr>
              <a:t>uart</a:t>
            </a:r>
            <a:r>
              <a:rPr lang="en-US" sz="1200" b="0" kern="1200" dirty="0">
                <a:solidFill>
                  <a:schemeClr val="tx1"/>
                </a:solidFill>
                <a:effectLst/>
                <a:latin typeface="+mn-lt"/>
                <a:ea typeface="+mn-ea"/>
                <a:cs typeface="+mn-cs"/>
              </a:rPr>
              <a:t> config on the </a:t>
            </a:r>
            <a:r>
              <a:rPr lang="en-US" sz="1200" b="0" kern="1200" dirty="0" err="1">
                <a:solidFill>
                  <a:schemeClr val="tx1"/>
                </a:solidFill>
                <a:effectLst/>
                <a:latin typeface="+mn-lt"/>
                <a:ea typeface="+mn-ea"/>
                <a:cs typeface="+mn-cs"/>
              </a:rPr>
              <a:t>buildroot</a:t>
            </a:r>
            <a:r>
              <a:rPr lang="en-US" sz="1200" b="0" kern="1200" dirty="0">
                <a:solidFill>
                  <a:schemeClr val="tx1"/>
                </a:solidFill>
                <a:effectLst/>
                <a:latin typeface="+mn-lt"/>
                <a:ea typeface="+mn-ea"/>
                <a:cs typeface="+mn-cs"/>
              </a:rPr>
              <a:t>. We referred </a:t>
            </a:r>
            <a:r>
              <a:rPr lang="en-US" sz="1200" b="0" kern="1200" dirty="0" err="1">
                <a:solidFill>
                  <a:schemeClr val="tx1"/>
                </a:solidFill>
                <a:effectLst/>
                <a:latin typeface="+mn-lt"/>
                <a:ea typeface="+mn-ea"/>
                <a:cs typeface="+mn-cs"/>
              </a:rPr>
              <a:t>linux</a:t>
            </a:r>
            <a:r>
              <a:rPr lang="en-US" sz="1200" b="0" kern="1200" dirty="0">
                <a:solidFill>
                  <a:schemeClr val="tx1"/>
                </a:solidFill>
                <a:effectLst/>
                <a:latin typeface="+mn-lt"/>
                <a:ea typeface="+mn-ea"/>
                <a:cs typeface="+mn-cs"/>
              </a:rPr>
              <a:t> man pages for </a:t>
            </a:r>
            <a:r>
              <a:rPr lang="en-US" sz="1200" b="0" kern="1200" dirty="0" err="1">
                <a:solidFill>
                  <a:schemeClr val="tx1"/>
                </a:solidFill>
                <a:effectLst/>
                <a:latin typeface="+mn-lt"/>
                <a:ea typeface="+mn-ea"/>
                <a:cs typeface="+mn-cs"/>
              </a:rPr>
              <a:t>termios</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20</a:t>
            </a:fld>
            <a:endParaRPr lang="en-US"/>
          </a:p>
        </p:txBody>
      </p:sp>
    </p:spTree>
    <p:extLst>
      <p:ext uri="{BB962C8B-B14F-4D97-AF65-F5344CB8AC3E}">
        <p14:creationId xmlns:p14="http://schemas.microsoft.com/office/powerpoint/2010/main" val="791225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 – CRC codes or adding redundant data for error detection.</a:t>
            </a:r>
          </a:p>
        </p:txBody>
      </p:sp>
      <p:sp>
        <p:nvSpPr>
          <p:cNvPr id="4" name="Slide Number Placeholder 3"/>
          <p:cNvSpPr>
            <a:spLocks noGrp="1"/>
          </p:cNvSpPr>
          <p:nvPr>
            <p:ph type="sldNum" sz="quarter" idx="5"/>
          </p:nvPr>
        </p:nvSpPr>
        <p:spPr/>
        <p:txBody>
          <a:bodyPr/>
          <a:lstStyle/>
          <a:p>
            <a:fld id="{CDB7426E-123A-4EA5-B504-B5805F8B8105}" type="slidenum">
              <a:rPr lang="en-US" smtClean="0"/>
              <a:t>21</a:t>
            </a:fld>
            <a:endParaRPr lang="en-US"/>
          </a:p>
        </p:txBody>
      </p:sp>
    </p:spTree>
    <p:extLst>
      <p:ext uri="{BB962C8B-B14F-4D97-AF65-F5344CB8AC3E}">
        <p14:creationId xmlns:p14="http://schemas.microsoft.com/office/powerpoint/2010/main" val="2230456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22</a:t>
            </a:fld>
            <a:endParaRPr lang="en-US"/>
          </a:p>
        </p:txBody>
      </p:sp>
    </p:spTree>
    <p:extLst>
      <p:ext uri="{BB962C8B-B14F-4D97-AF65-F5344CB8AC3E}">
        <p14:creationId xmlns:p14="http://schemas.microsoft.com/office/powerpoint/2010/main" val="1732066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25</a:t>
            </a:fld>
            <a:endParaRPr lang="en-US"/>
          </a:p>
        </p:txBody>
      </p:sp>
    </p:spTree>
    <p:extLst>
      <p:ext uri="{BB962C8B-B14F-4D97-AF65-F5344CB8AC3E}">
        <p14:creationId xmlns:p14="http://schemas.microsoft.com/office/powerpoint/2010/main" val="272455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3</a:t>
            </a:fld>
            <a:endParaRPr lang="en-US"/>
          </a:p>
        </p:txBody>
      </p:sp>
    </p:spTree>
    <p:extLst>
      <p:ext uri="{BB962C8B-B14F-4D97-AF65-F5344CB8AC3E}">
        <p14:creationId xmlns:p14="http://schemas.microsoft.com/office/powerpoint/2010/main" val="229031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to design a closed loop application which comprised of a Control Node and the Remote Node. Remote node had the sensors and actuators connected. The Control node communicates  control messages to the remote node. The goal is to create a Fault Tolerant System.  Hence the system should perform a Power-On self test and should support various modes of operations if there is a failure in the system.  Logging should be implemented for post-event analysis and could also help in debugging.</a:t>
            </a:r>
          </a:p>
        </p:txBody>
      </p:sp>
      <p:sp>
        <p:nvSpPr>
          <p:cNvPr id="4" name="Slide Number Placeholder 3"/>
          <p:cNvSpPr>
            <a:spLocks noGrp="1"/>
          </p:cNvSpPr>
          <p:nvPr>
            <p:ph type="sldNum" sz="quarter" idx="5"/>
          </p:nvPr>
        </p:nvSpPr>
        <p:spPr/>
        <p:txBody>
          <a:bodyPr/>
          <a:lstStyle/>
          <a:p>
            <a:fld id="{CDB7426E-123A-4EA5-B504-B5805F8B8105}" type="slidenum">
              <a:rPr lang="en-US" smtClean="0"/>
              <a:t>4</a:t>
            </a:fld>
            <a:endParaRPr lang="en-US"/>
          </a:p>
        </p:txBody>
      </p:sp>
    </p:spTree>
    <p:extLst>
      <p:ext uri="{BB962C8B-B14F-4D97-AF65-F5344CB8AC3E}">
        <p14:creationId xmlns:p14="http://schemas.microsoft.com/office/powerpoint/2010/main" val="277599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In this project we developed a concurrent, multi-controller product with closed- loop machine control involving a Remote Node (</a:t>
            </a:r>
            <a:r>
              <a:rPr lang="en-US" sz="1200" b="0" i="0" u="none" strike="noStrike" kern="1200" baseline="0" dirty="0" err="1">
                <a:solidFill>
                  <a:schemeClr val="tx1"/>
                </a:solidFill>
                <a:latin typeface="+mn-lt"/>
                <a:ea typeface="+mn-ea"/>
                <a:cs typeface="+mn-cs"/>
              </a:rPr>
              <a:t>Tiva</a:t>
            </a:r>
            <a:r>
              <a:rPr lang="en-US" sz="1200" b="0" i="0" u="none" strike="noStrike" kern="1200" baseline="0" dirty="0">
                <a:solidFill>
                  <a:schemeClr val="tx1"/>
                </a:solidFill>
                <a:latin typeface="+mn-lt"/>
                <a:ea typeface="+mn-ea"/>
                <a:cs typeface="+mn-cs"/>
              </a:rPr>
              <a:t> C-Series) and a Control Node (</a:t>
            </a:r>
            <a:r>
              <a:rPr lang="en-US" sz="1200" b="0" i="0" u="none" strike="noStrike" kern="1200" baseline="0" dirty="0" err="1">
                <a:solidFill>
                  <a:schemeClr val="tx1"/>
                </a:solidFill>
                <a:latin typeface="+mn-lt"/>
                <a:ea typeface="+mn-ea"/>
                <a:cs typeface="+mn-cs"/>
              </a:rPr>
              <a:t>Beaglebone</a:t>
            </a:r>
            <a:r>
              <a:rPr lang="en-US" sz="1200" b="0" i="0" u="none" strike="noStrike" kern="1200" baseline="0" dirty="0">
                <a:solidFill>
                  <a:schemeClr val="tx1"/>
                </a:solidFill>
                <a:latin typeface="+mn-lt"/>
                <a:ea typeface="+mn-ea"/>
                <a:cs typeface="+mn-cs"/>
              </a:rPr>
              <a:t> Green).  The application provides a full-duplex cross operating system communication using UART enabling exchange of sensor data and control data.  </a:t>
            </a:r>
          </a:p>
          <a:p>
            <a:r>
              <a:rPr lang="en-US" sz="1200" b="0" i="0" u="none" strike="noStrike" kern="1200" baseline="0" dirty="0">
                <a:solidFill>
                  <a:schemeClr val="tx1"/>
                </a:solidFill>
                <a:latin typeface="+mn-lt"/>
                <a:ea typeface="+mn-ea"/>
                <a:cs typeface="+mn-cs"/>
              </a:rPr>
              <a:t> The application runs a Power-on Self-Test to examine the status of the system and then decide the operational mode. The Control Node has an alerting mechanism to indicate three levels of application operation – normal operation, degraded, failed/out-of-service. To support performance and failure analysis, the system provides logging and log management functions to record and retrieve data and events. The entire application is implemented in form of hierarchical code with focus on modularity and reusability. </a:t>
            </a:r>
            <a:endParaRPr lang="en-US" dirty="0"/>
          </a:p>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5</a:t>
            </a:fld>
            <a:endParaRPr lang="en-US"/>
          </a:p>
        </p:txBody>
      </p:sp>
    </p:spTree>
    <p:extLst>
      <p:ext uri="{BB962C8B-B14F-4D97-AF65-F5344CB8AC3E}">
        <p14:creationId xmlns:p14="http://schemas.microsoft.com/office/powerpoint/2010/main" val="3065690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6</a:t>
            </a:fld>
            <a:endParaRPr lang="en-US"/>
          </a:p>
        </p:txBody>
      </p:sp>
    </p:spTree>
    <p:extLst>
      <p:ext uri="{BB962C8B-B14F-4D97-AF65-F5344CB8AC3E}">
        <p14:creationId xmlns:p14="http://schemas.microsoft.com/office/powerpoint/2010/main" val="2768805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task the main thread creates : the temp task, moisture task, light task, logger task, communication task and the actuator task.</a:t>
            </a:r>
          </a:p>
          <a:p>
            <a:r>
              <a:rPr lang="en-US" dirty="0"/>
              <a:t>The temperature and light sensor are connected via I2C interface. The Moisture sensor is connected using ADC (12-bit precision) interface. There are two actuators the motor and the buzzer which are controlled by the actuator task.  The logger task receives logs from all the other tasks using message queues. The communication task is responsible for sending the sensors values to the control node and receive control messages from the control  node.</a:t>
            </a:r>
          </a:p>
          <a:p>
            <a:r>
              <a:rPr lang="en-US" dirty="0"/>
              <a:t>There is a heartbeat mechanism for each thread to keep track of them being alive. I will be talking about this more in the future slides. </a:t>
            </a:r>
          </a:p>
          <a:p>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7</a:t>
            </a:fld>
            <a:endParaRPr lang="en-US"/>
          </a:p>
        </p:txBody>
      </p:sp>
    </p:spTree>
    <p:extLst>
      <p:ext uri="{BB962C8B-B14F-4D97-AF65-F5344CB8AC3E}">
        <p14:creationId xmlns:p14="http://schemas.microsoft.com/office/powerpoint/2010/main" val="402939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task here as well is responsible for the heartbeat mechanism. The communication task receives the data from the remote node and sends it to control task using message queues. The control task responds to the communication task based on the sensor values the control message using message queues as well. Here the queues are implemented in non blocking way. The logger task logs all the events in the log file 	</a:t>
            </a:r>
          </a:p>
        </p:txBody>
      </p:sp>
      <p:sp>
        <p:nvSpPr>
          <p:cNvPr id="4" name="Slide Number Placeholder 3"/>
          <p:cNvSpPr>
            <a:spLocks noGrp="1"/>
          </p:cNvSpPr>
          <p:nvPr>
            <p:ph type="sldNum" sz="quarter" idx="5"/>
          </p:nvPr>
        </p:nvSpPr>
        <p:spPr/>
        <p:txBody>
          <a:bodyPr/>
          <a:lstStyle/>
          <a:p>
            <a:fld id="{CDB7426E-123A-4EA5-B504-B5805F8B8105}" type="slidenum">
              <a:rPr lang="en-US" smtClean="0"/>
              <a:t>8</a:t>
            </a:fld>
            <a:endParaRPr lang="en-US"/>
          </a:p>
        </p:txBody>
      </p:sp>
    </p:spTree>
    <p:extLst>
      <p:ext uri="{BB962C8B-B14F-4D97-AF65-F5344CB8AC3E}">
        <p14:creationId xmlns:p14="http://schemas.microsoft.com/office/powerpoint/2010/main" val="1849737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POST runs on start up trying to communicate with the sensors. </a:t>
            </a:r>
            <a:r>
              <a:rPr lang="en-US" dirty="0"/>
              <a:t>Sensor disconnect was checked by i2c no ack received for some time. </a:t>
            </a:r>
          </a:p>
          <a:p>
            <a:r>
              <a:rPr lang="en-US" dirty="0"/>
              <a:t>ADC was connected to a pull up resistor, so if nothing is connected value will be the highest.</a:t>
            </a:r>
          </a:p>
          <a:p>
            <a:r>
              <a:rPr lang="en-US" sz="1200" b="0" i="0" kern="1200" dirty="0">
                <a:solidFill>
                  <a:schemeClr val="tx1"/>
                </a:solidFill>
                <a:effectLst/>
                <a:latin typeface="+mn-lt"/>
                <a:ea typeface="+mn-ea"/>
                <a:cs typeface="+mn-cs"/>
              </a:rPr>
              <a:t>The communication link sends a Self test message and waits for it to receive ack.</a:t>
            </a:r>
          </a:p>
          <a:p>
            <a:r>
              <a:rPr lang="en-US" sz="1200" b="0" i="0" kern="1200" dirty="0">
                <a:solidFill>
                  <a:schemeClr val="tx1"/>
                </a:solidFill>
                <a:effectLst/>
                <a:latin typeface="+mn-lt"/>
                <a:ea typeface="+mn-ea"/>
                <a:cs typeface="+mn-cs"/>
              </a:rPr>
              <a:t>The control node waits on the self test message indicating degraded mode if not received for a while.</a:t>
            </a:r>
          </a:p>
          <a:p>
            <a:r>
              <a:rPr lang="en-US" sz="1200" b="0" i="0" kern="1200" dirty="0">
                <a:solidFill>
                  <a:schemeClr val="tx1"/>
                </a:solidFill>
                <a:effectLst/>
                <a:latin typeface="+mn-lt"/>
                <a:ea typeface="+mn-ea"/>
                <a:cs typeface="+mn-cs"/>
              </a:rPr>
              <a:t>The POST does not sense the actuators connected to the system.</a:t>
            </a:r>
            <a:endParaRPr lang="en-US" dirty="0"/>
          </a:p>
        </p:txBody>
      </p:sp>
      <p:sp>
        <p:nvSpPr>
          <p:cNvPr id="4" name="Slide Number Placeholder 3"/>
          <p:cNvSpPr>
            <a:spLocks noGrp="1"/>
          </p:cNvSpPr>
          <p:nvPr>
            <p:ph type="sldNum" sz="quarter" idx="5"/>
          </p:nvPr>
        </p:nvSpPr>
        <p:spPr/>
        <p:txBody>
          <a:bodyPr/>
          <a:lstStyle/>
          <a:p>
            <a:fld id="{CDB7426E-123A-4EA5-B504-B5805F8B8105}" type="slidenum">
              <a:rPr lang="en-US" smtClean="0"/>
              <a:t>9</a:t>
            </a:fld>
            <a:endParaRPr lang="en-US"/>
          </a:p>
        </p:txBody>
      </p:sp>
    </p:spTree>
    <p:extLst>
      <p:ext uri="{BB962C8B-B14F-4D97-AF65-F5344CB8AC3E}">
        <p14:creationId xmlns:p14="http://schemas.microsoft.com/office/powerpoint/2010/main" val="27086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00C-06B8-4D74-8C4A-5648ABE119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14453B-C87D-4AF3-B333-002E8F83B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E6F22B-71F9-4413-8D87-03A75E48C323}"/>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5" name="Footer Placeholder 4">
            <a:extLst>
              <a:ext uri="{FF2B5EF4-FFF2-40B4-BE49-F238E27FC236}">
                <a16:creationId xmlns:a16="http://schemas.microsoft.com/office/drawing/2014/main" id="{0DB73A8F-A80D-4A60-B8B7-EFE1B89337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C81114-45B0-41F9-A5B8-0514B8649FCB}"/>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196605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66A8-3072-460C-BE3E-4A800A223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1FCB6-0F8F-4ED6-ABE4-3C74AC421C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F2E7B-A2CC-43D9-A489-EABE1A29478D}"/>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5" name="Footer Placeholder 4">
            <a:extLst>
              <a:ext uri="{FF2B5EF4-FFF2-40B4-BE49-F238E27FC236}">
                <a16:creationId xmlns:a16="http://schemas.microsoft.com/office/drawing/2014/main" id="{DF7F785F-8F46-4A5A-9557-A55105E720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41ECDF-3261-4D01-B66F-8CA59CDA9766}"/>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275011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7E804-2C50-44DA-BA53-10AD2D474D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041029-D7F6-438D-8165-38B016E7AB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0E16-E2F5-4646-A8EF-389A72B44A0C}"/>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5" name="Footer Placeholder 4">
            <a:extLst>
              <a:ext uri="{FF2B5EF4-FFF2-40B4-BE49-F238E27FC236}">
                <a16:creationId xmlns:a16="http://schemas.microsoft.com/office/drawing/2014/main" id="{967B320C-650C-4FD9-A47E-7B4DC80764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CDDE4D-EAA7-4218-BBD7-6A68B4DC0F41}"/>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363367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0C3B-312A-4ADF-B0A9-74BA6CAC1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058A1-7E97-4C5F-976B-6CE0DA2D0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63192-003C-4371-8F63-D856D078424F}"/>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5" name="Footer Placeholder 4">
            <a:extLst>
              <a:ext uri="{FF2B5EF4-FFF2-40B4-BE49-F238E27FC236}">
                <a16:creationId xmlns:a16="http://schemas.microsoft.com/office/drawing/2014/main" id="{075F4CDF-197E-4A2B-9344-E81AD6BE5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EFD49-FC84-4109-8E35-2FBF88D1ED4A}"/>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243600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7F3F-AD6C-4DF7-8360-B7E7C08B9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077567-842A-4DB0-A668-8E3E98D48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85E1CB-0D84-41E1-A64A-0F4B6FDA30BE}"/>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5" name="Footer Placeholder 4">
            <a:extLst>
              <a:ext uri="{FF2B5EF4-FFF2-40B4-BE49-F238E27FC236}">
                <a16:creationId xmlns:a16="http://schemas.microsoft.com/office/drawing/2014/main" id="{AE329379-3777-47AC-BCC3-DEA4571BDD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F31B81-99F5-422B-A5A0-F5FAADD76BFE}"/>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401502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0BCD-A4FF-4AC8-88C6-20E043F15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20355-A19C-4D82-A02B-C508CAD5AA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D97F96-0F57-4FE3-8184-D9C356DC7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C75C9-B88E-401A-A9DC-BEE8C6EDD041}"/>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6" name="Footer Placeholder 5">
            <a:extLst>
              <a:ext uri="{FF2B5EF4-FFF2-40B4-BE49-F238E27FC236}">
                <a16:creationId xmlns:a16="http://schemas.microsoft.com/office/drawing/2014/main" id="{D7C7F6A1-464D-47F7-963B-E2BA6C001F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F8089B-0CAC-4568-B178-6F9FF0CE1538}"/>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223271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17CB-A160-4F20-ABEB-21372CE600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68ED8-C694-4692-B972-FC4458C46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17F38-4E61-4D92-B19D-7012DC454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7B2747-CCEB-407F-AEB4-B75D8617D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48A7C1-8974-45D1-B421-7801485CE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BB13B9-7874-4C5F-A23E-A64EA126527B}"/>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8" name="Footer Placeholder 7">
            <a:extLst>
              <a:ext uri="{FF2B5EF4-FFF2-40B4-BE49-F238E27FC236}">
                <a16:creationId xmlns:a16="http://schemas.microsoft.com/office/drawing/2014/main" id="{F3182532-44AF-47A6-9E49-CC77B84DBD4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2721333-FF32-461C-BE63-F98C7ABE0CE0}"/>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153841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18EC-A587-4228-B53A-DE430CC7C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3837E-51E0-40B2-8AFC-7C8E48B98135}"/>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4" name="Footer Placeholder 3">
            <a:extLst>
              <a:ext uri="{FF2B5EF4-FFF2-40B4-BE49-F238E27FC236}">
                <a16:creationId xmlns:a16="http://schemas.microsoft.com/office/drawing/2014/main" id="{053A612D-0975-42B6-8C9D-5B3631B818E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B71251A-E278-4D65-A653-6DE551F6C63B}"/>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365989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491FA2-DFB0-4BF5-A74B-B970341FC7D9}"/>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3" name="Footer Placeholder 2">
            <a:extLst>
              <a:ext uri="{FF2B5EF4-FFF2-40B4-BE49-F238E27FC236}">
                <a16:creationId xmlns:a16="http://schemas.microsoft.com/office/drawing/2014/main" id="{AD5A79E6-DB99-4C60-A51A-B584AC9ED87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87416B3-9B45-40EF-A2DB-F1CC9476D0B1}"/>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203914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26A-A81D-44E5-AC22-736BDFEA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5118E8-454E-44B7-BEC8-BB1509934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19CF30-556B-4BCA-AF33-6A339B330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92719-B5AA-4164-B0FA-E3A9D953177D}"/>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6" name="Footer Placeholder 5">
            <a:extLst>
              <a:ext uri="{FF2B5EF4-FFF2-40B4-BE49-F238E27FC236}">
                <a16:creationId xmlns:a16="http://schemas.microsoft.com/office/drawing/2014/main" id="{E1259948-3D63-4450-BCE8-A2C70834AA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AF5B64-FB5E-4316-8AED-F8FEBF6ECB84}"/>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111951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5F6A-D21B-400D-A390-02ECCD813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09D347-BC8E-4337-8E6B-66C86BECE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05A235F-13D0-4772-9006-8174E0A60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881C0-5FC4-4BC8-95A9-854D859D6393}"/>
              </a:ext>
            </a:extLst>
          </p:cNvPr>
          <p:cNvSpPr>
            <a:spLocks noGrp="1"/>
          </p:cNvSpPr>
          <p:nvPr>
            <p:ph type="dt" sz="half" idx="10"/>
          </p:nvPr>
        </p:nvSpPr>
        <p:spPr/>
        <p:txBody>
          <a:bodyPr/>
          <a:lstStyle/>
          <a:p>
            <a:fld id="{32EB147B-71F3-4624-ADBA-09190B6FC2A3}" type="datetimeFigureOut">
              <a:rPr lang="en-US" smtClean="0"/>
              <a:t>6/16/2020</a:t>
            </a:fld>
            <a:endParaRPr lang="en-US" dirty="0"/>
          </a:p>
        </p:txBody>
      </p:sp>
      <p:sp>
        <p:nvSpPr>
          <p:cNvPr id="6" name="Footer Placeholder 5">
            <a:extLst>
              <a:ext uri="{FF2B5EF4-FFF2-40B4-BE49-F238E27FC236}">
                <a16:creationId xmlns:a16="http://schemas.microsoft.com/office/drawing/2014/main" id="{42DE8A35-AF13-4FC1-8E0D-5F4584280C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F28D7A-3E83-40DF-85F8-401B34A068BB}"/>
              </a:ext>
            </a:extLst>
          </p:cNvPr>
          <p:cNvSpPr>
            <a:spLocks noGrp="1"/>
          </p:cNvSpPr>
          <p:nvPr>
            <p:ph type="sldNum" sz="quarter" idx="12"/>
          </p:nvPr>
        </p:nvSpPr>
        <p:spPr/>
        <p:txBody>
          <a:bodyPr/>
          <a:lstStyle/>
          <a:p>
            <a:fld id="{3D011ACC-5939-4C7C-A909-4344C0877855}" type="slidenum">
              <a:rPr lang="en-US" smtClean="0"/>
              <a:t>‹#›</a:t>
            </a:fld>
            <a:endParaRPr lang="en-US" dirty="0"/>
          </a:p>
        </p:txBody>
      </p:sp>
    </p:spTree>
    <p:extLst>
      <p:ext uri="{BB962C8B-B14F-4D97-AF65-F5344CB8AC3E}">
        <p14:creationId xmlns:p14="http://schemas.microsoft.com/office/powerpoint/2010/main" val="121954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5D9A9-9F33-4F67-893F-58E91E77C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136C4-55BA-4307-A63A-3BE60B1C6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EA49B-64BE-4BB3-96A3-043CB80EF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B147B-71F3-4624-ADBA-09190B6FC2A3}" type="datetimeFigureOut">
              <a:rPr lang="en-US" smtClean="0"/>
              <a:t>6/16/2020</a:t>
            </a:fld>
            <a:endParaRPr lang="en-US" dirty="0"/>
          </a:p>
        </p:txBody>
      </p:sp>
      <p:sp>
        <p:nvSpPr>
          <p:cNvPr id="5" name="Footer Placeholder 4">
            <a:extLst>
              <a:ext uri="{FF2B5EF4-FFF2-40B4-BE49-F238E27FC236}">
                <a16:creationId xmlns:a16="http://schemas.microsoft.com/office/drawing/2014/main" id="{341BE132-A897-4A0A-8ADC-9541C4FB9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935B91D-0558-4A5F-9892-755B7526E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11ACC-5939-4C7C-A909-4344C0877855}" type="slidenum">
              <a:rPr lang="en-US" smtClean="0"/>
              <a:t>‹#›</a:t>
            </a:fld>
            <a:endParaRPr lang="en-US" dirty="0"/>
          </a:p>
        </p:txBody>
      </p:sp>
    </p:spTree>
    <p:extLst>
      <p:ext uri="{BB962C8B-B14F-4D97-AF65-F5344CB8AC3E}">
        <p14:creationId xmlns:p14="http://schemas.microsoft.com/office/powerpoint/2010/main" val="2352097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9" name="Rectangle 14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1" name="Picture 144">
            <a:extLst>
              <a:ext uri="{FF2B5EF4-FFF2-40B4-BE49-F238E27FC236}">
                <a16:creationId xmlns:a16="http://schemas.microsoft.com/office/drawing/2014/main" id="{E46B6213-3E89-4DC4-AD6C-F8DA4EB77C56}"/>
              </a:ext>
            </a:extLst>
          </p:cNvPr>
          <p:cNvPicPr>
            <a:picLocks noChangeAspect="1"/>
          </p:cNvPicPr>
          <p:nvPr/>
        </p:nvPicPr>
        <p:blipFill rotWithShape="1">
          <a:blip r:embed="rId3">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474C0849-D1B7-4C9C-B090-9064CE956DCE}"/>
              </a:ext>
            </a:extLst>
          </p:cNvPr>
          <p:cNvSpPr>
            <a:spLocks noGrp="1"/>
          </p:cNvSpPr>
          <p:nvPr>
            <p:ph type="ctrTitle"/>
          </p:nvPr>
        </p:nvSpPr>
        <p:spPr>
          <a:xfrm>
            <a:off x="1523999" y="1122362"/>
            <a:ext cx="9725247" cy="1780326"/>
          </a:xfrm>
        </p:spPr>
        <p:txBody>
          <a:bodyPr>
            <a:normAutofit/>
          </a:bodyPr>
          <a:lstStyle/>
          <a:p>
            <a:r>
              <a:rPr lang="en-US" dirty="0">
                <a:solidFill>
                  <a:srgbClr val="FFFFFF"/>
                </a:solidFill>
              </a:rPr>
              <a:t>ENVIRONMENT AWARE IRRIGATION SYSTEM</a:t>
            </a:r>
          </a:p>
        </p:txBody>
      </p:sp>
    </p:spTree>
    <p:extLst>
      <p:ext uri="{BB962C8B-B14F-4D97-AF65-F5344CB8AC3E}">
        <p14:creationId xmlns:p14="http://schemas.microsoft.com/office/powerpoint/2010/main" val="27993725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53190-B85E-49EF-BFD4-58C26EBADCB5}"/>
              </a:ext>
            </a:extLst>
          </p:cNvPr>
          <p:cNvSpPr>
            <a:spLocks noGrp="1"/>
          </p:cNvSpPr>
          <p:nvPr>
            <p:ph type="title"/>
          </p:nvPr>
        </p:nvSpPr>
        <p:spPr>
          <a:xfrm>
            <a:off x="1155548" y="654540"/>
            <a:ext cx="9888496" cy="900131"/>
          </a:xfrm>
        </p:spPr>
        <p:txBody>
          <a:bodyPr anchor="t">
            <a:normAutofit/>
          </a:bodyPr>
          <a:lstStyle/>
          <a:p>
            <a:pPr algn="ctr"/>
            <a:r>
              <a:rPr lang="en-US" sz="4000">
                <a:solidFill>
                  <a:schemeClr val="bg1"/>
                </a:solidFill>
              </a:rPr>
              <a:t>FAULT TOLERANT SYSTEM</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71297F-B135-4D73-B0A2-44377A3399B2}"/>
              </a:ext>
            </a:extLst>
          </p:cNvPr>
          <p:cNvSpPr>
            <a:spLocks noGrp="1"/>
          </p:cNvSpPr>
          <p:nvPr>
            <p:ph idx="1"/>
          </p:nvPr>
        </p:nvSpPr>
        <p:spPr>
          <a:xfrm>
            <a:off x="1155548" y="2217343"/>
            <a:ext cx="10939470" cy="4418293"/>
          </a:xfrm>
        </p:spPr>
        <p:txBody>
          <a:bodyPr>
            <a:noAutofit/>
          </a:bodyPr>
          <a:lstStyle/>
          <a:p>
            <a:r>
              <a:rPr lang="en-US" dirty="0"/>
              <a:t>The system continues to work in degraded mode on failure of either the temperature sensor or the light sensor.</a:t>
            </a:r>
          </a:p>
          <a:p>
            <a:r>
              <a:rPr lang="en-US" dirty="0"/>
              <a:t>The moisture being the critical sensor, on failure alarms the user about the system failure.</a:t>
            </a:r>
          </a:p>
          <a:p>
            <a:r>
              <a:rPr lang="en-US" dirty="0"/>
              <a:t>If the communication link breaks the data is stored into the EEPROM(50 packets) and as soon as the connection is re-established the entire data is sent back to the control node.</a:t>
            </a:r>
          </a:p>
          <a:p>
            <a:r>
              <a:rPr lang="en-US" dirty="0"/>
              <a:t>If the communication link is inactive for longer periods, the remote node takes decision based on the moisture level of the soil.</a:t>
            </a:r>
          </a:p>
          <a:p>
            <a:endParaRPr lang="en-US" dirty="0"/>
          </a:p>
        </p:txBody>
      </p:sp>
    </p:spTree>
    <p:extLst>
      <p:ext uri="{BB962C8B-B14F-4D97-AF65-F5344CB8AC3E}">
        <p14:creationId xmlns:p14="http://schemas.microsoft.com/office/powerpoint/2010/main" val="152229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41D90-964E-45E4-B101-52900A126880}"/>
              </a:ext>
            </a:extLst>
          </p:cNvPr>
          <p:cNvSpPr>
            <a:spLocks noGrp="1"/>
          </p:cNvSpPr>
          <p:nvPr>
            <p:ph type="title"/>
          </p:nvPr>
        </p:nvSpPr>
        <p:spPr>
          <a:xfrm>
            <a:off x="1156851" y="637762"/>
            <a:ext cx="9888496" cy="900131"/>
          </a:xfrm>
        </p:spPr>
        <p:txBody>
          <a:bodyPr anchor="t">
            <a:normAutofit/>
          </a:bodyPr>
          <a:lstStyle/>
          <a:p>
            <a:pPr algn="ctr"/>
            <a:r>
              <a:rPr lang="en-US" sz="4000">
                <a:solidFill>
                  <a:schemeClr val="bg1"/>
                </a:solidFill>
              </a:rPr>
              <a:t>DESIGN CHOICE - HEARTBEAT MECHANISM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6F2D3F-4F9C-4387-8CCB-CBA699F4B052}"/>
              </a:ext>
            </a:extLst>
          </p:cNvPr>
          <p:cNvSpPr>
            <a:spLocks noGrp="1"/>
          </p:cNvSpPr>
          <p:nvPr>
            <p:ph idx="1"/>
          </p:nvPr>
        </p:nvSpPr>
        <p:spPr>
          <a:xfrm>
            <a:off x="1155548" y="2217343"/>
            <a:ext cx="10419925" cy="4314383"/>
          </a:xfrm>
        </p:spPr>
        <p:txBody>
          <a:bodyPr>
            <a:normAutofit/>
          </a:bodyPr>
          <a:lstStyle/>
          <a:p>
            <a:r>
              <a:rPr lang="en-US" dirty="0"/>
              <a:t>Heartbeats are implemented to indicate normal operation and create a fault tolerant system.</a:t>
            </a:r>
          </a:p>
          <a:p>
            <a:r>
              <a:rPr lang="en-US" dirty="0"/>
              <a:t>Heartbeat notifications are implemented using Request-Response model.</a:t>
            </a:r>
          </a:p>
          <a:p>
            <a:r>
              <a:rPr lang="en-US" dirty="0"/>
              <a:t>The main thread is responsible for requesting the heartbeats from the threads and other book-keeping activities.</a:t>
            </a:r>
          </a:p>
          <a:p>
            <a:r>
              <a:rPr lang="en-US" dirty="0"/>
              <a:t>Request-response model was chosen as it would help keep track of number of missed heartbeats which could be used for analysis of the system.</a:t>
            </a:r>
          </a:p>
        </p:txBody>
      </p:sp>
    </p:spTree>
    <p:extLst>
      <p:ext uri="{BB962C8B-B14F-4D97-AF65-F5344CB8AC3E}">
        <p14:creationId xmlns:p14="http://schemas.microsoft.com/office/powerpoint/2010/main" val="259799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41C5E-BBF6-485B-8B9D-C713D531812A}"/>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LOGGING</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40D67A-5044-4322-8BB0-67E704738F4E}"/>
              </a:ext>
            </a:extLst>
          </p:cNvPr>
          <p:cNvSpPr>
            <a:spLocks noGrp="1"/>
          </p:cNvSpPr>
          <p:nvPr>
            <p:ph idx="1"/>
          </p:nvPr>
        </p:nvSpPr>
        <p:spPr>
          <a:xfrm>
            <a:off x="1155548" y="2217343"/>
            <a:ext cx="10503052" cy="4297757"/>
          </a:xfrm>
        </p:spPr>
        <p:txBody>
          <a:bodyPr>
            <a:normAutofit/>
          </a:bodyPr>
          <a:lstStyle/>
          <a:p>
            <a:r>
              <a:rPr lang="en-US" dirty="0"/>
              <a:t>The Control Node logs the system events to support performance and failure analysis the system. </a:t>
            </a:r>
          </a:p>
          <a:p>
            <a:r>
              <a:rPr lang="en-US" dirty="0"/>
              <a:t> Some examples of events that are recorded included failure of a sensor, loss of communication with the Remote Node, and degraded operational state. </a:t>
            </a:r>
          </a:p>
          <a:p>
            <a:r>
              <a:rPr lang="en-US" dirty="0"/>
              <a:t>The Control Node logs all these events into a log file which are used for post-run or post-event analysis.</a:t>
            </a:r>
          </a:p>
          <a:p>
            <a:r>
              <a:rPr lang="en-US" dirty="0"/>
              <a:t>Logging using log file results in the retrieval of log even on reboot or power cycle of the system.</a:t>
            </a:r>
          </a:p>
        </p:txBody>
      </p:sp>
    </p:spTree>
    <p:extLst>
      <p:ext uri="{BB962C8B-B14F-4D97-AF65-F5344CB8AC3E}">
        <p14:creationId xmlns:p14="http://schemas.microsoft.com/office/powerpoint/2010/main" val="278974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8EDF9-04DB-4123-B921-77DB2C1E6431}"/>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MULTITHREADING</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2D5808-6A70-4682-8A4C-896141F2D823}"/>
              </a:ext>
            </a:extLst>
          </p:cNvPr>
          <p:cNvSpPr>
            <a:spLocks noGrp="1"/>
          </p:cNvSpPr>
          <p:nvPr>
            <p:ph idx="1"/>
          </p:nvPr>
        </p:nvSpPr>
        <p:spPr>
          <a:xfrm>
            <a:off x="1155548" y="2217343"/>
            <a:ext cx="10825170" cy="3959619"/>
          </a:xfrm>
        </p:spPr>
        <p:txBody>
          <a:bodyPr>
            <a:normAutofit/>
          </a:bodyPr>
          <a:lstStyle/>
          <a:p>
            <a:r>
              <a:rPr lang="en-US" dirty="0"/>
              <a:t>Improved throughput : many concurrent computation operations and each thread can be assigned for each sensor.</a:t>
            </a:r>
          </a:p>
          <a:p>
            <a:r>
              <a:rPr lang="en-US" dirty="0"/>
              <a:t>Superior application responsiveness : one failed thread (sensor) does not stall the entire application.</a:t>
            </a:r>
          </a:p>
          <a:p>
            <a:r>
              <a:rPr lang="en-US" dirty="0"/>
              <a:t>Maximizing processor performance : gain better performance through simultaneous execution of tasks.</a:t>
            </a:r>
          </a:p>
          <a:p>
            <a:r>
              <a:rPr lang="en-US" dirty="0"/>
              <a:t>Inter Process Communication :  sharing large amounts of data through separate threads of execution. Logger thread receives messages from all the threads and logs the events.</a:t>
            </a:r>
          </a:p>
          <a:p>
            <a:endParaRPr lang="en-US" dirty="0"/>
          </a:p>
          <a:p>
            <a:endParaRPr lang="en-US" dirty="0"/>
          </a:p>
        </p:txBody>
      </p:sp>
    </p:spTree>
    <p:extLst>
      <p:ext uri="{BB962C8B-B14F-4D97-AF65-F5344CB8AC3E}">
        <p14:creationId xmlns:p14="http://schemas.microsoft.com/office/powerpoint/2010/main" val="267974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4A909-D9A9-4AD6-93FC-DBE4B1A487A4}"/>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QUEUES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236FE2-F6F9-401D-85E4-6C97758B26A8}"/>
              </a:ext>
            </a:extLst>
          </p:cNvPr>
          <p:cNvSpPr>
            <a:spLocks noGrp="1"/>
          </p:cNvSpPr>
          <p:nvPr>
            <p:ph idx="1"/>
          </p:nvPr>
        </p:nvSpPr>
        <p:spPr>
          <a:xfrm>
            <a:off x="1155548" y="2217343"/>
            <a:ext cx="10731652" cy="4474402"/>
          </a:xfrm>
        </p:spPr>
        <p:txBody>
          <a:bodyPr>
            <a:noAutofit/>
          </a:bodyPr>
          <a:lstStyle/>
          <a:p>
            <a:r>
              <a:rPr lang="en-US" dirty="0"/>
              <a:t>Message Order : the order in which the messages are received will be preserved.</a:t>
            </a:r>
          </a:p>
          <a:p>
            <a:r>
              <a:rPr lang="en-US" dirty="0"/>
              <a:t>Ease of scalability : Each thread can have its own queue, and thus each thread can communicate with each other using that queue.</a:t>
            </a:r>
          </a:p>
          <a:p>
            <a:r>
              <a:rPr lang="en-US" dirty="0"/>
              <a:t>No need of External Synchronization : Queues are self synchronized, thus eliminating the use of semaphores and mutexes</a:t>
            </a:r>
          </a:p>
          <a:p>
            <a:r>
              <a:rPr lang="en-US" dirty="0"/>
              <a:t>Notification Mechanism : specifying signal to be sent when an element is added to an empty queue.</a:t>
            </a:r>
          </a:p>
          <a:p>
            <a:r>
              <a:rPr lang="en-US" dirty="0"/>
              <a:t>Queue Size: The programmer may set ceilings on the number of messages that can be on the queue, and the size of each message.</a:t>
            </a:r>
          </a:p>
        </p:txBody>
      </p:sp>
    </p:spTree>
    <p:extLst>
      <p:ext uri="{BB962C8B-B14F-4D97-AF65-F5344CB8AC3E}">
        <p14:creationId xmlns:p14="http://schemas.microsoft.com/office/powerpoint/2010/main" val="1814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292E8-5089-4B55-9BF0-D7A74DE1F6E9}"/>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PACKET STRUCTURE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D87D17-EE93-47F0-9AC3-E88AE1DDAE3F}"/>
              </a:ext>
            </a:extLst>
          </p:cNvPr>
          <p:cNvSpPr>
            <a:spLocks noGrp="1"/>
          </p:cNvSpPr>
          <p:nvPr>
            <p:ph idx="1"/>
          </p:nvPr>
        </p:nvSpPr>
        <p:spPr>
          <a:xfrm>
            <a:off x="1155548" y="2217343"/>
            <a:ext cx="10617352" cy="3959619"/>
          </a:xfrm>
        </p:spPr>
        <p:txBody>
          <a:bodyPr>
            <a:normAutofit/>
          </a:bodyPr>
          <a:lstStyle/>
          <a:p>
            <a:r>
              <a:rPr lang="en-US" dirty="0"/>
              <a:t>Packet structure is used to transfer the data between the remote node and the control node.</a:t>
            </a:r>
          </a:p>
          <a:p>
            <a:r>
              <a:rPr lang="en-US" dirty="0"/>
              <a:t>The advantages of packet structure is that all the application-dependent data objects of different types can be grouped with each other.</a:t>
            </a:r>
          </a:p>
          <a:p>
            <a:r>
              <a:rPr lang="en-US" dirty="0"/>
              <a:t>Packet structure also supports scalability if more data fields need to be added.</a:t>
            </a:r>
          </a:p>
          <a:p>
            <a:r>
              <a:rPr lang="en-US" dirty="0"/>
              <a:t>The packed structure reduces memory usage and prevents padding leading to continuous data byte stream.</a:t>
            </a:r>
          </a:p>
        </p:txBody>
      </p:sp>
    </p:spTree>
    <p:extLst>
      <p:ext uri="{BB962C8B-B14F-4D97-AF65-F5344CB8AC3E}">
        <p14:creationId xmlns:p14="http://schemas.microsoft.com/office/powerpoint/2010/main" val="102947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292E8-5089-4B55-9BF0-D7A74DE1F6E9}"/>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PACKET STRUCTURE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2C4892B-5282-4FE3-A1A9-642E7C799165}"/>
              </a:ext>
            </a:extLst>
          </p:cNvPr>
          <p:cNvPicPr>
            <a:picLocks noGrp="1" noChangeAspect="1"/>
          </p:cNvPicPr>
          <p:nvPr>
            <p:ph idx="1"/>
          </p:nvPr>
        </p:nvPicPr>
        <p:blipFill rotWithShape="1">
          <a:blip r:embed="rId3"/>
          <a:srcRect l="929" r="5954"/>
          <a:stretch/>
        </p:blipFill>
        <p:spPr>
          <a:xfrm>
            <a:off x="6472115" y="2630196"/>
            <a:ext cx="5121632" cy="2943632"/>
          </a:xfrm>
          <a:prstGeom prst="rect">
            <a:avLst/>
          </a:prstGeom>
        </p:spPr>
      </p:pic>
      <p:pic>
        <p:nvPicPr>
          <p:cNvPr id="9" name="Content Placeholder 7">
            <a:extLst>
              <a:ext uri="{FF2B5EF4-FFF2-40B4-BE49-F238E27FC236}">
                <a16:creationId xmlns:a16="http://schemas.microsoft.com/office/drawing/2014/main" id="{7AC5E1EC-07CF-4D01-8F4D-AAE7C35ED1E4}"/>
              </a:ext>
            </a:extLst>
          </p:cNvPr>
          <p:cNvPicPr>
            <a:picLocks noChangeAspect="1"/>
          </p:cNvPicPr>
          <p:nvPr/>
        </p:nvPicPr>
        <p:blipFill rotWithShape="1">
          <a:blip r:embed="rId4"/>
          <a:srcRect r="11955" b="1"/>
          <a:stretch/>
        </p:blipFill>
        <p:spPr>
          <a:xfrm>
            <a:off x="1110337" y="2630196"/>
            <a:ext cx="4985658" cy="2918412"/>
          </a:xfrm>
          <a:prstGeom prst="rect">
            <a:avLst/>
          </a:prstGeom>
        </p:spPr>
      </p:pic>
    </p:spTree>
    <p:extLst>
      <p:ext uri="{BB962C8B-B14F-4D97-AF65-F5344CB8AC3E}">
        <p14:creationId xmlns:p14="http://schemas.microsoft.com/office/powerpoint/2010/main" val="132878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D89A6-CF7B-45D5-9D40-30276C5590B9}"/>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SYNCRONIZATION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55338F-36CA-46FE-9BAD-F86EFFB9CA34}"/>
              </a:ext>
            </a:extLst>
          </p:cNvPr>
          <p:cNvSpPr>
            <a:spLocks noGrp="1"/>
          </p:cNvSpPr>
          <p:nvPr>
            <p:ph idx="1"/>
          </p:nvPr>
        </p:nvSpPr>
        <p:spPr>
          <a:xfrm>
            <a:off x="1039092" y="2378594"/>
            <a:ext cx="10941627" cy="3959619"/>
          </a:xfrm>
        </p:spPr>
        <p:txBody>
          <a:bodyPr>
            <a:noAutofit/>
          </a:bodyPr>
          <a:lstStyle/>
          <a:p>
            <a:r>
              <a:rPr lang="en-US" dirty="0"/>
              <a:t>As the system makes use of global variables for temperature, light and moisture, synchronization of these global variables are required.</a:t>
            </a:r>
          </a:p>
          <a:p>
            <a:r>
              <a:rPr lang="en-US" dirty="0"/>
              <a:t>These variables are manipulated in their respective threads and used in the communication thread to send data to the control node.</a:t>
            </a:r>
          </a:p>
          <a:p>
            <a:r>
              <a:rPr lang="en-US" dirty="0"/>
              <a:t>Mutexes are used to provide this synchronization between the threads.</a:t>
            </a:r>
          </a:p>
          <a:p>
            <a:r>
              <a:rPr lang="en-US" dirty="0"/>
              <a:t>The reason mutexes were used is because there is ownership associated with mutex, and only the owner can release the lock (mutex).</a:t>
            </a:r>
          </a:p>
          <a:p>
            <a:endParaRPr lang="en-US" dirty="0"/>
          </a:p>
          <a:p>
            <a:endParaRPr lang="en-US" dirty="0"/>
          </a:p>
        </p:txBody>
      </p:sp>
    </p:spTree>
    <p:extLst>
      <p:ext uri="{BB962C8B-B14F-4D97-AF65-F5344CB8AC3E}">
        <p14:creationId xmlns:p14="http://schemas.microsoft.com/office/powerpoint/2010/main" val="380014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12F5D-6055-482A-99F4-AEE7EAC0BA14}"/>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INDICATION SYSTEM</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0C86DF-318B-430C-9AB3-A8BE7644ADBF}"/>
              </a:ext>
            </a:extLst>
          </p:cNvPr>
          <p:cNvSpPr>
            <a:spLocks noGrp="1"/>
          </p:cNvSpPr>
          <p:nvPr>
            <p:ph idx="1"/>
          </p:nvPr>
        </p:nvSpPr>
        <p:spPr>
          <a:xfrm>
            <a:off x="1155548" y="2217343"/>
            <a:ext cx="11036442" cy="4127347"/>
          </a:xfrm>
        </p:spPr>
        <p:txBody>
          <a:bodyPr>
            <a:noAutofit/>
          </a:bodyPr>
          <a:lstStyle/>
          <a:p>
            <a:r>
              <a:rPr lang="en-US" dirty="0"/>
              <a:t>An indication system is used for the data to be sent to the control node.</a:t>
            </a:r>
          </a:p>
          <a:p>
            <a:r>
              <a:rPr lang="en-US" dirty="0"/>
              <a:t>The flags are used to indicate the change in either of the sensor data or status from its previous state.</a:t>
            </a:r>
          </a:p>
          <a:p>
            <a:r>
              <a:rPr lang="en-US" dirty="0"/>
              <a:t>The idea behind this implementation is that the packet should be sent only if the state of the system has been changed.</a:t>
            </a:r>
          </a:p>
          <a:p>
            <a:r>
              <a:rPr lang="en-US" dirty="0"/>
              <a:t>This prevents unnecessary computations at the control node, reducing CPU cycles.</a:t>
            </a:r>
          </a:p>
          <a:p>
            <a:r>
              <a:rPr lang="en-US" dirty="0"/>
              <a:t>This could be of great use if multiple remote nodes are connected to one control node.</a:t>
            </a:r>
          </a:p>
        </p:txBody>
      </p:sp>
    </p:spTree>
    <p:extLst>
      <p:ext uri="{BB962C8B-B14F-4D97-AF65-F5344CB8AC3E}">
        <p14:creationId xmlns:p14="http://schemas.microsoft.com/office/powerpoint/2010/main" val="375757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3DE0F-C63E-45D5-AF95-18DBFCDE3E8E}"/>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DESIGN CHOICE – SIGNAL HANDLING</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4F3AFA-ED45-4A5A-AB94-9E338417B95A}"/>
              </a:ext>
            </a:extLst>
          </p:cNvPr>
          <p:cNvSpPr>
            <a:spLocks noGrp="1"/>
          </p:cNvSpPr>
          <p:nvPr>
            <p:ph idx="1"/>
          </p:nvPr>
        </p:nvSpPr>
        <p:spPr>
          <a:xfrm>
            <a:off x="1164454" y="2207225"/>
            <a:ext cx="10774701" cy="3959619"/>
          </a:xfrm>
        </p:spPr>
        <p:txBody>
          <a:bodyPr>
            <a:normAutofit/>
          </a:bodyPr>
          <a:lstStyle/>
          <a:p>
            <a:r>
              <a:rPr lang="en-US" dirty="0"/>
              <a:t>As the system needs to be fault tolerant, signals should be captured, and corresponding action need to be taken.</a:t>
            </a:r>
          </a:p>
          <a:p>
            <a:r>
              <a:rPr lang="en-US" dirty="0"/>
              <a:t>In this application, signals are captured, and the program is gracefully terminated.</a:t>
            </a:r>
          </a:p>
          <a:p>
            <a:r>
              <a:rPr lang="en-US" dirty="0"/>
              <a:t>On receiving the signals, resources are released like timers are stopped and deleted, memory is freed, mutexes  and semaphores are deleted, and the events are logged. </a:t>
            </a:r>
          </a:p>
          <a:p>
            <a:r>
              <a:rPr lang="en-US" dirty="0"/>
              <a:t>User signals were captured for future implementation of any interrupt-based feature.</a:t>
            </a:r>
          </a:p>
        </p:txBody>
      </p:sp>
    </p:spTree>
    <p:extLst>
      <p:ext uri="{BB962C8B-B14F-4D97-AF65-F5344CB8AC3E}">
        <p14:creationId xmlns:p14="http://schemas.microsoft.com/office/powerpoint/2010/main" val="304406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ED958-99AF-4CBB-A277-21CED3FADCFD}"/>
              </a:ext>
            </a:extLst>
          </p:cNvPr>
          <p:cNvSpPr>
            <a:spLocks noGrp="1"/>
          </p:cNvSpPr>
          <p:nvPr>
            <p:ph type="title"/>
          </p:nvPr>
        </p:nvSpPr>
        <p:spPr>
          <a:xfrm>
            <a:off x="583728" y="657666"/>
            <a:ext cx="3802276" cy="5256371"/>
          </a:xfrm>
        </p:spPr>
        <p:txBody>
          <a:bodyPr>
            <a:normAutofit/>
          </a:bodyPr>
          <a:lstStyle/>
          <a:p>
            <a:pPr algn="ctr"/>
            <a:r>
              <a:rPr lang="en-US" sz="4800" dirty="0">
                <a:solidFill>
                  <a:schemeClr val="bg1"/>
                </a:solidFill>
              </a:rPr>
              <a:t>ABOUT THIS PROJECT</a:t>
            </a:r>
          </a:p>
        </p:txBody>
      </p:sp>
      <p:graphicFrame>
        <p:nvGraphicFramePr>
          <p:cNvPr id="28" name="Content Placeholder 2">
            <a:extLst>
              <a:ext uri="{FF2B5EF4-FFF2-40B4-BE49-F238E27FC236}">
                <a16:creationId xmlns:a16="http://schemas.microsoft.com/office/drawing/2014/main" id="{586F7C99-36FD-4B09-883C-95167F93E797}"/>
              </a:ext>
            </a:extLst>
          </p:cNvPr>
          <p:cNvGraphicFramePr>
            <a:graphicFrameLocks noGrp="1"/>
          </p:cNvGraphicFramePr>
          <p:nvPr>
            <p:ph idx="1"/>
            <p:extLst>
              <p:ext uri="{D42A27DB-BD31-4B8C-83A1-F6EECF244321}">
                <p14:modId xmlns:p14="http://schemas.microsoft.com/office/powerpoint/2010/main" val="274302258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151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79AE4-DBA2-479C-8112-D898A174243B}"/>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CHALLENGES FACED</a:t>
            </a: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AB4868-0568-4E11-BDBA-751AEEC198BF}"/>
              </a:ext>
            </a:extLst>
          </p:cNvPr>
          <p:cNvSpPr>
            <a:spLocks noGrp="1"/>
          </p:cNvSpPr>
          <p:nvPr>
            <p:ph idx="1"/>
          </p:nvPr>
        </p:nvSpPr>
        <p:spPr>
          <a:xfrm>
            <a:off x="1155548" y="2217343"/>
            <a:ext cx="10093699" cy="4236620"/>
          </a:xfrm>
        </p:spPr>
        <p:txBody>
          <a:bodyPr>
            <a:normAutofit/>
          </a:bodyPr>
          <a:lstStyle/>
          <a:p>
            <a:r>
              <a:rPr lang="en-US" dirty="0"/>
              <a:t>Different padding problems seen from both the nodes. </a:t>
            </a:r>
          </a:p>
          <a:p>
            <a:r>
              <a:rPr lang="en-US" dirty="0"/>
              <a:t>Debugging code in a multi-threaded  environment. </a:t>
            </a:r>
          </a:p>
          <a:p>
            <a:r>
              <a:rPr lang="en-US" dirty="0"/>
              <a:t>Synchronizing UART across two platforms.</a:t>
            </a:r>
          </a:p>
          <a:p>
            <a:r>
              <a:rPr lang="en-US" dirty="0"/>
              <a:t>Stack smashing issues while logging the data in Control Node.</a:t>
            </a:r>
          </a:p>
          <a:p>
            <a:r>
              <a:rPr lang="en-US" dirty="0"/>
              <a:t>Implementing a fault tolerant system.</a:t>
            </a:r>
          </a:p>
          <a:p>
            <a:r>
              <a:rPr lang="en-US" dirty="0"/>
              <a:t>Tried to implement a wireless communication between the nodes but couldn’t due to lack of time.</a:t>
            </a:r>
          </a:p>
          <a:p>
            <a:endParaRPr lang="en-US" dirty="0"/>
          </a:p>
        </p:txBody>
      </p:sp>
    </p:spTree>
    <p:extLst>
      <p:ext uri="{BB962C8B-B14F-4D97-AF65-F5344CB8AC3E}">
        <p14:creationId xmlns:p14="http://schemas.microsoft.com/office/powerpoint/2010/main" val="328956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99C56-3953-4D06-B4F4-4D63445E5435}"/>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KEY LEARNINGS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B29541-4489-4D8D-A53E-0BE1603BDD86}"/>
              </a:ext>
            </a:extLst>
          </p:cNvPr>
          <p:cNvSpPr>
            <a:spLocks noGrp="1"/>
          </p:cNvSpPr>
          <p:nvPr>
            <p:ph idx="1"/>
          </p:nvPr>
        </p:nvSpPr>
        <p:spPr>
          <a:xfrm>
            <a:off x="1155548" y="2173278"/>
            <a:ext cx="11036442" cy="4567921"/>
          </a:xfrm>
        </p:spPr>
        <p:txBody>
          <a:bodyPr>
            <a:noAutofit/>
          </a:bodyPr>
          <a:lstStyle/>
          <a:p>
            <a:r>
              <a:rPr lang="en-US" sz="2600" dirty="0"/>
              <a:t>Aspects of fault tolerance like the redundancy, error detection, error correction, error recovery and error prevention were deeply studied.</a:t>
            </a:r>
          </a:p>
          <a:p>
            <a:r>
              <a:rPr lang="en-US" sz="2600" dirty="0"/>
              <a:t>Writing modular hardware sensor driver libraries, resulting in portability and reusability.</a:t>
            </a:r>
          </a:p>
          <a:p>
            <a:r>
              <a:rPr lang="en-US" sz="2600" dirty="0"/>
              <a:t> Learning inter-process communication techniques and applying concurrent programming concepts to an application distributed between two node systems.</a:t>
            </a:r>
          </a:p>
          <a:p>
            <a:r>
              <a:rPr lang="en-US" sz="2600" dirty="0"/>
              <a:t>Applying basic software error reporting, fault detection and fault tolerance techniques to an application</a:t>
            </a:r>
          </a:p>
          <a:p>
            <a:r>
              <a:rPr lang="en-US" sz="2600" dirty="0"/>
              <a:t>Collaborating with team member, professors and applying project management techniques.</a:t>
            </a:r>
          </a:p>
        </p:txBody>
      </p:sp>
    </p:spTree>
    <p:extLst>
      <p:ext uri="{BB962C8B-B14F-4D97-AF65-F5344CB8AC3E}">
        <p14:creationId xmlns:p14="http://schemas.microsoft.com/office/powerpoint/2010/main" val="56971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A1F37-CF61-40E2-BAB9-42D61C1B5279}"/>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FUTURE SCOPE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66253C-988A-40EB-B0DF-A0450E969809}"/>
              </a:ext>
            </a:extLst>
          </p:cNvPr>
          <p:cNvSpPr>
            <a:spLocks noGrp="1"/>
          </p:cNvSpPr>
          <p:nvPr>
            <p:ph idx="1"/>
          </p:nvPr>
        </p:nvSpPr>
        <p:spPr>
          <a:xfrm>
            <a:off x="1155548" y="2217343"/>
            <a:ext cx="10918688" cy="3959619"/>
          </a:xfrm>
        </p:spPr>
        <p:txBody>
          <a:bodyPr>
            <a:normAutofit/>
          </a:bodyPr>
          <a:lstStyle/>
          <a:p>
            <a:r>
              <a:rPr lang="en-US" dirty="0"/>
              <a:t>The system could be made more reliable by integrating sensors for detecting more environmental variables.</a:t>
            </a:r>
          </a:p>
          <a:p>
            <a:r>
              <a:rPr lang="en-US" dirty="0"/>
              <a:t>A database could be created for different types of soils and their properties.</a:t>
            </a:r>
          </a:p>
          <a:p>
            <a:r>
              <a:rPr lang="en-US" dirty="0"/>
              <a:t>Wireless communication could be established between Control and Remote Node for covering a wider area.</a:t>
            </a:r>
          </a:p>
          <a:p>
            <a:r>
              <a:rPr lang="en-US" dirty="0"/>
              <a:t>System can be made scalable with multiple remote nodes connected to the same control node.</a:t>
            </a:r>
          </a:p>
          <a:p>
            <a:endParaRPr lang="en-US" dirty="0"/>
          </a:p>
        </p:txBody>
      </p:sp>
    </p:spTree>
    <p:extLst>
      <p:ext uri="{BB962C8B-B14F-4D97-AF65-F5344CB8AC3E}">
        <p14:creationId xmlns:p14="http://schemas.microsoft.com/office/powerpoint/2010/main" val="183778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4959B-AE0E-4956-812E-D1BCC7CE1AE1}"/>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COLLABORATION AND ACKNOWLEGMENT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312CAF-983B-4C9E-BB40-3158D96F5DA0}"/>
              </a:ext>
            </a:extLst>
          </p:cNvPr>
          <p:cNvSpPr>
            <a:spLocks noGrp="1"/>
          </p:cNvSpPr>
          <p:nvPr>
            <p:ph idx="1"/>
          </p:nvPr>
        </p:nvSpPr>
        <p:spPr>
          <a:xfrm>
            <a:off x="1155548" y="2217343"/>
            <a:ext cx="10639373" cy="3959619"/>
          </a:xfrm>
        </p:spPr>
        <p:txBody>
          <a:bodyPr>
            <a:normAutofit/>
          </a:bodyPr>
          <a:lstStyle/>
          <a:p>
            <a:r>
              <a:rPr lang="en-US" dirty="0"/>
              <a:t>I would like to thank </a:t>
            </a:r>
            <a:r>
              <a:rPr lang="en-US" dirty="0" err="1"/>
              <a:t>Madhumitha</a:t>
            </a:r>
            <a:r>
              <a:rPr lang="en-US" dirty="0"/>
              <a:t> </a:t>
            </a:r>
            <a:r>
              <a:rPr lang="en-US" dirty="0" err="1"/>
              <a:t>Tolakanahalli</a:t>
            </a:r>
            <a:r>
              <a:rPr lang="en-US" dirty="0"/>
              <a:t> for collaborating with me for this project.</a:t>
            </a:r>
          </a:p>
          <a:p>
            <a:r>
              <a:rPr lang="en-US" dirty="0"/>
              <a:t>It was a great learning experience, working in team, brainstorming design ideas and implementations.</a:t>
            </a:r>
          </a:p>
          <a:p>
            <a:r>
              <a:rPr lang="en-US" dirty="0"/>
              <a:t>We used Git Version Control extensively which helped with remote collaboration, code management and feature tracking.</a:t>
            </a:r>
          </a:p>
          <a:p>
            <a:endParaRPr lang="en-US" dirty="0"/>
          </a:p>
          <a:p>
            <a:endParaRPr lang="en-US" dirty="0"/>
          </a:p>
        </p:txBody>
      </p:sp>
    </p:spTree>
    <p:extLst>
      <p:ext uri="{BB962C8B-B14F-4D97-AF65-F5344CB8AC3E}">
        <p14:creationId xmlns:p14="http://schemas.microsoft.com/office/powerpoint/2010/main" val="257245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95524-B857-4DF5-AD2B-EFFF6113E20D}"/>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Questions</a:t>
            </a:r>
          </a:p>
        </p:txBody>
      </p:sp>
      <p:sp>
        <p:nvSpPr>
          <p:cNvPr id="24" name="Freeform: Shape 2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Questions">
            <a:extLst>
              <a:ext uri="{FF2B5EF4-FFF2-40B4-BE49-F238E27FC236}">
                <a16:creationId xmlns:a16="http://schemas.microsoft.com/office/drawing/2014/main" id="{CC2C70AE-8A2F-4351-AB4F-5576625D3F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37056782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E97F9-D234-4791-8B78-5B4E6E9F57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67" name="Straight Connector 6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7405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1EF111-270D-4CE2-B14C-D6277F0B34B0}"/>
              </a:ext>
            </a:extLst>
          </p:cNvPr>
          <p:cNvSpPr>
            <a:spLocks noGrp="1"/>
          </p:cNvSpPr>
          <p:nvPr>
            <p:ph type="title"/>
          </p:nvPr>
        </p:nvSpPr>
        <p:spPr>
          <a:xfrm>
            <a:off x="1156851" y="637762"/>
            <a:ext cx="2898276" cy="5576770"/>
          </a:xfrm>
        </p:spPr>
        <p:txBody>
          <a:bodyPr anchor="t">
            <a:normAutofit/>
          </a:bodyPr>
          <a:lstStyle/>
          <a:p>
            <a:r>
              <a:rPr lang="en-US">
                <a:solidFill>
                  <a:schemeClr val="bg1"/>
                </a:solidFill>
              </a:rPr>
              <a:t>AGENDA</a:t>
            </a:r>
          </a:p>
        </p:txBody>
      </p:sp>
      <p:sp>
        <p:nvSpPr>
          <p:cNvPr id="76" name="Rectangle 7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7"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CE37BC-3AC3-4B64-877C-EF6F51ACA0F4}"/>
              </a:ext>
            </a:extLst>
          </p:cNvPr>
          <p:cNvSpPr>
            <a:spLocks noGrp="1"/>
          </p:cNvSpPr>
          <p:nvPr>
            <p:ph idx="1"/>
          </p:nvPr>
        </p:nvSpPr>
        <p:spPr>
          <a:xfrm>
            <a:off x="5439977" y="1110137"/>
            <a:ext cx="5605373" cy="5326911"/>
          </a:xfrm>
        </p:spPr>
        <p:txBody>
          <a:bodyPr>
            <a:normAutofit/>
          </a:bodyPr>
          <a:lstStyle/>
          <a:p>
            <a:r>
              <a:rPr lang="en-US" dirty="0"/>
              <a:t>PROJECT REQUIREMENTS</a:t>
            </a:r>
          </a:p>
          <a:p>
            <a:r>
              <a:rPr lang="en-US" dirty="0"/>
              <a:t>PROJECT DESCRIPTION</a:t>
            </a:r>
          </a:p>
          <a:p>
            <a:r>
              <a:rPr lang="en-US" dirty="0"/>
              <a:t>SYSTEM BLOCK DIAGRAM</a:t>
            </a:r>
          </a:p>
          <a:p>
            <a:r>
              <a:rPr lang="en-US" dirty="0"/>
              <a:t>SENSOR NODE BLOCK DIAGRAM</a:t>
            </a:r>
          </a:p>
          <a:p>
            <a:r>
              <a:rPr lang="en-US" dirty="0"/>
              <a:t>CONTROL NODE BLOCK DIAGRAM</a:t>
            </a:r>
          </a:p>
          <a:p>
            <a:r>
              <a:rPr lang="en-US" dirty="0"/>
              <a:t>DESIGN CHOICES</a:t>
            </a:r>
          </a:p>
          <a:p>
            <a:r>
              <a:rPr lang="en-US" dirty="0"/>
              <a:t>CHALLENGES FACED</a:t>
            </a:r>
          </a:p>
          <a:p>
            <a:r>
              <a:rPr lang="en-US" dirty="0"/>
              <a:t>KEY LEARNINGS</a:t>
            </a:r>
          </a:p>
          <a:p>
            <a:r>
              <a:rPr lang="en-US" dirty="0"/>
              <a:t>FUTURE SCOPE</a:t>
            </a:r>
          </a:p>
          <a:p>
            <a:r>
              <a:rPr lang="en-US" dirty="0"/>
              <a:t>DISCUSSION</a:t>
            </a:r>
          </a:p>
          <a:p>
            <a:endParaRPr lang="en-US" dirty="0"/>
          </a:p>
          <a:p>
            <a:endParaRPr lang="en-US" dirty="0"/>
          </a:p>
          <a:p>
            <a:endParaRPr lang="en-US" dirty="0"/>
          </a:p>
        </p:txBody>
      </p:sp>
    </p:spTree>
    <p:extLst>
      <p:ext uri="{BB962C8B-B14F-4D97-AF65-F5344CB8AC3E}">
        <p14:creationId xmlns:p14="http://schemas.microsoft.com/office/powerpoint/2010/main" val="357381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62233-57E3-4E9A-A652-5FB6B54818D7}"/>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PROJECT REQUIREMENTS</a:t>
            </a:r>
          </a:p>
        </p:txBody>
      </p:sp>
      <p:sp>
        <p:nvSpPr>
          <p:cNvPr id="2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79BA6F-41AF-478C-9AB7-AAF1460CBF5D}"/>
              </a:ext>
            </a:extLst>
          </p:cNvPr>
          <p:cNvSpPr>
            <a:spLocks noGrp="1"/>
          </p:cNvSpPr>
          <p:nvPr>
            <p:ph idx="1"/>
          </p:nvPr>
        </p:nvSpPr>
        <p:spPr>
          <a:xfrm>
            <a:off x="1155548" y="2181360"/>
            <a:ext cx="10790375" cy="5600462"/>
          </a:xfrm>
        </p:spPr>
        <p:txBody>
          <a:bodyPr>
            <a:noAutofit/>
          </a:bodyPr>
          <a:lstStyle/>
          <a:p>
            <a:r>
              <a:rPr lang="en-US" sz="2500" dirty="0"/>
              <a:t>To design and implement a monitoring system comprised of a controller (Control Node) connected to and controlling a remote sensor (Remote Node) forming a closed loop system.</a:t>
            </a:r>
          </a:p>
          <a:p>
            <a:r>
              <a:rPr lang="en-US" sz="2500" dirty="0"/>
              <a:t>To create a multi-controller “product” using the </a:t>
            </a:r>
            <a:r>
              <a:rPr lang="en-US" sz="2500" dirty="0" err="1"/>
              <a:t>BeagleBone</a:t>
            </a:r>
            <a:r>
              <a:rPr lang="en-US" sz="2500" dirty="0"/>
              <a:t> Green, </a:t>
            </a:r>
            <a:r>
              <a:rPr lang="en-US" sz="2500" dirty="0" err="1"/>
              <a:t>Tiva</a:t>
            </a:r>
            <a:r>
              <a:rPr lang="en-US" sz="2500" dirty="0"/>
              <a:t> C-Series Launchpad development board, sensors and output devices. </a:t>
            </a:r>
          </a:p>
          <a:p>
            <a:r>
              <a:rPr lang="en-US" sz="2500" dirty="0"/>
              <a:t>To achieve high reliability and robustness by performing Power-on Self Test.</a:t>
            </a:r>
          </a:p>
          <a:p>
            <a:r>
              <a:rPr lang="en-US" sz="2500" dirty="0"/>
              <a:t>The system shall support a degraded level of service in the absence/failure of any single sensor, appropriate error reporting, fault detection, fault tolerance, and fail-safe behavior. </a:t>
            </a:r>
          </a:p>
          <a:p>
            <a:r>
              <a:rPr lang="en-US" sz="2500" dirty="0"/>
              <a:t>Logging implementation to trace all the messages for post-event analysis review.</a:t>
            </a:r>
          </a:p>
          <a:p>
            <a:endParaRPr lang="en-US" sz="2500" dirty="0"/>
          </a:p>
        </p:txBody>
      </p:sp>
    </p:spTree>
    <p:extLst>
      <p:ext uri="{BB962C8B-B14F-4D97-AF65-F5344CB8AC3E}">
        <p14:creationId xmlns:p14="http://schemas.microsoft.com/office/powerpoint/2010/main" val="343158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030E2-7A27-4E4C-920B-F7A0A6A4BE80}"/>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PROJECT DESCRIPTION</a:t>
            </a: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4C85B4-95D2-4A78-97C4-E76BF7013F15}"/>
              </a:ext>
            </a:extLst>
          </p:cNvPr>
          <p:cNvSpPr>
            <a:spLocks noGrp="1"/>
          </p:cNvSpPr>
          <p:nvPr>
            <p:ph idx="1"/>
          </p:nvPr>
        </p:nvSpPr>
        <p:spPr>
          <a:xfrm>
            <a:off x="1164454" y="2056477"/>
            <a:ext cx="10345241" cy="4801523"/>
          </a:xfrm>
        </p:spPr>
        <p:txBody>
          <a:bodyPr>
            <a:noAutofit/>
          </a:bodyPr>
          <a:lstStyle/>
          <a:p>
            <a:r>
              <a:rPr lang="en-US" dirty="0"/>
              <a:t>The Remote node senses the moisture in soil, temperature, luminosity and communicates it to Control Node. Control Node takes decision based on the values and communicates back to the remote node the actions to be performed.</a:t>
            </a:r>
          </a:p>
          <a:p>
            <a:r>
              <a:rPr lang="en-US" dirty="0"/>
              <a:t>The system performs a Power-on Self Test on startup and provides and overview about the sensors connected to the system.</a:t>
            </a:r>
          </a:p>
          <a:p>
            <a:r>
              <a:rPr lang="en-US" dirty="0"/>
              <a:t>The systems works in either Normal Mode or various levels of Degraded modes based on the types of system failure. </a:t>
            </a:r>
          </a:p>
          <a:p>
            <a:r>
              <a:rPr lang="en-US" dirty="0"/>
              <a:t>The logging is implemented both on the Control Node as well as Remote Node for post-run analysis.</a:t>
            </a:r>
          </a:p>
          <a:p>
            <a:endParaRPr lang="en-US" dirty="0"/>
          </a:p>
        </p:txBody>
      </p:sp>
    </p:spTree>
    <p:extLst>
      <p:ext uri="{BB962C8B-B14F-4D97-AF65-F5344CB8AC3E}">
        <p14:creationId xmlns:p14="http://schemas.microsoft.com/office/powerpoint/2010/main" val="392242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360E2-1974-444B-B6EA-176A50EC98EA}"/>
              </a:ext>
            </a:extLst>
          </p:cNvPr>
          <p:cNvSpPr>
            <a:spLocks noGrp="1"/>
          </p:cNvSpPr>
          <p:nvPr>
            <p:ph type="title"/>
          </p:nvPr>
        </p:nvSpPr>
        <p:spPr>
          <a:xfrm>
            <a:off x="329190" y="319892"/>
            <a:ext cx="2632220" cy="2077621"/>
          </a:xfrm>
          <a:noFill/>
        </p:spPr>
        <p:txBody>
          <a:bodyPr vert="horz" lIns="91440" tIns="45720" rIns="91440" bIns="45720" rtlCol="0" anchor="b">
            <a:normAutofit/>
          </a:bodyPr>
          <a:lstStyle/>
          <a:p>
            <a:r>
              <a:rPr lang="en-US" dirty="0">
                <a:solidFill>
                  <a:schemeClr val="bg1"/>
                </a:solidFill>
              </a:rPr>
              <a:t>SYSTEM BLOCK DIAGRAM</a:t>
            </a:r>
          </a:p>
        </p:txBody>
      </p:sp>
      <p:sp>
        <p:nvSpPr>
          <p:cNvPr id="8" name="Content Placeholder 7">
            <a:extLst>
              <a:ext uri="{FF2B5EF4-FFF2-40B4-BE49-F238E27FC236}">
                <a16:creationId xmlns:a16="http://schemas.microsoft.com/office/drawing/2014/main" id="{B6F2ACA8-7E20-49EC-BB3F-5F328264DBB7}"/>
              </a:ext>
            </a:extLst>
          </p:cNvPr>
          <p:cNvSpPr>
            <a:spLocks noGrp="1"/>
          </p:cNvSpPr>
          <p:nvPr>
            <p:ph idx="1"/>
          </p:nvPr>
        </p:nvSpPr>
        <p:spPr>
          <a:xfrm>
            <a:off x="329190" y="2703055"/>
            <a:ext cx="4259588" cy="3739690"/>
          </a:xfrm>
          <a:noFill/>
        </p:spPr>
        <p:txBody>
          <a:bodyPr vert="horz" lIns="91440" tIns="45720" rIns="91440" bIns="45720" rtlCol="0">
            <a:normAutofit fontScale="92500" lnSpcReduction="10000"/>
          </a:bodyPr>
          <a:lstStyle/>
          <a:p>
            <a:r>
              <a:rPr lang="en-US" sz="2200" dirty="0">
                <a:solidFill>
                  <a:schemeClr val="bg1"/>
                </a:solidFill>
              </a:rPr>
              <a:t>The Control Node comprises of the </a:t>
            </a:r>
            <a:r>
              <a:rPr lang="en-US" sz="2200" dirty="0" err="1">
                <a:solidFill>
                  <a:schemeClr val="bg1"/>
                </a:solidFill>
              </a:rPr>
              <a:t>BeagleBone</a:t>
            </a:r>
            <a:r>
              <a:rPr lang="en-US" sz="2200" dirty="0">
                <a:solidFill>
                  <a:schemeClr val="bg1"/>
                </a:solidFill>
              </a:rPr>
              <a:t> Green running a customized Linux image.</a:t>
            </a:r>
          </a:p>
          <a:p>
            <a:r>
              <a:rPr lang="en-US" sz="2200" dirty="0">
                <a:solidFill>
                  <a:schemeClr val="bg1"/>
                </a:solidFill>
              </a:rPr>
              <a:t>The Remote Node comprises of the </a:t>
            </a:r>
            <a:r>
              <a:rPr lang="en-US" sz="2200" dirty="0" err="1">
                <a:solidFill>
                  <a:schemeClr val="bg1"/>
                </a:solidFill>
              </a:rPr>
              <a:t>Tiva</a:t>
            </a:r>
            <a:r>
              <a:rPr lang="en-US" sz="2200" dirty="0">
                <a:solidFill>
                  <a:schemeClr val="bg1"/>
                </a:solidFill>
              </a:rPr>
              <a:t> C-Series </a:t>
            </a:r>
            <a:r>
              <a:rPr lang="en-US" sz="2200" dirty="0" err="1">
                <a:solidFill>
                  <a:schemeClr val="bg1"/>
                </a:solidFill>
              </a:rPr>
              <a:t>LaunchPad</a:t>
            </a:r>
            <a:r>
              <a:rPr lang="en-US" sz="2200" dirty="0">
                <a:solidFill>
                  <a:schemeClr val="bg1"/>
                </a:solidFill>
              </a:rPr>
              <a:t> board running your customized </a:t>
            </a:r>
            <a:r>
              <a:rPr lang="en-US" sz="2200" dirty="0" err="1">
                <a:solidFill>
                  <a:schemeClr val="bg1"/>
                </a:solidFill>
              </a:rPr>
              <a:t>FreeRTOS</a:t>
            </a:r>
            <a:r>
              <a:rPr lang="en-US" sz="2200" dirty="0">
                <a:solidFill>
                  <a:schemeClr val="bg1"/>
                </a:solidFill>
              </a:rPr>
              <a:t> image.</a:t>
            </a:r>
          </a:p>
          <a:p>
            <a:r>
              <a:rPr lang="en-US" sz="2200" dirty="0">
                <a:solidFill>
                  <a:schemeClr val="bg1"/>
                </a:solidFill>
              </a:rPr>
              <a:t>The two nodes are connected using full-duplex method to support the application’s need for communicating control/sensor information, transmit data, events, and logs.</a:t>
            </a:r>
          </a:p>
        </p:txBody>
      </p:sp>
      <p:pic>
        <p:nvPicPr>
          <p:cNvPr id="5" name="Picture 4">
            <a:extLst>
              <a:ext uri="{FF2B5EF4-FFF2-40B4-BE49-F238E27FC236}">
                <a16:creationId xmlns:a16="http://schemas.microsoft.com/office/drawing/2014/main" id="{9C499018-EB0B-4606-AC63-E32333B9524A}"/>
              </a:ext>
            </a:extLst>
          </p:cNvPr>
          <p:cNvPicPr>
            <a:picLocks noChangeAspect="1"/>
          </p:cNvPicPr>
          <p:nvPr/>
        </p:nvPicPr>
        <p:blipFill rotWithShape="1">
          <a:blip r:embed="rId3"/>
          <a:srcRect l="4297" r="6127" b="1"/>
          <a:stretch/>
        </p:blipFill>
        <p:spPr>
          <a:xfrm>
            <a:off x="5235975" y="340674"/>
            <a:ext cx="6863889" cy="6244936"/>
          </a:xfrm>
          <a:prstGeom prst="rect">
            <a:avLst/>
          </a:prstGeom>
        </p:spPr>
      </p:pic>
    </p:spTree>
    <p:extLst>
      <p:ext uri="{BB962C8B-B14F-4D97-AF65-F5344CB8AC3E}">
        <p14:creationId xmlns:p14="http://schemas.microsoft.com/office/powerpoint/2010/main" val="322817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E18D8-E813-4E7B-A9BC-3F088A51DDB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SENSOR NODE BLOCK DIAGRAM</a:t>
            </a:r>
          </a:p>
        </p:txBody>
      </p:sp>
      <p:pic>
        <p:nvPicPr>
          <p:cNvPr id="3" name="Picture 2">
            <a:extLst>
              <a:ext uri="{FF2B5EF4-FFF2-40B4-BE49-F238E27FC236}">
                <a16:creationId xmlns:a16="http://schemas.microsoft.com/office/drawing/2014/main" id="{B6B60592-4097-42E3-9887-8C6ACB055500}"/>
              </a:ext>
            </a:extLst>
          </p:cNvPr>
          <p:cNvPicPr>
            <a:picLocks noChangeAspect="1"/>
          </p:cNvPicPr>
          <p:nvPr/>
        </p:nvPicPr>
        <p:blipFill>
          <a:blip r:embed="rId3"/>
          <a:stretch>
            <a:fillRect/>
          </a:stretch>
        </p:blipFill>
        <p:spPr>
          <a:xfrm>
            <a:off x="1502012" y="1542271"/>
            <a:ext cx="9187976" cy="5209403"/>
          </a:xfrm>
          <a:prstGeom prst="rect">
            <a:avLst/>
          </a:prstGeom>
        </p:spPr>
      </p:pic>
    </p:spTree>
    <p:extLst>
      <p:ext uri="{BB962C8B-B14F-4D97-AF65-F5344CB8AC3E}">
        <p14:creationId xmlns:p14="http://schemas.microsoft.com/office/powerpoint/2010/main" val="3172838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E18D8-E813-4E7B-A9BC-3F088A51DDB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CONTROL NODE BLOCK DIAGRAM</a:t>
            </a:r>
          </a:p>
        </p:txBody>
      </p:sp>
      <p:pic>
        <p:nvPicPr>
          <p:cNvPr id="7" name="Content Placeholder 3">
            <a:extLst>
              <a:ext uri="{FF2B5EF4-FFF2-40B4-BE49-F238E27FC236}">
                <a16:creationId xmlns:a16="http://schemas.microsoft.com/office/drawing/2014/main" id="{42D0ACA9-3348-453C-AEE3-4A075846C62B}"/>
              </a:ext>
            </a:extLst>
          </p:cNvPr>
          <p:cNvPicPr>
            <a:picLocks noChangeAspect="1"/>
          </p:cNvPicPr>
          <p:nvPr/>
        </p:nvPicPr>
        <p:blipFill rotWithShape="1">
          <a:blip r:embed="rId3"/>
          <a:srcRect l="271" r="479" b="2"/>
          <a:stretch/>
        </p:blipFill>
        <p:spPr>
          <a:xfrm>
            <a:off x="2270270" y="1675227"/>
            <a:ext cx="8089465" cy="4645745"/>
          </a:xfrm>
          <a:prstGeom prst="rect">
            <a:avLst/>
          </a:prstGeom>
        </p:spPr>
      </p:pic>
      <p:pic>
        <p:nvPicPr>
          <p:cNvPr id="11" name="Content Placeholder 3">
            <a:extLst>
              <a:ext uri="{FF2B5EF4-FFF2-40B4-BE49-F238E27FC236}">
                <a16:creationId xmlns:a16="http://schemas.microsoft.com/office/drawing/2014/main" id="{15A50EFB-806B-4629-A914-9C25DABC4EE4}"/>
              </a:ext>
            </a:extLst>
          </p:cNvPr>
          <p:cNvPicPr>
            <a:picLocks noChangeAspect="1"/>
          </p:cNvPicPr>
          <p:nvPr/>
        </p:nvPicPr>
        <p:blipFill rotWithShape="1">
          <a:blip r:embed="rId3"/>
          <a:srcRect l="271" r="479" b="2"/>
          <a:stretch/>
        </p:blipFill>
        <p:spPr>
          <a:xfrm>
            <a:off x="2239097" y="1568788"/>
            <a:ext cx="8089465" cy="4645745"/>
          </a:xfrm>
          <a:prstGeom prst="rect">
            <a:avLst/>
          </a:prstGeom>
        </p:spPr>
      </p:pic>
    </p:spTree>
    <p:extLst>
      <p:ext uri="{BB962C8B-B14F-4D97-AF65-F5344CB8AC3E}">
        <p14:creationId xmlns:p14="http://schemas.microsoft.com/office/powerpoint/2010/main" val="274139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E18D8-E813-4E7B-A9BC-3F088A51DDBF}"/>
              </a:ext>
            </a:extLst>
          </p:cNvPr>
          <p:cNvSpPr>
            <a:spLocks noGrp="1"/>
          </p:cNvSpPr>
          <p:nvPr>
            <p:ph type="title"/>
          </p:nvPr>
        </p:nvSpPr>
        <p:spPr>
          <a:xfrm>
            <a:off x="1156851" y="637762"/>
            <a:ext cx="9888496" cy="900131"/>
          </a:xfrm>
        </p:spPr>
        <p:txBody>
          <a:bodyPr anchor="t">
            <a:normAutofit/>
          </a:bodyPr>
          <a:lstStyle/>
          <a:p>
            <a:pPr algn="ctr"/>
            <a:r>
              <a:rPr lang="en-US" sz="4000" dirty="0">
                <a:solidFill>
                  <a:schemeClr val="bg1"/>
                </a:solidFill>
              </a:rPr>
              <a:t>POWER-ON SELF TEST</a:t>
            </a:r>
          </a:p>
        </p:txBody>
      </p:sp>
      <p:sp>
        <p:nvSpPr>
          <p:cNvPr id="23"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84F3D5-9044-4D7E-8D66-EF0B31E58991}"/>
              </a:ext>
            </a:extLst>
          </p:cNvPr>
          <p:cNvSpPr>
            <a:spLocks noGrp="1"/>
          </p:cNvSpPr>
          <p:nvPr>
            <p:ph idx="1"/>
          </p:nvPr>
        </p:nvSpPr>
        <p:spPr>
          <a:xfrm>
            <a:off x="1155547" y="2217342"/>
            <a:ext cx="10827345" cy="4339757"/>
          </a:xfrm>
        </p:spPr>
        <p:txBody>
          <a:bodyPr>
            <a:normAutofit/>
          </a:bodyPr>
          <a:lstStyle/>
          <a:p>
            <a:r>
              <a:rPr lang="en-US" dirty="0"/>
              <a:t>The Power-on Self Test is performed on both the nodes on startup of the system.</a:t>
            </a:r>
          </a:p>
          <a:p>
            <a:r>
              <a:rPr lang="en-US" dirty="0"/>
              <a:t>The POST comprises of Device Test and Communication Link Test.</a:t>
            </a:r>
          </a:p>
          <a:p>
            <a:r>
              <a:rPr lang="en-US" dirty="0"/>
              <a:t>Device Test : Testing and verifying the presence of the sensors.</a:t>
            </a:r>
          </a:p>
          <a:p>
            <a:r>
              <a:rPr lang="en-US" dirty="0"/>
              <a:t>Communication Link Test : Testing and verifying the communication between the nodes</a:t>
            </a:r>
          </a:p>
          <a:p>
            <a:r>
              <a:rPr lang="en-US" dirty="0"/>
              <a:t>Based on the results of the POST, the system works in various operational modes.</a:t>
            </a:r>
          </a:p>
        </p:txBody>
      </p:sp>
    </p:spTree>
    <p:extLst>
      <p:ext uri="{BB962C8B-B14F-4D97-AF65-F5344CB8AC3E}">
        <p14:creationId xmlns:p14="http://schemas.microsoft.com/office/powerpoint/2010/main" val="66342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85E2511E260748AB0E1854469B09F9" ma:contentTypeVersion="7" ma:contentTypeDescription="Create a new document." ma:contentTypeScope="" ma:versionID="dd9c01527890a9eda8ae9dd3e9b2fc08">
  <xsd:schema xmlns:xsd="http://www.w3.org/2001/XMLSchema" xmlns:xs="http://www.w3.org/2001/XMLSchema" xmlns:p="http://schemas.microsoft.com/office/2006/metadata/properties" xmlns:ns3="c815ab0d-ecf7-49bf-ab4a-ceda7c6c12b3" xmlns:ns4="0a72132b-4906-4c0e-a07d-abc12b97ec8b" targetNamespace="http://schemas.microsoft.com/office/2006/metadata/properties" ma:root="true" ma:fieldsID="8b108c8cbea88edcbe3bde79f51a9835" ns3:_="" ns4:_="">
    <xsd:import namespace="c815ab0d-ecf7-49bf-ab4a-ceda7c6c12b3"/>
    <xsd:import namespace="0a72132b-4906-4c0e-a07d-abc12b97ec8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15ab0d-ecf7-49bf-ab4a-ceda7c6c12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72132b-4906-4c0e-a07d-abc12b97ec8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20D381-0711-41EE-9323-B9ECD9E8F5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15ab0d-ecf7-49bf-ab4a-ceda7c6c12b3"/>
    <ds:schemaRef ds:uri="0a72132b-4906-4c0e-a07d-abc12b97ec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DF6F16-0B45-4F5D-9B29-68671140A67F}">
  <ds:schemaRefs>
    <ds:schemaRef ds:uri="http://schemas.microsoft.com/sharepoint/v3/contenttype/forms"/>
  </ds:schemaRefs>
</ds:datastoreItem>
</file>

<file path=customXml/itemProps3.xml><?xml version="1.0" encoding="utf-8"?>
<ds:datastoreItem xmlns:ds="http://schemas.openxmlformats.org/officeDocument/2006/customXml" ds:itemID="{6F14C889-A2AB-4DC2-B23E-D7B669CCD1FF}">
  <ds:schemaRefs>
    <ds:schemaRef ds:uri="http://www.w3.org/XML/1998/namespace"/>
    <ds:schemaRef ds:uri="http://purl.org/dc/terms/"/>
    <ds:schemaRef ds:uri="http://schemas.microsoft.com/office/2006/metadata/properties"/>
    <ds:schemaRef ds:uri="http://schemas.microsoft.com/office/infopath/2007/PartnerControls"/>
    <ds:schemaRef ds:uri="http://purl.org/dc/elements/1.1/"/>
    <ds:schemaRef ds:uri="http://purl.org/dc/dcmitype/"/>
    <ds:schemaRef ds:uri="http://schemas.microsoft.com/office/2006/documentManagement/types"/>
    <ds:schemaRef ds:uri="http://schemas.openxmlformats.org/package/2006/metadata/core-properties"/>
    <ds:schemaRef ds:uri="0a72132b-4906-4c0e-a07d-abc12b97ec8b"/>
    <ds:schemaRef ds:uri="c815ab0d-ecf7-49bf-ab4a-ceda7c6c12b3"/>
  </ds:schemaRefs>
</ds:datastoreItem>
</file>

<file path=docProps/app.xml><?xml version="1.0" encoding="utf-8"?>
<Properties xmlns="http://schemas.openxmlformats.org/officeDocument/2006/extended-properties" xmlns:vt="http://schemas.openxmlformats.org/officeDocument/2006/docPropsVTypes">
  <TotalTime>1880</TotalTime>
  <Words>2903</Words>
  <Application>Microsoft Office PowerPoint</Application>
  <PresentationFormat>Widescreen</PresentationFormat>
  <Paragraphs>175</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ENVIRONMENT AWARE IRRIGATION SYSTEM</vt:lpstr>
      <vt:lpstr>ABOUT THIS PROJECT</vt:lpstr>
      <vt:lpstr>AGENDA</vt:lpstr>
      <vt:lpstr>PROJECT REQUIREMENTS</vt:lpstr>
      <vt:lpstr>PROJECT DESCRIPTION</vt:lpstr>
      <vt:lpstr>SYSTEM BLOCK DIAGRAM</vt:lpstr>
      <vt:lpstr>SENSOR NODE BLOCK DIAGRAM</vt:lpstr>
      <vt:lpstr>CONTROL NODE BLOCK DIAGRAM</vt:lpstr>
      <vt:lpstr>POWER-ON SELF TEST</vt:lpstr>
      <vt:lpstr>FAULT TOLERANT SYSTEM</vt:lpstr>
      <vt:lpstr>DESIGN CHOICE - HEARTBEAT MECHANISM </vt:lpstr>
      <vt:lpstr>DESIGN CHOICE - LOGGING</vt:lpstr>
      <vt:lpstr>DESIGN CHOICE - MULTITHREADING</vt:lpstr>
      <vt:lpstr>DESIGN CHOICE - QUEUES</vt:lpstr>
      <vt:lpstr>DESIGN CHOICE – PACKET STRUCTURE</vt:lpstr>
      <vt:lpstr>DESIGN CHOICE – PACKET STRUCTURE</vt:lpstr>
      <vt:lpstr>DESIGN CHOICE - SYNCRONIZATION</vt:lpstr>
      <vt:lpstr>DESIGN CHOICE – INDICATION SYSTEM</vt:lpstr>
      <vt:lpstr>DESIGN CHOICE – SIGNAL HANDLING</vt:lpstr>
      <vt:lpstr>CHALLENGES FACED</vt:lpstr>
      <vt:lpstr>KEY LEARNINGS</vt:lpstr>
      <vt:lpstr>FUTURE SCOPE</vt:lpstr>
      <vt:lpstr>COLLABORATION AND ACKNOWLEGMENT</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AWARE IRRIGATION SYSTEM</dc:title>
  <dc:creator>Deepesh Sonigra</dc:creator>
  <cp:lastModifiedBy>Deepesh Sonigra</cp:lastModifiedBy>
  <cp:revision>5</cp:revision>
  <dcterms:created xsi:type="dcterms:W3CDTF">2020-06-12T22:31:14Z</dcterms:created>
  <dcterms:modified xsi:type="dcterms:W3CDTF">2020-06-16T17:49:22Z</dcterms:modified>
</cp:coreProperties>
</file>