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316" r:id="rId3"/>
    <p:sldId id="313" r:id="rId4"/>
    <p:sldId id="329" r:id="rId5"/>
    <p:sldId id="344" r:id="rId6"/>
    <p:sldId id="346" r:id="rId7"/>
    <p:sldId id="331" r:id="rId8"/>
    <p:sldId id="338" r:id="rId9"/>
    <p:sldId id="335" r:id="rId10"/>
    <p:sldId id="341" r:id="rId11"/>
    <p:sldId id="342" r:id="rId12"/>
    <p:sldId id="337" r:id="rId13"/>
    <p:sldId id="345" r:id="rId14"/>
    <p:sldId id="334" r:id="rId15"/>
    <p:sldId id="347" r:id="rId16"/>
    <p:sldId id="348" r:id="rId17"/>
    <p:sldId id="349" r:id="rId18"/>
    <p:sldId id="350" r:id="rId19"/>
    <p:sldId id="333" r:id="rId20"/>
    <p:sldId id="353" r:id="rId21"/>
    <p:sldId id="351" r:id="rId22"/>
    <p:sldId id="339" r:id="rId23"/>
    <p:sldId id="354" r:id="rId24"/>
    <p:sldId id="35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5673"/>
  </p:normalViewPr>
  <p:slideViewPr>
    <p:cSldViewPr snapToGrid="0">
      <p:cViewPr>
        <p:scale>
          <a:sx n="66" d="100"/>
          <a:sy n="66" d="100"/>
        </p:scale>
        <p:origin x="480" y="48"/>
      </p:cViewPr>
      <p:guideLst/>
    </p:cSldViewPr>
  </p:slideViewPr>
  <p:outlineViewPr>
    <p:cViewPr>
      <p:scale>
        <a:sx n="33" d="100"/>
        <a:sy n="33" d="100"/>
      </p:scale>
      <p:origin x="0" y="-13992"/>
    </p:cViewPr>
  </p:outlineViewPr>
  <p:notesTextViewPr>
    <p:cViewPr>
      <p:scale>
        <a:sx n="1" d="1"/>
        <a:sy n="1" d="1"/>
      </p:scale>
      <p:origin x="0" y="0"/>
    </p:cViewPr>
  </p:notesTextViewPr>
  <p:notesViewPr>
    <p:cSldViewPr snapToGrid="0">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6CCFA5-A7FC-458F-B03C-73149AB84BC1}" type="datetimeFigureOut">
              <a:rPr lang="en-US" smtClean="0"/>
              <a:t>12/16/2019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9724D-8130-4979-A201-95D60FC2DE20}" type="slidenum">
              <a:rPr lang="en-US" smtClean="0"/>
              <a:t>‹#›</a:t>
            </a:fld>
            <a:endParaRPr lang="en-US" dirty="0"/>
          </a:p>
        </p:txBody>
      </p:sp>
    </p:spTree>
    <p:extLst>
      <p:ext uri="{BB962C8B-B14F-4D97-AF65-F5344CB8AC3E}">
        <p14:creationId xmlns:p14="http://schemas.microsoft.com/office/powerpoint/2010/main" val="2900468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B5AC0-B321-4A86-97B8-6DA69A76B311}" type="datetimeFigureOut">
              <a:rPr lang="en-US" smtClean="0"/>
              <a:t>12/16/2019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5CFA0-AB82-4594-9186-FAF68A191989}" type="slidenum">
              <a:rPr lang="en-US" smtClean="0"/>
              <a:t>‹#›</a:t>
            </a:fld>
            <a:endParaRPr lang="en-US" dirty="0"/>
          </a:p>
        </p:txBody>
      </p:sp>
    </p:spTree>
    <p:extLst>
      <p:ext uri="{BB962C8B-B14F-4D97-AF65-F5344CB8AC3E}">
        <p14:creationId xmlns:p14="http://schemas.microsoft.com/office/powerpoint/2010/main" val="14809172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E9D5CFA0-AB82-4594-9186-FAF68A191989}" type="slidenum">
              <a:rPr lang="en-US" smtClean="0"/>
              <a:t>1</a:t>
            </a:fld>
            <a:endParaRPr lang="en-US" dirty="0"/>
          </a:p>
        </p:txBody>
      </p:sp>
    </p:spTree>
    <p:extLst>
      <p:ext uri="{BB962C8B-B14F-4D97-AF65-F5344CB8AC3E}">
        <p14:creationId xmlns:p14="http://schemas.microsoft.com/office/powerpoint/2010/main" val="96192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388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209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0057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79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822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0430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6332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solidFill>
                  <a:prstClr val="black"/>
                </a:solidFill>
              </a:rPr>
              <a:pPr/>
              <a:t>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425320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788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523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3411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7616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544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209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15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600">
                <a:solidFill>
                  <a:schemeClr val="tx1"/>
                </a:solidFill>
                <a:latin typeface="Impact" panose="020B080603090205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a:solidFill>
                  <a:schemeClr val="tx1"/>
                </a:solidFill>
                <a:latin typeface="Helvetica Neue" panose="02000A06000000020004" pitchFamily="5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DFE24485-7D48-4B1E-A1C6-9D902E8B7592}" type="datetime1">
              <a:rPr lang="en-US" smtClean="0"/>
              <a:pPr/>
              <a:t>12/16/2019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35815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AA2F-6D7A-49A7-A50B-DAF0D8AFEAC7}" type="datetime1">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2748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34883-3F42-4B10-946A-41383A266422}" type="datetime1">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61301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0993BA-1466-487C-AFB7-A65D9F9F6166}" type="datetime1">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0852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D02E8-8713-4437-BD43-F8660904658D}" type="datetime1">
              <a:rPr lang="en-US" smtClean="0"/>
              <a:t>12/16/2019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0106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C8902-2DC3-4172-A1A6-3EFE732B88C1}" type="datetime1">
              <a:rPr lang="en-US" smtClean="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40810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755F7-BE85-4441-BC47-13C60347E153}" type="datetime1">
              <a:rPr lang="en-US" smtClean="0"/>
              <a:t>12/16/2019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40010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92C8-9440-4DB5-A244-55302416B093}" type="datetime1">
              <a:rPr lang="en-US" smtClean="0"/>
              <a:t>12/16/2019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13349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EBFE8-AC4E-4974-B1F5-035436A2A2A1}" type="datetime1">
              <a:rPr lang="en-US" smtClean="0"/>
              <a:t>12/16/2019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8597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FB47-3EAE-4919-8ED0-B370A759916F}" type="datetime1">
              <a:rPr lang="en-US" smtClean="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7071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78625-AB2D-4DBF-9C96-2D76DC17DBAA}" type="datetime1">
              <a:rPr lang="en-US" smtClean="0"/>
              <a:t>12/16/2019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235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349B0F1-5963-4B9B-B9FA-6DED7DDAF72B}" type="datetime1">
              <a:rPr lang="en-US" smtClean="0"/>
              <a:pPr/>
              <a:t>12/16/2019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403916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hyperlink" Target="https://drive.google.com/open?id=1PHqSrd3S05qmIQ_HfaXPMp07Jxs_gFq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783" y="1122363"/>
            <a:ext cx="11756712" cy="2387600"/>
          </a:xfrm>
        </p:spPr>
        <p:txBody>
          <a:bodyPr>
            <a:normAutofit/>
          </a:bodyPr>
          <a:lstStyle/>
          <a:p>
            <a:r>
              <a:rPr lang="en-US" sz="9600" dirty="0">
                <a:latin typeface="Impact" panose="020B0806030902050204" pitchFamily="34" charset="0"/>
              </a:rPr>
              <a:t>ECEN 5833</a:t>
            </a:r>
            <a:endParaRPr lang="en-US" sz="9600" dirty="0">
              <a:latin typeface="HelveticaNeueLT Std ExtBlk Cn" panose="020B0806040502050204" pitchFamily="34" charset="0"/>
            </a:endParaRPr>
          </a:p>
        </p:txBody>
      </p:sp>
      <p:sp>
        <p:nvSpPr>
          <p:cNvPr id="3" name="Subtitle 2"/>
          <p:cNvSpPr>
            <a:spLocks noGrp="1"/>
          </p:cNvSpPr>
          <p:nvPr>
            <p:ph type="subTitle" idx="1"/>
          </p:nvPr>
        </p:nvSpPr>
        <p:spPr>
          <a:xfrm>
            <a:off x="1523999" y="3602038"/>
            <a:ext cx="9439835" cy="1655762"/>
          </a:xfrm>
        </p:spPr>
        <p:txBody>
          <a:bodyPr>
            <a:normAutofit/>
          </a:bodyPr>
          <a:lstStyle/>
          <a:p>
            <a:r>
              <a:rPr lang="en-US" sz="3600" dirty="0">
                <a:solidFill>
                  <a:srgbClr val="CFB87C"/>
                </a:solidFill>
                <a:latin typeface="HelveticaNeueLT Std ExtBlk Cn" panose="020B0806040502050204" pitchFamily="34" charset="0"/>
              </a:rPr>
              <a:t>Low </a:t>
            </a:r>
            <a:r>
              <a:rPr lang="en-US" dirty="0">
                <a:solidFill>
                  <a:srgbClr val="CFB87C"/>
                </a:solidFill>
                <a:latin typeface="HelveticaNeueLT Std ExtBlk Cn" panose="020B0806040502050204" pitchFamily="34" charset="0"/>
              </a:rPr>
              <a:t>Power Embedded Design Techniques</a:t>
            </a:r>
            <a:endParaRPr lang="en-US" sz="3600" dirty="0">
              <a:solidFill>
                <a:srgbClr val="CFB87C"/>
              </a:solidFill>
              <a:latin typeface="HelveticaNeueLT Std ExtBlk Cn" panose="020B080604050205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8091" y="5979928"/>
            <a:ext cx="2057404" cy="685801"/>
          </a:xfrm>
          <a:prstGeom prst="rect">
            <a:avLst/>
          </a:prstGeom>
        </p:spPr>
      </p:pic>
    </p:spTree>
    <p:extLst>
      <p:ext uri="{BB962C8B-B14F-4D97-AF65-F5344CB8AC3E}">
        <p14:creationId xmlns:p14="http://schemas.microsoft.com/office/powerpoint/2010/main" val="13986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E451-4058-4BCF-9FE9-86BAE628D1FA}"/>
              </a:ext>
            </a:extLst>
          </p:cNvPr>
          <p:cNvSpPr>
            <a:spLocks noGrp="1"/>
          </p:cNvSpPr>
          <p:nvPr>
            <p:ph type="title"/>
          </p:nvPr>
        </p:nvSpPr>
        <p:spPr>
          <a:xfrm>
            <a:off x="838200" y="365126"/>
            <a:ext cx="9495408" cy="584786"/>
          </a:xfrm>
        </p:spPr>
        <p:txBody>
          <a:bodyPr>
            <a:normAutofit fontScale="90000"/>
          </a:bodyPr>
          <a:lstStyle/>
          <a:p>
            <a:r>
              <a:rPr lang="en-US" dirty="0"/>
              <a:t>Battery Management MCP73213</a:t>
            </a:r>
          </a:p>
        </p:txBody>
      </p:sp>
      <p:sp>
        <p:nvSpPr>
          <p:cNvPr id="3" name="Content Placeholder 2">
            <a:extLst>
              <a:ext uri="{FF2B5EF4-FFF2-40B4-BE49-F238E27FC236}">
                <a16:creationId xmlns:a16="http://schemas.microsoft.com/office/drawing/2014/main" id="{8F6C46E6-BDF0-4FBD-B11D-BC5DFE98C502}"/>
              </a:ext>
            </a:extLst>
          </p:cNvPr>
          <p:cNvSpPr>
            <a:spLocks noGrp="1"/>
          </p:cNvSpPr>
          <p:nvPr>
            <p:ph idx="1"/>
          </p:nvPr>
        </p:nvSpPr>
        <p:spPr>
          <a:xfrm>
            <a:off x="838199" y="1065320"/>
            <a:ext cx="10640627" cy="5656155"/>
          </a:xfrm>
        </p:spPr>
        <p:txBody>
          <a:bodyPr>
            <a:normAutofit/>
          </a:bodyPr>
          <a:lstStyle/>
          <a:p>
            <a:r>
              <a:rPr lang="en-US" sz="1400" dirty="0"/>
              <a:t>Dual-Cell battery charger with overvoltage protection.</a:t>
            </a:r>
          </a:p>
          <a:p>
            <a:r>
              <a:rPr lang="en-US" sz="1400" dirty="0"/>
              <a:t>Generates 8.4V/500mA power to charge the battery.</a:t>
            </a:r>
          </a:p>
        </p:txBody>
      </p:sp>
      <p:sp>
        <p:nvSpPr>
          <p:cNvPr id="4" name="Footer Placeholder 3">
            <a:extLst>
              <a:ext uri="{FF2B5EF4-FFF2-40B4-BE49-F238E27FC236}">
                <a16:creationId xmlns:a16="http://schemas.microsoft.com/office/drawing/2014/main" id="{4FF9A8A8-1068-439E-A2E9-BC83AB01C9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333D72C-7CCD-4AB0-8517-90DA3C33ED39}"/>
              </a:ext>
            </a:extLst>
          </p:cNvPr>
          <p:cNvSpPr>
            <a:spLocks noGrp="1"/>
          </p:cNvSpPr>
          <p:nvPr>
            <p:ph type="sldNum" sz="quarter" idx="12"/>
          </p:nvPr>
        </p:nvSpPr>
        <p:spPr/>
        <p:txBody>
          <a:bodyPr/>
          <a:lstStyle/>
          <a:p>
            <a:fld id="{F01A1062-647E-407B-B10D-A265B55750D5}" type="slidenum">
              <a:rPr lang="en-US" smtClean="0"/>
              <a:t>10</a:t>
            </a:fld>
            <a:endParaRPr lang="en-US" dirty="0"/>
          </a:p>
        </p:txBody>
      </p:sp>
      <p:pic>
        <p:nvPicPr>
          <p:cNvPr id="12" name="Picture 11" descr="A picture containing wall, white&#10;&#10;Description automatically generated">
            <a:extLst>
              <a:ext uri="{FF2B5EF4-FFF2-40B4-BE49-F238E27FC236}">
                <a16:creationId xmlns:a16="http://schemas.microsoft.com/office/drawing/2014/main" id="{E020961D-7B64-471C-AA7B-84189C24F1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4226" y="967557"/>
            <a:ext cx="3381282" cy="2535961"/>
          </a:xfrm>
          <a:prstGeom prst="rect">
            <a:avLst/>
          </a:prstGeom>
        </p:spPr>
      </p:pic>
      <p:pic>
        <p:nvPicPr>
          <p:cNvPr id="14" name="Picture 13" descr="A circuit board&#10;&#10;Description automatically generated">
            <a:extLst>
              <a:ext uri="{FF2B5EF4-FFF2-40B4-BE49-F238E27FC236}">
                <a16:creationId xmlns:a16="http://schemas.microsoft.com/office/drawing/2014/main" id="{357D7C5C-1812-4EFC-BB83-A0E5F6DED9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318" y="4542709"/>
            <a:ext cx="2557274" cy="1917955"/>
          </a:xfrm>
          <a:prstGeom prst="rect">
            <a:avLst/>
          </a:prstGeom>
        </p:spPr>
      </p:pic>
      <p:pic>
        <p:nvPicPr>
          <p:cNvPr id="15" name="Picture 14">
            <a:extLst>
              <a:ext uri="{FF2B5EF4-FFF2-40B4-BE49-F238E27FC236}">
                <a16:creationId xmlns:a16="http://schemas.microsoft.com/office/drawing/2014/main" id="{88A06245-1C21-4216-B736-03B779B6F407}"/>
              </a:ext>
            </a:extLst>
          </p:cNvPr>
          <p:cNvPicPr>
            <a:picLocks noChangeAspect="1"/>
          </p:cNvPicPr>
          <p:nvPr/>
        </p:nvPicPr>
        <p:blipFill>
          <a:blip r:embed="rId4"/>
          <a:stretch>
            <a:fillRect/>
          </a:stretch>
        </p:blipFill>
        <p:spPr>
          <a:xfrm>
            <a:off x="272320" y="1573847"/>
            <a:ext cx="7285672" cy="3303905"/>
          </a:xfrm>
          <a:prstGeom prst="rect">
            <a:avLst/>
          </a:prstGeom>
        </p:spPr>
      </p:pic>
      <p:pic>
        <p:nvPicPr>
          <p:cNvPr id="17" name="Picture 16">
            <a:extLst>
              <a:ext uri="{FF2B5EF4-FFF2-40B4-BE49-F238E27FC236}">
                <a16:creationId xmlns:a16="http://schemas.microsoft.com/office/drawing/2014/main" id="{C6965FE8-2221-4686-81B5-2671AD7E6C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a:off x="7408082" y="3802744"/>
            <a:ext cx="3843661" cy="2882746"/>
          </a:xfrm>
          <a:prstGeom prst="rect">
            <a:avLst/>
          </a:prstGeom>
        </p:spPr>
      </p:pic>
    </p:spTree>
    <p:extLst>
      <p:ext uri="{BB962C8B-B14F-4D97-AF65-F5344CB8AC3E}">
        <p14:creationId xmlns:p14="http://schemas.microsoft.com/office/powerpoint/2010/main" val="215849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1942-80B1-4FC2-A630-787399E2E820}"/>
              </a:ext>
            </a:extLst>
          </p:cNvPr>
          <p:cNvSpPr>
            <a:spLocks noGrp="1"/>
          </p:cNvSpPr>
          <p:nvPr>
            <p:ph type="title"/>
          </p:nvPr>
        </p:nvSpPr>
        <p:spPr>
          <a:xfrm>
            <a:off x="838200" y="365125"/>
            <a:ext cx="7990840" cy="843915"/>
          </a:xfrm>
        </p:spPr>
        <p:txBody>
          <a:bodyPr/>
          <a:lstStyle/>
          <a:p>
            <a:r>
              <a:rPr lang="en-US" dirty="0"/>
              <a:t>Buck Regulator TPS560430</a:t>
            </a:r>
          </a:p>
        </p:txBody>
      </p:sp>
      <p:sp>
        <p:nvSpPr>
          <p:cNvPr id="4" name="Footer Placeholder 3">
            <a:extLst>
              <a:ext uri="{FF2B5EF4-FFF2-40B4-BE49-F238E27FC236}">
                <a16:creationId xmlns:a16="http://schemas.microsoft.com/office/drawing/2014/main" id="{779B6DED-7DE2-4A9D-8389-16CCB4749C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1270246-D707-4795-AF58-986BDD5BB4D9}"/>
              </a:ext>
            </a:extLst>
          </p:cNvPr>
          <p:cNvSpPr>
            <a:spLocks noGrp="1"/>
          </p:cNvSpPr>
          <p:nvPr>
            <p:ph type="sldNum" sz="quarter" idx="12"/>
          </p:nvPr>
        </p:nvSpPr>
        <p:spPr/>
        <p:txBody>
          <a:bodyPr/>
          <a:lstStyle/>
          <a:p>
            <a:fld id="{F01A1062-647E-407B-B10D-A265B55750D5}" type="slidenum">
              <a:rPr lang="en-US" smtClean="0"/>
              <a:t>11</a:t>
            </a:fld>
            <a:endParaRPr lang="en-US" dirty="0"/>
          </a:p>
        </p:txBody>
      </p:sp>
      <p:pic>
        <p:nvPicPr>
          <p:cNvPr id="10" name="Content Placeholder 9">
            <a:extLst>
              <a:ext uri="{FF2B5EF4-FFF2-40B4-BE49-F238E27FC236}">
                <a16:creationId xmlns:a16="http://schemas.microsoft.com/office/drawing/2014/main" id="{5F5BF706-7292-48AA-8827-7D15D86976F4}"/>
              </a:ext>
            </a:extLst>
          </p:cNvPr>
          <p:cNvPicPr>
            <a:picLocks noGrp="1" noChangeAspect="1"/>
          </p:cNvPicPr>
          <p:nvPr>
            <p:ph idx="1"/>
          </p:nvPr>
        </p:nvPicPr>
        <p:blipFill>
          <a:blip r:embed="rId2"/>
          <a:stretch>
            <a:fillRect/>
          </a:stretch>
        </p:blipFill>
        <p:spPr>
          <a:xfrm>
            <a:off x="335915" y="4414520"/>
            <a:ext cx="6522085" cy="1941830"/>
          </a:xfrm>
          <a:prstGeom prst="rect">
            <a:avLst/>
          </a:prstGeom>
        </p:spPr>
      </p:pic>
      <p:pic>
        <p:nvPicPr>
          <p:cNvPr id="12" name="Picture 11" descr="A close up of a computer&#10;&#10;Description automatically generated">
            <a:extLst>
              <a:ext uri="{FF2B5EF4-FFF2-40B4-BE49-F238E27FC236}">
                <a16:creationId xmlns:a16="http://schemas.microsoft.com/office/drawing/2014/main" id="{089CB248-71EE-4E56-A96C-7169B4ED63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4920" y="1179195"/>
            <a:ext cx="3738880" cy="2804160"/>
          </a:xfrm>
          <a:prstGeom prst="rect">
            <a:avLst/>
          </a:prstGeom>
        </p:spPr>
      </p:pic>
      <p:pic>
        <p:nvPicPr>
          <p:cNvPr id="14" name="Picture 13" descr="A picture containing indoor&#10;&#10;Description automatically generated">
            <a:extLst>
              <a:ext uri="{FF2B5EF4-FFF2-40B4-BE49-F238E27FC236}">
                <a16:creationId xmlns:a16="http://schemas.microsoft.com/office/drawing/2014/main" id="{D1AA76EB-67B0-4C1F-BAB2-A4F9544228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1361440" y="1209040"/>
            <a:ext cx="5354320" cy="3084860"/>
          </a:xfrm>
          <a:prstGeom prst="rect">
            <a:avLst/>
          </a:prstGeom>
        </p:spPr>
      </p:pic>
      <p:pic>
        <p:nvPicPr>
          <p:cNvPr id="15" name="Picture 14">
            <a:extLst>
              <a:ext uri="{FF2B5EF4-FFF2-40B4-BE49-F238E27FC236}">
                <a16:creationId xmlns:a16="http://schemas.microsoft.com/office/drawing/2014/main" id="{F42E4E2F-8AB6-4A7E-8BE5-277A65D8C6DE}"/>
              </a:ext>
            </a:extLst>
          </p:cNvPr>
          <p:cNvPicPr>
            <a:picLocks noChangeAspect="1"/>
          </p:cNvPicPr>
          <p:nvPr/>
        </p:nvPicPr>
        <p:blipFill>
          <a:blip r:embed="rId5"/>
          <a:stretch>
            <a:fillRect/>
          </a:stretch>
        </p:blipFill>
        <p:spPr>
          <a:xfrm>
            <a:off x="7238998" y="4195002"/>
            <a:ext cx="4451831" cy="2491072"/>
          </a:xfrm>
          <a:prstGeom prst="rect">
            <a:avLst/>
          </a:prstGeom>
        </p:spPr>
      </p:pic>
    </p:spTree>
    <p:extLst>
      <p:ext uri="{BB962C8B-B14F-4D97-AF65-F5344CB8AC3E}">
        <p14:creationId xmlns:p14="http://schemas.microsoft.com/office/powerpoint/2010/main" val="33760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pPr>
              <a:lnSpc>
                <a:spcPct val="100000"/>
              </a:lnSpc>
              <a:spcBef>
                <a:spcPts val="0"/>
              </a:spcBef>
              <a:defRPr/>
            </a:pPr>
            <a:r>
              <a:rPr lang="en-US" dirty="0"/>
              <a:t>Radio</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32326"/>
            <a:ext cx="10515600" cy="4687500"/>
          </a:xfrm>
          <a:solidFill>
            <a:schemeClr val="tx1"/>
          </a:solidFill>
        </p:spPr>
        <p:txBody>
          <a:bodyPr>
            <a:noAutofit/>
          </a:bodyPr>
          <a:lstStyle/>
          <a:p>
            <a:pPr>
              <a:lnSpc>
                <a:spcPct val="100000"/>
              </a:lnSpc>
              <a:spcBef>
                <a:spcPts val="0"/>
              </a:spcBef>
              <a:defRPr/>
            </a:pPr>
            <a:r>
              <a:rPr lang="en-US" dirty="0"/>
              <a:t>NXP NTAG NFC Module</a:t>
            </a:r>
          </a:p>
          <a:p>
            <a:pPr lvl="1">
              <a:lnSpc>
                <a:spcPct val="100000"/>
              </a:lnSpc>
              <a:spcBef>
                <a:spcPts val="0"/>
              </a:spcBef>
              <a:defRPr/>
            </a:pPr>
            <a:r>
              <a:rPr lang="en-US" sz="2000" dirty="0"/>
              <a:t>I2C Interface.</a:t>
            </a:r>
          </a:p>
          <a:p>
            <a:pPr lvl="1">
              <a:lnSpc>
                <a:spcPct val="100000"/>
              </a:lnSpc>
              <a:spcBef>
                <a:spcPts val="0"/>
              </a:spcBef>
              <a:defRPr/>
            </a:pPr>
            <a:r>
              <a:rPr lang="en-US" sz="2000" dirty="0"/>
              <a:t>Used for </a:t>
            </a:r>
            <a:r>
              <a:rPr lang="en-US" sz="2000" dirty="0" err="1"/>
              <a:t>bluetooth</a:t>
            </a:r>
            <a:r>
              <a:rPr lang="en-US" sz="2000" dirty="0"/>
              <a:t> pairing of Shopping cart and mobile app.</a:t>
            </a:r>
          </a:p>
          <a:p>
            <a:pPr lvl="1">
              <a:lnSpc>
                <a:spcPct val="100000"/>
              </a:lnSpc>
              <a:spcBef>
                <a:spcPts val="0"/>
              </a:spcBef>
              <a:defRPr/>
            </a:pPr>
            <a:endParaRPr lang="en-US" dirty="0"/>
          </a:p>
          <a:p>
            <a:pPr>
              <a:lnSpc>
                <a:spcPct val="100000"/>
              </a:lnSpc>
              <a:spcBef>
                <a:spcPts val="0"/>
              </a:spcBef>
              <a:defRPr/>
            </a:pPr>
            <a:r>
              <a:rPr lang="en-US" dirty="0"/>
              <a:t>EFR32BG13 BLE SOC.</a:t>
            </a:r>
          </a:p>
          <a:p>
            <a:pPr lvl="1">
              <a:lnSpc>
                <a:spcPct val="100000"/>
              </a:lnSpc>
              <a:spcBef>
                <a:spcPts val="0"/>
              </a:spcBef>
              <a:defRPr/>
            </a:pPr>
            <a:r>
              <a:rPr lang="en-US" sz="2000" dirty="0"/>
              <a:t>32 bit ARM Cortex M4 processor.</a:t>
            </a:r>
          </a:p>
          <a:p>
            <a:pPr lvl="1">
              <a:lnSpc>
                <a:spcPct val="100000"/>
              </a:lnSpc>
              <a:spcBef>
                <a:spcPts val="0"/>
              </a:spcBef>
              <a:defRPr/>
            </a:pPr>
            <a:r>
              <a:rPr lang="en-US" sz="2000" dirty="0"/>
              <a:t>512KB internal flash</a:t>
            </a:r>
          </a:p>
        </p:txBody>
      </p:sp>
      <p:pic>
        <p:nvPicPr>
          <p:cNvPr id="10" name="Picture 9">
            <a:extLst>
              <a:ext uri="{FF2B5EF4-FFF2-40B4-BE49-F238E27FC236}">
                <a16:creationId xmlns:a16="http://schemas.microsoft.com/office/drawing/2014/main" id="{B99B28F4-E2C5-4ACA-BF3F-90A1BC433C0E}"/>
              </a:ext>
            </a:extLst>
          </p:cNvPr>
          <p:cNvPicPr>
            <a:picLocks noChangeAspect="1"/>
          </p:cNvPicPr>
          <p:nvPr/>
        </p:nvPicPr>
        <p:blipFill>
          <a:blip r:embed="rId5"/>
          <a:stretch>
            <a:fillRect/>
          </a:stretch>
        </p:blipFill>
        <p:spPr>
          <a:xfrm>
            <a:off x="7843837" y="2945132"/>
            <a:ext cx="3733213" cy="2311433"/>
          </a:xfrm>
          <a:prstGeom prst="rect">
            <a:avLst/>
          </a:prstGeom>
        </p:spPr>
      </p:pic>
      <p:pic>
        <p:nvPicPr>
          <p:cNvPr id="1026" name="Picture 2" descr="Image result for efr32bg13 chip">
            <a:extLst>
              <a:ext uri="{FF2B5EF4-FFF2-40B4-BE49-F238E27FC236}">
                <a16:creationId xmlns:a16="http://schemas.microsoft.com/office/drawing/2014/main" id="{A5696398-FFBF-4B2C-8847-A530661E6A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4677" y="2857889"/>
            <a:ext cx="174307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4455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7"/>
            <a:ext cx="8691880" cy="869794"/>
          </a:xfrm>
        </p:spPr>
        <p:txBody>
          <a:bodyPr/>
          <a:lstStyle/>
          <a:p>
            <a:r>
              <a:rPr lang="en-US" dirty="0"/>
              <a:t>Software Design</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8" name="Content Placeholder 7">
            <a:extLst>
              <a:ext uri="{FF2B5EF4-FFF2-40B4-BE49-F238E27FC236}">
                <a16:creationId xmlns:a16="http://schemas.microsoft.com/office/drawing/2014/main" id="{4D5D8E93-58E4-4E4A-BD0B-142D103833B2}"/>
              </a:ext>
            </a:extLst>
          </p:cNvPr>
          <p:cNvSpPr>
            <a:spLocks noGrp="1"/>
          </p:cNvSpPr>
          <p:nvPr>
            <p:ph idx="1"/>
          </p:nvPr>
        </p:nvSpPr>
        <p:spPr>
          <a:xfrm>
            <a:off x="838200" y="1209041"/>
            <a:ext cx="10515600" cy="4967922"/>
          </a:xfrm>
        </p:spPr>
        <p:txBody>
          <a:bodyPr/>
          <a:lstStyle/>
          <a:p>
            <a:r>
              <a:rPr lang="en-US" dirty="0"/>
              <a:t>Custom BLE </a:t>
            </a:r>
            <a:r>
              <a:rPr lang="en-US" dirty="0" err="1"/>
              <a:t>Gatt</a:t>
            </a:r>
            <a:r>
              <a:rPr lang="en-US" dirty="0"/>
              <a:t> Service.</a:t>
            </a:r>
          </a:p>
          <a:p>
            <a:r>
              <a:rPr lang="en-US" dirty="0"/>
              <a:t>LEUART(Low Energy), GPIO Interrupt.</a:t>
            </a:r>
          </a:p>
          <a:p>
            <a:r>
              <a:rPr lang="en-US" dirty="0"/>
              <a:t>I2C blocking, used to write data to NFC at initialization.</a:t>
            </a:r>
          </a:p>
          <a:p>
            <a:r>
              <a:rPr lang="en-US" dirty="0"/>
              <a:t>Simplicity Studio IDE.</a:t>
            </a:r>
          </a:p>
          <a:p>
            <a:r>
              <a:rPr lang="en-US" dirty="0"/>
              <a:t>On board debugger to program SOC and print logs via VCOM on serial terminal.</a:t>
            </a:r>
          </a:p>
          <a:p>
            <a:r>
              <a:rPr lang="en-US" dirty="0"/>
              <a:t>Minimum Energy mode - EM2. Current consumption of 22uA. </a:t>
            </a:r>
          </a:p>
          <a:p>
            <a:r>
              <a:rPr lang="en-US" dirty="0"/>
              <a:t>BLE Stack handles all the events. </a:t>
            </a:r>
          </a:p>
          <a:p>
            <a:endParaRPr lang="en-US" dirty="0"/>
          </a:p>
        </p:txBody>
      </p:sp>
    </p:spTree>
    <p:extLst>
      <p:ext uri="{BB962C8B-B14F-4D97-AF65-F5344CB8AC3E}">
        <p14:creationId xmlns:p14="http://schemas.microsoft.com/office/powerpoint/2010/main" val="37061552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7"/>
            <a:ext cx="8501109" cy="563586"/>
          </a:xfrm>
        </p:spPr>
        <p:txBody>
          <a:bodyPr>
            <a:normAutofit fontScale="90000"/>
          </a:bodyPr>
          <a:lstStyle/>
          <a:p>
            <a:r>
              <a:rPr lang="en-US" dirty="0"/>
              <a:t>Software Design</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9" name="Content Placeholder 8" descr="A picture containing text, map&#10;&#10;Description automatically generated">
            <a:extLst>
              <a:ext uri="{FF2B5EF4-FFF2-40B4-BE49-F238E27FC236}">
                <a16:creationId xmlns:a16="http://schemas.microsoft.com/office/drawing/2014/main" id="{BD8DDBC6-C0E8-436A-9607-5CB84F92E93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632464" y="1116821"/>
            <a:ext cx="9291321" cy="5072453"/>
          </a:xfrm>
          <a:solidFill>
            <a:schemeClr val="tx1"/>
          </a:solidFill>
        </p:spPr>
      </p:pic>
    </p:spTree>
    <p:extLst>
      <p:ext uri="{BB962C8B-B14F-4D97-AF65-F5344CB8AC3E}">
        <p14:creationId xmlns:p14="http://schemas.microsoft.com/office/powerpoint/2010/main" val="35160687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A762-74D6-473C-AA08-69327822067C}"/>
              </a:ext>
            </a:extLst>
          </p:cNvPr>
          <p:cNvSpPr>
            <a:spLocks noGrp="1"/>
          </p:cNvSpPr>
          <p:nvPr>
            <p:ph type="title"/>
          </p:nvPr>
        </p:nvSpPr>
        <p:spPr/>
        <p:txBody>
          <a:bodyPr/>
          <a:lstStyle/>
          <a:p>
            <a:r>
              <a:rPr lang="en-US" dirty="0"/>
              <a:t>Low Power Mode Timeline</a:t>
            </a:r>
          </a:p>
        </p:txBody>
      </p:sp>
      <p:pic>
        <p:nvPicPr>
          <p:cNvPr id="7" name="Content Placeholder 6" descr="A screenshot of a computer&#10;&#10;Description automatically generated">
            <a:extLst>
              <a:ext uri="{FF2B5EF4-FFF2-40B4-BE49-F238E27FC236}">
                <a16:creationId xmlns:a16="http://schemas.microsoft.com/office/drawing/2014/main" id="{CB2E9D22-2226-47B5-8B59-647D5CB1F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175" y="1596116"/>
            <a:ext cx="9709649" cy="4502381"/>
          </a:xfrm>
        </p:spPr>
      </p:pic>
      <p:sp>
        <p:nvSpPr>
          <p:cNvPr id="4" name="Footer Placeholder 3">
            <a:extLst>
              <a:ext uri="{FF2B5EF4-FFF2-40B4-BE49-F238E27FC236}">
                <a16:creationId xmlns:a16="http://schemas.microsoft.com/office/drawing/2014/main" id="{9BE074E1-3B66-4424-B51B-A7F29100A5D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A034357-F236-4B6A-8F9B-526DAD2F40B4}"/>
              </a:ext>
            </a:extLst>
          </p:cNvPr>
          <p:cNvSpPr>
            <a:spLocks noGrp="1"/>
          </p:cNvSpPr>
          <p:nvPr>
            <p:ph type="sldNum" sz="quarter" idx="12"/>
          </p:nvPr>
        </p:nvSpPr>
        <p:spPr/>
        <p:txBody>
          <a:bodyPr/>
          <a:lstStyle/>
          <a:p>
            <a:fld id="{F01A1062-647E-407B-B10D-A265B55750D5}" type="slidenum">
              <a:rPr lang="en-US" smtClean="0"/>
              <a:t>15</a:t>
            </a:fld>
            <a:endParaRPr lang="en-US" dirty="0"/>
          </a:p>
        </p:txBody>
      </p:sp>
    </p:spTree>
    <p:extLst>
      <p:ext uri="{BB962C8B-B14F-4D97-AF65-F5344CB8AC3E}">
        <p14:creationId xmlns:p14="http://schemas.microsoft.com/office/powerpoint/2010/main" val="200291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A762-74D6-473C-AA08-69327822067C}"/>
              </a:ext>
            </a:extLst>
          </p:cNvPr>
          <p:cNvSpPr>
            <a:spLocks noGrp="1"/>
          </p:cNvSpPr>
          <p:nvPr>
            <p:ph type="title"/>
          </p:nvPr>
        </p:nvSpPr>
        <p:spPr/>
        <p:txBody>
          <a:bodyPr/>
          <a:lstStyle/>
          <a:p>
            <a:r>
              <a:rPr lang="en-US" dirty="0"/>
              <a:t>Low Power Mode (Cont..)  </a:t>
            </a:r>
          </a:p>
        </p:txBody>
      </p:sp>
      <p:sp>
        <p:nvSpPr>
          <p:cNvPr id="4" name="Footer Placeholder 3">
            <a:extLst>
              <a:ext uri="{FF2B5EF4-FFF2-40B4-BE49-F238E27FC236}">
                <a16:creationId xmlns:a16="http://schemas.microsoft.com/office/drawing/2014/main" id="{9BE074E1-3B66-4424-B51B-A7F29100A5D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A034357-F236-4B6A-8F9B-526DAD2F40B4}"/>
              </a:ext>
            </a:extLst>
          </p:cNvPr>
          <p:cNvSpPr>
            <a:spLocks noGrp="1"/>
          </p:cNvSpPr>
          <p:nvPr>
            <p:ph type="sldNum" sz="quarter" idx="12"/>
          </p:nvPr>
        </p:nvSpPr>
        <p:spPr/>
        <p:txBody>
          <a:bodyPr/>
          <a:lstStyle/>
          <a:p>
            <a:fld id="{F01A1062-647E-407B-B10D-A265B55750D5}" type="slidenum">
              <a:rPr lang="en-US" smtClean="0"/>
              <a:t>16</a:t>
            </a:fld>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2F9BE191-1160-4FF7-8014-CED711474F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144" y="1825625"/>
            <a:ext cx="9289712" cy="4351338"/>
          </a:xfrm>
        </p:spPr>
      </p:pic>
    </p:spTree>
    <p:extLst>
      <p:ext uri="{BB962C8B-B14F-4D97-AF65-F5344CB8AC3E}">
        <p14:creationId xmlns:p14="http://schemas.microsoft.com/office/powerpoint/2010/main" val="167783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A762-74D6-473C-AA08-69327822067C}"/>
              </a:ext>
            </a:extLst>
          </p:cNvPr>
          <p:cNvSpPr>
            <a:spLocks noGrp="1"/>
          </p:cNvSpPr>
          <p:nvPr>
            <p:ph type="title"/>
          </p:nvPr>
        </p:nvSpPr>
        <p:spPr/>
        <p:txBody>
          <a:bodyPr/>
          <a:lstStyle/>
          <a:p>
            <a:r>
              <a:rPr lang="en-US" dirty="0"/>
              <a:t>Low Power Mode (Cont..)  </a:t>
            </a:r>
          </a:p>
        </p:txBody>
      </p:sp>
      <p:sp>
        <p:nvSpPr>
          <p:cNvPr id="4" name="Footer Placeholder 3">
            <a:extLst>
              <a:ext uri="{FF2B5EF4-FFF2-40B4-BE49-F238E27FC236}">
                <a16:creationId xmlns:a16="http://schemas.microsoft.com/office/drawing/2014/main" id="{9BE074E1-3B66-4424-B51B-A7F29100A5D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A034357-F236-4B6A-8F9B-526DAD2F40B4}"/>
              </a:ext>
            </a:extLst>
          </p:cNvPr>
          <p:cNvSpPr>
            <a:spLocks noGrp="1"/>
          </p:cNvSpPr>
          <p:nvPr>
            <p:ph type="sldNum" sz="quarter" idx="12"/>
          </p:nvPr>
        </p:nvSpPr>
        <p:spPr/>
        <p:txBody>
          <a:bodyPr/>
          <a:lstStyle/>
          <a:p>
            <a:fld id="{F01A1062-647E-407B-B10D-A265B55750D5}" type="slidenum">
              <a:rPr lang="en-US" smtClean="0"/>
              <a:t>17</a:t>
            </a:fld>
            <a:endParaRPr lang="en-US" dirty="0"/>
          </a:p>
        </p:txBody>
      </p:sp>
      <p:pic>
        <p:nvPicPr>
          <p:cNvPr id="11" name="Content Placeholder 10" descr="A screenshot of a computer&#10;&#10;Description automatically generated">
            <a:extLst>
              <a:ext uri="{FF2B5EF4-FFF2-40B4-BE49-F238E27FC236}">
                <a16:creationId xmlns:a16="http://schemas.microsoft.com/office/drawing/2014/main" id="{A3C66F28-3625-4C3C-B748-1EE1A4FD3E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953" y="1825625"/>
            <a:ext cx="9380093" cy="4351338"/>
          </a:xfrm>
        </p:spPr>
      </p:pic>
    </p:spTree>
    <p:extLst>
      <p:ext uri="{BB962C8B-B14F-4D97-AF65-F5344CB8AC3E}">
        <p14:creationId xmlns:p14="http://schemas.microsoft.com/office/powerpoint/2010/main" val="541139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A762-74D6-473C-AA08-69327822067C}"/>
              </a:ext>
            </a:extLst>
          </p:cNvPr>
          <p:cNvSpPr>
            <a:spLocks noGrp="1"/>
          </p:cNvSpPr>
          <p:nvPr>
            <p:ph type="title"/>
          </p:nvPr>
        </p:nvSpPr>
        <p:spPr/>
        <p:txBody>
          <a:bodyPr/>
          <a:lstStyle/>
          <a:p>
            <a:r>
              <a:rPr lang="en-US" dirty="0"/>
              <a:t>Low Power Mode (Cont..)  </a:t>
            </a:r>
          </a:p>
        </p:txBody>
      </p:sp>
      <p:sp>
        <p:nvSpPr>
          <p:cNvPr id="4" name="Footer Placeholder 3">
            <a:extLst>
              <a:ext uri="{FF2B5EF4-FFF2-40B4-BE49-F238E27FC236}">
                <a16:creationId xmlns:a16="http://schemas.microsoft.com/office/drawing/2014/main" id="{9BE074E1-3B66-4424-B51B-A7F29100A5D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A034357-F236-4B6A-8F9B-526DAD2F40B4}"/>
              </a:ext>
            </a:extLst>
          </p:cNvPr>
          <p:cNvSpPr>
            <a:spLocks noGrp="1"/>
          </p:cNvSpPr>
          <p:nvPr>
            <p:ph type="sldNum" sz="quarter" idx="12"/>
          </p:nvPr>
        </p:nvSpPr>
        <p:spPr/>
        <p:txBody>
          <a:bodyPr/>
          <a:lstStyle/>
          <a:p>
            <a:fld id="{F01A1062-647E-407B-B10D-A265B55750D5}" type="slidenum">
              <a:rPr lang="en-US" smtClean="0"/>
              <a:t>18</a:t>
            </a:fld>
            <a:endParaRPr lang="en-US" dirty="0"/>
          </a:p>
        </p:txBody>
      </p:sp>
      <p:pic>
        <p:nvPicPr>
          <p:cNvPr id="13" name="Content Placeholder 12" descr="A screenshot of a computer&#10;&#10;Description automatically generated">
            <a:extLst>
              <a:ext uri="{FF2B5EF4-FFF2-40B4-BE49-F238E27FC236}">
                <a16:creationId xmlns:a16="http://schemas.microsoft.com/office/drawing/2014/main" id="{1A3ED62E-D3A1-4633-8A99-5FA3F93739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533" y="1825625"/>
            <a:ext cx="9374934" cy="4351338"/>
          </a:xfrm>
        </p:spPr>
      </p:pic>
    </p:spTree>
    <p:extLst>
      <p:ext uri="{BB962C8B-B14F-4D97-AF65-F5344CB8AC3E}">
        <p14:creationId xmlns:p14="http://schemas.microsoft.com/office/powerpoint/2010/main" val="57045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Proof-of-concept Realization</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32326"/>
            <a:ext cx="10515600" cy="4687500"/>
          </a:xfrm>
          <a:solidFill>
            <a:schemeClr val="tx1"/>
          </a:solidFill>
        </p:spPr>
        <p:txBody>
          <a:bodyPr>
            <a:noAutofit/>
          </a:bodyPr>
          <a:lstStyle/>
          <a:p>
            <a:pPr>
              <a:lnSpc>
                <a:spcPct val="100000"/>
              </a:lnSpc>
              <a:spcBef>
                <a:spcPts val="0"/>
              </a:spcBef>
              <a:defRPr/>
            </a:pPr>
            <a:r>
              <a:rPr lang="en-US" dirty="0"/>
              <a:t>Bluetooth pairing using NFC. </a:t>
            </a:r>
          </a:p>
          <a:p>
            <a:pPr>
              <a:lnSpc>
                <a:spcPct val="100000"/>
              </a:lnSpc>
              <a:spcBef>
                <a:spcPts val="0"/>
              </a:spcBef>
              <a:defRPr/>
            </a:pPr>
            <a:r>
              <a:rPr lang="en-US" dirty="0"/>
              <a:t>Custom </a:t>
            </a:r>
            <a:r>
              <a:rPr lang="en-US" dirty="0" err="1"/>
              <a:t>Gatt</a:t>
            </a:r>
            <a:r>
              <a:rPr lang="en-US" dirty="0"/>
              <a:t> characteristics profile.</a:t>
            </a:r>
          </a:p>
          <a:p>
            <a:pPr>
              <a:lnSpc>
                <a:spcPct val="100000"/>
              </a:lnSpc>
              <a:spcBef>
                <a:spcPts val="0"/>
              </a:spcBef>
              <a:defRPr/>
            </a:pPr>
            <a:r>
              <a:rPr lang="en-US" dirty="0"/>
              <a:t>Bluetooth data to android app</a:t>
            </a:r>
          </a:p>
          <a:p>
            <a:pPr>
              <a:lnSpc>
                <a:spcPct val="100000"/>
              </a:lnSpc>
              <a:spcBef>
                <a:spcPts val="0"/>
              </a:spcBef>
              <a:defRPr/>
            </a:pPr>
            <a:endParaRPr lang="en-US" dirty="0"/>
          </a:p>
          <a:p>
            <a:pPr>
              <a:lnSpc>
                <a:spcPct val="100000"/>
              </a:lnSpc>
              <a:spcBef>
                <a:spcPts val="0"/>
              </a:spcBef>
              <a:defRPr/>
            </a:pPr>
            <a:endParaRPr lang="en-US" dirty="0"/>
          </a:p>
        </p:txBody>
      </p:sp>
    </p:spTree>
    <p:extLst>
      <p:ext uri="{BB962C8B-B14F-4D97-AF65-F5344CB8AC3E}">
        <p14:creationId xmlns:p14="http://schemas.microsoft.com/office/powerpoint/2010/main" val="17332668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660" y="-1"/>
            <a:ext cx="6818051" cy="2894121"/>
          </a:xfrm>
        </p:spPr>
        <p:txBody>
          <a:bodyPr>
            <a:normAutofit/>
          </a:bodyPr>
          <a:lstStyle/>
          <a:p>
            <a:r>
              <a:rPr lang="en-US" sz="3600" dirty="0"/>
              <a:t>Team: </a:t>
            </a:r>
            <a:r>
              <a:rPr lang="en-US" sz="3600" dirty="0" err="1"/>
              <a:t>Ashwathama</a:t>
            </a:r>
            <a:br>
              <a:rPr lang="en-US" sz="3600" dirty="0"/>
            </a:br>
            <a:r>
              <a:rPr lang="en-US" sz="3600" dirty="0"/>
              <a:t>Self-Checkout Shopping cart</a:t>
            </a:r>
            <a:br>
              <a:rPr lang="en-US" sz="3600" dirty="0"/>
            </a:br>
            <a:br>
              <a:rPr lang="en-US" sz="3600" dirty="0"/>
            </a:br>
            <a:endParaRPr lang="en-US" sz="3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4840357" y="6248334"/>
            <a:ext cx="7351643" cy="609666"/>
          </a:xfrm>
          <a:solidFill>
            <a:schemeClr val="bg1"/>
          </a:solidFill>
        </p:spPr>
        <p:txBody>
          <a:bodyPr/>
          <a:lstStyle/>
          <a:p>
            <a:r>
              <a:rPr lang="en-US" sz="1400" dirty="0">
                <a:solidFill>
                  <a:srgbClr val="E7E6E6"/>
                </a:solidFill>
              </a:rPr>
              <a:t> </a:t>
            </a:r>
          </a:p>
          <a:p>
            <a:endParaRPr lang="en-US" sz="1400" dirty="0">
              <a:solidFill>
                <a:srgbClr val="E7E6E6"/>
              </a:solidFill>
            </a:endParaRPr>
          </a:p>
        </p:txBody>
      </p:sp>
      <p:sp>
        <p:nvSpPr>
          <p:cNvPr id="6" name="Slide Number Placeholder 5"/>
          <p:cNvSpPr>
            <a:spLocks noGrp="1"/>
          </p:cNvSpPr>
          <p:nvPr>
            <p:ph type="sldNum" sz="quarter" idx="12"/>
          </p:nvPr>
        </p:nvSpPr>
        <p:spPr/>
        <p:txBody>
          <a:bodyPr/>
          <a:lstStyle/>
          <a:p>
            <a:fld id="{F01A1062-647E-407B-B10D-A265B55750D5}" type="slidenum">
              <a:rPr lang="en-US" smtClean="0">
                <a:solidFill>
                  <a:prstClr val="white"/>
                </a:solidFill>
              </a:rPr>
              <a:pPr/>
              <a:t>2</a:t>
            </a:fld>
            <a:endParaRPr lang="en-US" dirty="0">
              <a:solidFill>
                <a:prstClr val="white"/>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48335"/>
            <a:ext cx="4934308" cy="609666"/>
          </a:xfrm>
          <a:prstGeom prst="rect">
            <a:avLst/>
          </a:prstGeom>
          <a:solidFill>
            <a:schemeClr val="bg1"/>
          </a:solidFill>
        </p:spPr>
      </p:pic>
      <p:sp>
        <p:nvSpPr>
          <p:cNvPr id="7" name="Content Placeholder 6"/>
          <p:cNvSpPr>
            <a:spLocks noGrp="1"/>
          </p:cNvSpPr>
          <p:nvPr>
            <p:ph idx="1"/>
          </p:nvPr>
        </p:nvSpPr>
        <p:spPr>
          <a:xfrm>
            <a:off x="639192" y="1429305"/>
            <a:ext cx="4527612" cy="3329126"/>
          </a:xfrm>
        </p:spPr>
        <p:txBody>
          <a:bodyPr>
            <a:noAutofit/>
          </a:bodyPr>
          <a:lstStyle/>
          <a:p>
            <a:pPr marL="0" indent="0">
              <a:buNone/>
            </a:pPr>
            <a:r>
              <a:rPr lang="en-US" sz="3000" dirty="0">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3000" dirty="0"/>
              <a:t>Members: -</a:t>
            </a:r>
          </a:p>
          <a:p>
            <a:r>
              <a:rPr lang="en-US" sz="3000" dirty="0"/>
              <a:t>Deepesh </a:t>
            </a:r>
            <a:r>
              <a:rPr lang="en-US" sz="3000" dirty="0" err="1"/>
              <a:t>Sonigra</a:t>
            </a:r>
            <a:endParaRPr lang="en-US" sz="3000" dirty="0"/>
          </a:p>
          <a:p>
            <a:r>
              <a:rPr lang="en-US" sz="3000" dirty="0"/>
              <a:t>Satya Mehta</a:t>
            </a:r>
          </a:p>
          <a:p>
            <a:r>
              <a:rPr lang="en-US" sz="3000" dirty="0"/>
              <a:t>Siddhant </a:t>
            </a:r>
            <a:r>
              <a:rPr lang="en-US" sz="3000" dirty="0" err="1"/>
              <a:t>Jajoo</a:t>
            </a:r>
            <a:endParaRPr lang="en-US" sz="3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400" dirty="0"/>
          </a:p>
          <a:p>
            <a:pPr marL="0" indent="0">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A circuit board&#10;&#10;Description automatically generated">
            <a:extLst>
              <a:ext uri="{FF2B5EF4-FFF2-40B4-BE49-F238E27FC236}">
                <a16:creationId xmlns:a16="http://schemas.microsoft.com/office/drawing/2014/main" id="{B71550DA-4566-4D2B-ACA6-9341578E4C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a:off x="4467001" y="1803277"/>
            <a:ext cx="5394664" cy="4045998"/>
          </a:xfrm>
          <a:prstGeom prst="rect">
            <a:avLst/>
          </a:prstGeom>
        </p:spPr>
      </p:pic>
    </p:spTree>
    <p:extLst>
      <p:ext uri="{BB962C8B-B14F-4D97-AF65-F5344CB8AC3E}">
        <p14:creationId xmlns:p14="http://schemas.microsoft.com/office/powerpoint/2010/main" val="2527141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Summary</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271382"/>
            <a:ext cx="10515600" cy="4976952"/>
          </a:xfrm>
          <a:solidFill>
            <a:schemeClr val="tx1"/>
          </a:solidFill>
        </p:spPr>
        <p:txBody>
          <a:bodyPr>
            <a:noAutofit/>
          </a:bodyPr>
          <a:lstStyle/>
          <a:p>
            <a:pPr>
              <a:defRPr/>
            </a:pPr>
            <a:endParaRPr lang="en-US" dirty="0"/>
          </a:p>
          <a:p>
            <a:pPr>
              <a:lnSpc>
                <a:spcPct val="100000"/>
              </a:lnSpc>
              <a:spcBef>
                <a:spcPts val="0"/>
              </a:spcBef>
              <a:defRPr/>
            </a:pPr>
            <a:r>
              <a:rPr lang="en-US" dirty="0"/>
              <a:t>We were able to achieve the following:</a:t>
            </a:r>
          </a:p>
          <a:p>
            <a:pPr lvl="1">
              <a:lnSpc>
                <a:spcPct val="100000"/>
              </a:lnSpc>
              <a:spcBef>
                <a:spcPts val="0"/>
              </a:spcBef>
              <a:defRPr/>
            </a:pPr>
            <a:r>
              <a:rPr lang="en-US" dirty="0"/>
              <a:t>Designing power management and processor circuit. </a:t>
            </a:r>
          </a:p>
          <a:p>
            <a:pPr lvl="1">
              <a:lnSpc>
                <a:spcPct val="100000"/>
              </a:lnSpc>
              <a:spcBef>
                <a:spcPts val="0"/>
              </a:spcBef>
              <a:defRPr/>
            </a:pPr>
            <a:r>
              <a:rPr lang="en-US" dirty="0"/>
              <a:t>Integrating inverted-F antenna and matching circuit for </a:t>
            </a:r>
            <a:r>
              <a:rPr lang="en-US" dirty="0" err="1"/>
              <a:t>bluetooth</a:t>
            </a:r>
            <a:r>
              <a:rPr lang="en-US" dirty="0"/>
              <a:t> communication.</a:t>
            </a:r>
          </a:p>
          <a:p>
            <a:pPr lvl="1">
              <a:lnSpc>
                <a:spcPct val="100000"/>
              </a:lnSpc>
              <a:spcBef>
                <a:spcPts val="0"/>
              </a:spcBef>
              <a:defRPr/>
            </a:pPr>
            <a:r>
              <a:rPr lang="en-US" dirty="0"/>
              <a:t>Successfully interfacing scanner and scanning QR codes.</a:t>
            </a:r>
          </a:p>
          <a:p>
            <a:pPr lvl="1">
              <a:lnSpc>
                <a:spcPct val="100000"/>
              </a:lnSpc>
              <a:spcBef>
                <a:spcPts val="0"/>
              </a:spcBef>
              <a:defRPr/>
            </a:pPr>
            <a:r>
              <a:rPr lang="en-US" dirty="0"/>
              <a:t>Successfully achieved BLE pairing using NFC.</a:t>
            </a:r>
          </a:p>
          <a:p>
            <a:pPr lvl="1">
              <a:lnSpc>
                <a:spcPct val="100000"/>
              </a:lnSpc>
              <a:spcBef>
                <a:spcPts val="0"/>
              </a:spcBef>
              <a:defRPr/>
            </a:pPr>
            <a:r>
              <a:rPr lang="en-US" dirty="0"/>
              <a:t>Achieving Low power mode by designing state machine.</a:t>
            </a:r>
          </a:p>
          <a:p>
            <a:pPr lvl="1">
              <a:lnSpc>
                <a:spcPct val="100000"/>
              </a:lnSpc>
              <a:spcBef>
                <a:spcPts val="0"/>
              </a:spcBef>
              <a:defRPr/>
            </a:pPr>
            <a:r>
              <a:rPr lang="en-US" dirty="0"/>
              <a:t>Designed an Android app.</a:t>
            </a:r>
          </a:p>
          <a:p>
            <a:pPr lvl="1">
              <a:lnSpc>
                <a:spcPct val="100000"/>
              </a:lnSpc>
              <a:spcBef>
                <a:spcPts val="0"/>
              </a:spcBef>
              <a:defRPr/>
            </a:pPr>
            <a:r>
              <a:rPr lang="en-US" dirty="0"/>
              <a:t>Communication between Android app and processor. </a:t>
            </a:r>
          </a:p>
          <a:p>
            <a:pPr lvl="1">
              <a:lnSpc>
                <a:spcPct val="100000"/>
              </a:lnSpc>
              <a:spcBef>
                <a:spcPts val="0"/>
              </a:spcBef>
              <a:defRPr/>
            </a:pPr>
            <a:endParaRPr lang="en-US" dirty="0"/>
          </a:p>
        </p:txBody>
      </p:sp>
    </p:spTree>
    <p:extLst>
      <p:ext uri="{BB962C8B-B14F-4D97-AF65-F5344CB8AC3E}">
        <p14:creationId xmlns:p14="http://schemas.microsoft.com/office/powerpoint/2010/main" val="37042881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0F69-7773-47C7-A493-6912582E664F}"/>
              </a:ext>
            </a:extLst>
          </p:cNvPr>
          <p:cNvSpPr>
            <a:spLocks noGrp="1"/>
          </p:cNvSpPr>
          <p:nvPr>
            <p:ph type="title"/>
          </p:nvPr>
        </p:nvSpPr>
        <p:spPr/>
        <p:txBody>
          <a:bodyPr/>
          <a:lstStyle/>
          <a:p>
            <a:r>
              <a:rPr lang="en-US" dirty="0"/>
              <a:t>DEMO TIME</a:t>
            </a:r>
          </a:p>
        </p:txBody>
      </p:sp>
      <p:sp>
        <p:nvSpPr>
          <p:cNvPr id="3" name="Content Placeholder 2">
            <a:extLst>
              <a:ext uri="{FF2B5EF4-FFF2-40B4-BE49-F238E27FC236}">
                <a16:creationId xmlns:a16="http://schemas.microsoft.com/office/drawing/2014/main" id="{BAC7248A-9022-4F1B-8EB2-ED5151F656E8}"/>
              </a:ext>
            </a:extLst>
          </p:cNvPr>
          <p:cNvSpPr>
            <a:spLocks noGrp="1"/>
          </p:cNvSpPr>
          <p:nvPr>
            <p:ph idx="1"/>
          </p:nvPr>
        </p:nvSpPr>
        <p:spPr>
          <a:xfrm>
            <a:off x="838200" y="1825625"/>
            <a:ext cx="10515600" cy="4351338"/>
          </a:xfrm>
        </p:spPr>
        <p:txBody>
          <a:bodyPr/>
          <a:lstStyle/>
          <a:p>
            <a:r>
              <a:rPr lang="en-US" dirty="0">
                <a:hlinkClick r:id="rId2"/>
              </a:rPr>
              <a:t>Demo Video</a:t>
            </a:r>
            <a:endParaRPr lang="en-US" dirty="0"/>
          </a:p>
        </p:txBody>
      </p:sp>
      <p:sp>
        <p:nvSpPr>
          <p:cNvPr id="4" name="Footer Placeholder 3">
            <a:extLst>
              <a:ext uri="{FF2B5EF4-FFF2-40B4-BE49-F238E27FC236}">
                <a16:creationId xmlns:a16="http://schemas.microsoft.com/office/drawing/2014/main" id="{D0D3ABF4-481F-406D-9373-D9E55DB930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373F6BC-BD8D-4B09-B69A-80CDC5B8F4A7}"/>
              </a:ext>
            </a:extLst>
          </p:cNvPr>
          <p:cNvSpPr>
            <a:spLocks noGrp="1"/>
          </p:cNvSpPr>
          <p:nvPr>
            <p:ph type="sldNum" sz="quarter" idx="12"/>
          </p:nvPr>
        </p:nvSpPr>
        <p:spPr/>
        <p:txBody>
          <a:bodyPr/>
          <a:lstStyle/>
          <a:p>
            <a:fld id="{F01A1062-647E-407B-B10D-A265B55750D5}" type="slidenum">
              <a:rPr lang="en-US" smtClean="0"/>
              <a:t>21</a:t>
            </a:fld>
            <a:endParaRPr lang="en-US" dirty="0"/>
          </a:p>
        </p:txBody>
      </p:sp>
    </p:spTree>
    <p:extLst>
      <p:ext uri="{BB962C8B-B14F-4D97-AF65-F5344CB8AC3E}">
        <p14:creationId xmlns:p14="http://schemas.microsoft.com/office/powerpoint/2010/main" val="296314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Lessons Learned</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32326"/>
            <a:ext cx="10515600" cy="4687500"/>
          </a:xfrm>
          <a:solidFill>
            <a:schemeClr val="tx1"/>
          </a:solidFill>
        </p:spPr>
        <p:txBody>
          <a:bodyPr>
            <a:noAutofit/>
          </a:bodyPr>
          <a:lstStyle/>
          <a:p>
            <a:pPr>
              <a:lnSpc>
                <a:spcPct val="100000"/>
              </a:lnSpc>
              <a:spcBef>
                <a:spcPts val="0"/>
              </a:spcBef>
              <a:defRPr/>
            </a:pPr>
            <a:r>
              <a:rPr lang="en-US" dirty="0"/>
              <a:t>Always verify your PCB footprints. Mainly major IC’s.</a:t>
            </a:r>
          </a:p>
          <a:p>
            <a:pPr>
              <a:lnSpc>
                <a:spcPct val="100000"/>
              </a:lnSpc>
              <a:spcBef>
                <a:spcPts val="0"/>
              </a:spcBef>
              <a:defRPr/>
            </a:pPr>
            <a:r>
              <a:rPr lang="en-US" dirty="0"/>
              <a:t>Check dry solder and connections even if you think they are connected.</a:t>
            </a:r>
          </a:p>
          <a:p>
            <a:pPr>
              <a:lnSpc>
                <a:spcPct val="100000"/>
              </a:lnSpc>
              <a:spcBef>
                <a:spcPts val="0"/>
              </a:spcBef>
              <a:defRPr/>
            </a:pPr>
            <a:r>
              <a:rPr lang="en-US" dirty="0"/>
              <a:t>Do not have test points of power and ground next to each other. </a:t>
            </a:r>
          </a:p>
          <a:p>
            <a:pPr>
              <a:lnSpc>
                <a:spcPct val="100000"/>
              </a:lnSpc>
              <a:spcBef>
                <a:spcPts val="0"/>
              </a:spcBef>
              <a:defRPr/>
            </a:pPr>
            <a:r>
              <a:rPr lang="en-US" dirty="0"/>
              <a:t>Have through hole connectors for better and firm grip.</a:t>
            </a:r>
          </a:p>
          <a:p>
            <a:pPr>
              <a:lnSpc>
                <a:spcPct val="100000"/>
              </a:lnSpc>
              <a:spcBef>
                <a:spcPts val="0"/>
              </a:spcBef>
              <a:defRPr/>
            </a:pPr>
            <a:r>
              <a:rPr lang="en-US" dirty="0"/>
              <a:t>Always follow and update your Gantt chart.</a:t>
            </a:r>
          </a:p>
          <a:p>
            <a:pPr>
              <a:lnSpc>
                <a:spcPct val="100000"/>
              </a:lnSpc>
              <a:spcBef>
                <a:spcPts val="0"/>
              </a:spcBef>
              <a:defRPr/>
            </a:pPr>
            <a:endParaRPr lang="en-US" dirty="0"/>
          </a:p>
          <a:p>
            <a:pPr marL="0" indent="0">
              <a:lnSpc>
                <a:spcPct val="100000"/>
              </a:lnSpc>
              <a:spcBef>
                <a:spcPts val="0"/>
              </a:spcBef>
              <a:buNone/>
              <a:defRPr/>
            </a:pPr>
            <a:endParaRPr lang="en-US" dirty="0"/>
          </a:p>
          <a:p>
            <a:pPr marL="0" indent="0">
              <a:lnSpc>
                <a:spcPct val="100000"/>
              </a:lnSpc>
              <a:spcBef>
                <a:spcPts val="0"/>
              </a:spcBef>
              <a:buNone/>
              <a:defRPr/>
            </a:pPr>
            <a:endParaRPr lang="en-US" dirty="0"/>
          </a:p>
          <a:p>
            <a:pPr>
              <a:lnSpc>
                <a:spcPct val="100000"/>
              </a:lnSpc>
              <a:spcBef>
                <a:spcPts val="0"/>
              </a:spcBef>
              <a:defRPr/>
            </a:pPr>
            <a:endParaRPr lang="en-US" dirty="0"/>
          </a:p>
        </p:txBody>
      </p:sp>
    </p:spTree>
    <p:extLst>
      <p:ext uri="{BB962C8B-B14F-4D97-AF65-F5344CB8AC3E}">
        <p14:creationId xmlns:p14="http://schemas.microsoft.com/office/powerpoint/2010/main" val="38113620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Hardware Bugs</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32326"/>
            <a:ext cx="10515600" cy="4687500"/>
          </a:xfrm>
          <a:solidFill>
            <a:schemeClr val="tx1"/>
          </a:solidFill>
        </p:spPr>
        <p:txBody>
          <a:bodyPr>
            <a:noAutofit/>
          </a:bodyPr>
          <a:lstStyle/>
          <a:p>
            <a:pPr>
              <a:lnSpc>
                <a:spcPct val="100000"/>
              </a:lnSpc>
              <a:spcBef>
                <a:spcPts val="0"/>
              </a:spcBef>
              <a:defRPr/>
            </a:pPr>
            <a:r>
              <a:rPr lang="en-US" dirty="0"/>
              <a:t>The reference design had DVDD pin connected to 1.8V instead of 3V3 volts which we connected. Datasheet recommended that 3V3 should be the maximum voltage which can be connected to this pin. </a:t>
            </a:r>
          </a:p>
          <a:p>
            <a:pPr>
              <a:lnSpc>
                <a:spcPct val="100000"/>
              </a:lnSpc>
              <a:spcBef>
                <a:spcPts val="0"/>
              </a:spcBef>
              <a:defRPr/>
            </a:pPr>
            <a:r>
              <a:rPr lang="en-US" dirty="0"/>
              <a:t>Processor footprint was smaller than the 48 pin QFN package. </a:t>
            </a:r>
          </a:p>
          <a:p>
            <a:pPr>
              <a:lnSpc>
                <a:spcPct val="100000"/>
              </a:lnSpc>
              <a:spcBef>
                <a:spcPts val="0"/>
              </a:spcBef>
              <a:defRPr/>
            </a:pPr>
            <a:r>
              <a:rPr lang="en-US" dirty="0"/>
              <a:t>Reset switch was connected wrong on the PCB.</a:t>
            </a:r>
          </a:p>
          <a:p>
            <a:pPr>
              <a:lnSpc>
                <a:spcPct val="100000"/>
              </a:lnSpc>
              <a:spcBef>
                <a:spcPts val="0"/>
              </a:spcBef>
              <a:defRPr/>
            </a:pPr>
            <a:endParaRPr lang="en-US" dirty="0"/>
          </a:p>
        </p:txBody>
      </p:sp>
    </p:spTree>
    <p:extLst>
      <p:ext uri="{BB962C8B-B14F-4D97-AF65-F5344CB8AC3E}">
        <p14:creationId xmlns:p14="http://schemas.microsoft.com/office/powerpoint/2010/main" val="24180731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9A5F-F86E-4EBA-8788-E633F3419667}"/>
              </a:ext>
            </a:extLst>
          </p:cNvPr>
          <p:cNvSpPr>
            <a:spLocks noGrp="1"/>
          </p:cNvSpPr>
          <p:nvPr>
            <p:ph type="title"/>
          </p:nvPr>
        </p:nvSpPr>
        <p:spPr/>
        <p:txBody>
          <a:bodyPr/>
          <a:lstStyle/>
          <a:p>
            <a:r>
              <a:rPr lang="en-US" dirty="0"/>
              <a:t>Questions and Answers?</a:t>
            </a:r>
          </a:p>
        </p:txBody>
      </p:sp>
      <p:sp>
        <p:nvSpPr>
          <p:cNvPr id="3" name="Content Placeholder 2">
            <a:extLst>
              <a:ext uri="{FF2B5EF4-FFF2-40B4-BE49-F238E27FC236}">
                <a16:creationId xmlns:a16="http://schemas.microsoft.com/office/drawing/2014/main" id="{00853CEA-5120-4D4A-9618-ECD4A15B7DC8}"/>
              </a:ext>
            </a:extLst>
          </p:cNvPr>
          <p:cNvSpPr>
            <a:spLocks noGrp="1"/>
          </p:cNvSpPr>
          <p:nvPr>
            <p:ph idx="1"/>
          </p:nvPr>
        </p:nvSpPr>
        <p:spPr/>
        <p:txBody>
          <a:bodyPr/>
          <a:lstStyle/>
          <a:p>
            <a:r>
              <a:rPr lang="en-US" dirty="0"/>
              <a:t>Thank You</a:t>
            </a:r>
          </a:p>
        </p:txBody>
      </p:sp>
      <p:sp>
        <p:nvSpPr>
          <p:cNvPr id="4" name="Footer Placeholder 3">
            <a:extLst>
              <a:ext uri="{FF2B5EF4-FFF2-40B4-BE49-F238E27FC236}">
                <a16:creationId xmlns:a16="http://schemas.microsoft.com/office/drawing/2014/main" id="{FA10650E-D3D6-454E-96E0-A849DE0B5A2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5BEA9B2-AE01-41E1-80CB-7070792B9D4E}"/>
              </a:ext>
            </a:extLst>
          </p:cNvPr>
          <p:cNvSpPr>
            <a:spLocks noGrp="1"/>
          </p:cNvSpPr>
          <p:nvPr>
            <p:ph type="sldNum" sz="quarter" idx="12"/>
          </p:nvPr>
        </p:nvSpPr>
        <p:spPr/>
        <p:txBody>
          <a:bodyPr/>
          <a:lstStyle/>
          <a:p>
            <a:fld id="{F01A1062-647E-407B-B10D-A265B55750D5}" type="slidenum">
              <a:rPr lang="en-US" smtClean="0"/>
              <a:t>24</a:t>
            </a:fld>
            <a:endParaRPr lang="en-US" dirty="0"/>
          </a:p>
        </p:txBody>
      </p:sp>
    </p:spTree>
    <p:extLst>
      <p:ext uri="{BB962C8B-B14F-4D97-AF65-F5344CB8AC3E}">
        <p14:creationId xmlns:p14="http://schemas.microsoft.com/office/powerpoint/2010/main" val="421772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Presentation Roadmap</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32326"/>
            <a:ext cx="10515600" cy="4687500"/>
          </a:xfrm>
          <a:solidFill>
            <a:schemeClr val="tx1"/>
          </a:solidFill>
        </p:spPr>
        <p:txBody>
          <a:bodyPr>
            <a:noAutofit/>
          </a:bodyPr>
          <a:lstStyle/>
          <a:p>
            <a:pPr>
              <a:lnSpc>
                <a:spcPct val="100000"/>
              </a:lnSpc>
              <a:spcBef>
                <a:spcPts val="0"/>
              </a:spcBef>
              <a:defRPr/>
            </a:pPr>
            <a:endParaRPr lang="en-US" dirty="0"/>
          </a:p>
          <a:p>
            <a:pPr>
              <a:lnSpc>
                <a:spcPct val="100000"/>
              </a:lnSpc>
              <a:spcBef>
                <a:spcPts val="0"/>
              </a:spcBef>
              <a:defRPr/>
            </a:pPr>
            <a:r>
              <a:rPr lang="en-US" dirty="0"/>
              <a:t>Project Description &amp; Use Cases</a:t>
            </a:r>
          </a:p>
          <a:p>
            <a:pPr>
              <a:lnSpc>
                <a:spcPct val="100000"/>
              </a:lnSpc>
              <a:spcBef>
                <a:spcPts val="0"/>
              </a:spcBef>
              <a:defRPr/>
            </a:pPr>
            <a:r>
              <a:rPr lang="en-US" dirty="0"/>
              <a:t>System Block Diagram</a:t>
            </a:r>
          </a:p>
          <a:p>
            <a:pPr>
              <a:lnSpc>
                <a:spcPct val="100000"/>
              </a:lnSpc>
              <a:spcBef>
                <a:spcPts val="0"/>
              </a:spcBef>
              <a:defRPr/>
            </a:pPr>
            <a:r>
              <a:rPr lang="en-US" dirty="0"/>
              <a:t>Hardware Block Diagram</a:t>
            </a:r>
          </a:p>
          <a:p>
            <a:pPr>
              <a:lnSpc>
                <a:spcPct val="100000"/>
              </a:lnSpc>
              <a:spcBef>
                <a:spcPts val="0"/>
              </a:spcBef>
              <a:defRPr/>
            </a:pPr>
            <a:r>
              <a:rPr lang="en-US" dirty="0"/>
              <a:t>Hardware Design</a:t>
            </a:r>
            <a:endParaRPr lang="en-US" baseline="-25000" dirty="0"/>
          </a:p>
          <a:p>
            <a:pPr>
              <a:lnSpc>
                <a:spcPct val="100000"/>
              </a:lnSpc>
              <a:spcBef>
                <a:spcPts val="0"/>
              </a:spcBef>
              <a:defRPr/>
            </a:pPr>
            <a:r>
              <a:rPr lang="en-US" dirty="0"/>
              <a:t>Software Design</a:t>
            </a:r>
          </a:p>
          <a:p>
            <a:pPr>
              <a:lnSpc>
                <a:spcPct val="100000"/>
              </a:lnSpc>
              <a:spcBef>
                <a:spcPts val="0"/>
              </a:spcBef>
              <a:defRPr/>
            </a:pPr>
            <a:r>
              <a:rPr lang="en-US" dirty="0"/>
              <a:t>Low Power Mode timeline</a:t>
            </a:r>
          </a:p>
          <a:p>
            <a:pPr>
              <a:lnSpc>
                <a:spcPct val="100000"/>
              </a:lnSpc>
              <a:spcBef>
                <a:spcPts val="0"/>
              </a:spcBef>
              <a:defRPr/>
            </a:pPr>
            <a:r>
              <a:rPr lang="en-US" dirty="0"/>
              <a:t>Proof of Concept Implementation</a:t>
            </a:r>
          </a:p>
          <a:p>
            <a:pPr>
              <a:lnSpc>
                <a:spcPct val="100000"/>
              </a:lnSpc>
              <a:spcBef>
                <a:spcPts val="0"/>
              </a:spcBef>
              <a:defRPr/>
            </a:pPr>
            <a:r>
              <a:rPr lang="en-US" dirty="0"/>
              <a:t>Summary and Lessons Learned</a:t>
            </a:r>
          </a:p>
        </p:txBody>
      </p:sp>
    </p:spTree>
    <p:extLst>
      <p:ext uri="{BB962C8B-B14F-4D97-AF65-F5344CB8AC3E}">
        <p14:creationId xmlns:p14="http://schemas.microsoft.com/office/powerpoint/2010/main" val="8156267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Project Description &amp; Use Cases</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132080" y="618685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66518"/>
            <a:ext cx="4934308" cy="556557"/>
          </a:xfrm>
          <a:prstGeom prst="rect">
            <a:avLst/>
          </a:prstGeom>
          <a:solidFill>
            <a:schemeClr val="bg1"/>
          </a:solidFill>
        </p:spPr>
      </p:pic>
      <p:sp>
        <p:nvSpPr>
          <p:cNvPr id="7" name="Content Placeholder 6"/>
          <p:cNvSpPr>
            <a:spLocks noGrp="1"/>
          </p:cNvSpPr>
          <p:nvPr>
            <p:ph idx="1"/>
          </p:nvPr>
        </p:nvSpPr>
        <p:spPr>
          <a:xfrm>
            <a:off x="838200" y="1532326"/>
            <a:ext cx="10515600" cy="4687500"/>
          </a:xfrm>
          <a:solidFill>
            <a:schemeClr val="tx1"/>
          </a:solidFill>
        </p:spPr>
        <p:txBody>
          <a:bodyPr>
            <a:noAutofit/>
          </a:bodyPr>
          <a:lstStyle/>
          <a:p>
            <a:pPr>
              <a:lnSpc>
                <a:spcPct val="100000"/>
              </a:lnSpc>
              <a:spcBef>
                <a:spcPts val="0"/>
              </a:spcBef>
              <a:defRPr/>
            </a:pPr>
            <a:r>
              <a:rPr lang="en-US" sz="2400" dirty="0"/>
              <a:t>The “Self-Checkout Shopping Cart” is an innovative consumer purchasing product that is designed to help shoppers fast-track their shopping experience. The shopping cart has an inbuilt barcode scanner which can be used to scan the items to be purchased. </a:t>
            </a:r>
          </a:p>
          <a:p>
            <a:pPr>
              <a:lnSpc>
                <a:spcPct val="100000"/>
              </a:lnSpc>
              <a:spcBef>
                <a:spcPts val="0"/>
              </a:spcBef>
              <a:defRPr/>
            </a:pPr>
            <a:r>
              <a:rPr lang="en-US" sz="2400" dirty="0"/>
              <a:t>The device communicates with the phone over the Bluetooth and bill is generated based on the items. </a:t>
            </a:r>
          </a:p>
          <a:p>
            <a:pPr>
              <a:lnSpc>
                <a:spcPct val="100000"/>
              </a:lnSpc>
              <a:spcBef>
                <a:spcPts val="0"/>
              </a:spcBef>
              <a:defRPr/>
            </a:pPr>
            <a:r>
              <a:rPr lang="en-US" sz="2400" dirty="0"/>
              <a:t>Android app can be used for payment and faster checkout.</a:t>
            </a:r>
          </a:p>
          <a:p>
            <a:pPr>
              <a:lnSpc>
                <a:spcPct val="100000"/>
              </a:lnSpc>
              <a:spcBef>
                <a:spcPts val="0"/>
              </a:spcBef>
              <a:defRPr/>
            </a:pPr>
            <a:r>
              <a:rPr lang="en-US" sz="2400" dirty="0"/>
              <a:t>With the advent of energy efficient devices and low power nodes, we are designing nodes in order to consume minimal energy and address the issues.</a:t>
            </a:r>
          </a:p>
          <a:p>
            <a:pPr marL="0" indent="0">
              <a:lnSpc>
                <a:spcPct val="100000"/>
              </a:lnSpc>
              <a:spcBef>
                <a:spcPts val="0"/>
              </a:spcBef>
              <a:buNone/>
              <a:defRPr/>
            </a:pPr>
            <a:endParaRPr lang="en-US" sz="2000" dirty="0"/>
          </a:p>
        </p:txBody>
      </p:sp>
    </p:spTree>
    <p:extLst>
      <p:ext uri="{BB962C8B-B14F-4D97-AF65-F5344CB8AC3E}">
        <p14:creationId xmlns:p14="http://schemas.microsoft.com/office/powerpoint/2010/main" val="1934909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Project Description &amp; Use Cases</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5"/>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32326"/>
            <a:ext cx="10515600" cy="4687500"/>
          </a:xfrm>
          <a:solidFill>
            <a:schemeClr val="tx1"/>
          </a:solidFill>
        </p:spPr>
        <p:txBody>
          <a:bodyPr>
            <a:noAutofit/>
          </a:bodyPr>
          <a:lstStyle/>
          <a:p>
            <a:pPr>
              <a:lnSpc>
                <a:spcPct val="100000"/>
              </a:lnSpc>
              <a:spcBef>
                <a:spcPts val="0"/>
              </a:spcBef>
              <a:defRPr/>
            </a:pPr>
            <a:r>
              <a:rPr lang="en-US" sz="2400" dirty="0"/>
              <a:t>Automatic </a:t>
            </a:r>
            <a:r>
              <a:rPr lang="en-US" sz="2400" dirty="0" err="1"/>
              <a:t>bluetooth</a:t>
            </a:r>
            <a:r>
              <a:rPr lang="en-US" sz="2400" dirty="0"/>
              <a:t> Pairing using NFC so that the connecting process is hassle free. </a:t>
            </a:r>
          </a:p>
          <a:p>
            <a:pPr>
              <a:lnSpc>
                <a:spcPct val="100000"/>
              </a:lnSpc>
              <a:spcBef>
                <a:spcPts val="0"/>
              </a:spcBef>
              <a:defRPr/>
            </a:pPr>
            <a:endParaRPr lang="en-US" sz="2400" dirty="0"/>
          </a:p>
          <a:p>
            <a:pPr marL="0" indent="0">
              <a:lnSpc>
                <a:spcPct val="100000"/>
              </a:lnSpc>
              <a:spcBef>
                <a:spcPts val="0"/>
              </a:spcBef>
              <a:buNone/>
              <a:defRPr/>
            </a:pPr>
            <a:endParaRPr lang="en-US" sz="2400" dirty="0"/>
          </a:p>
          <a:p>
            <a:pPr>
              <a:lnSpc>
                <a:spcPct val="100000"/>
              </a:lnSpc>
              <a:spcBef>
                <a:spcPts val="0"/>
              </a:spcBef>
              <a:defRPr/>
            </a:pPr>
            <a:r>
              <a:rPr lang="en-US" sz="2400" dirty="0"/>
              <a:t>Barcode scanner scans QR Code/Barcode and the board decodes it and sends it to the Android application.</a:t>
            </a:r>
          </a:p>
          <a:p>
            <a:pPr>
              <a:lnSpc>
                <a:spcPct val="100000"/>
              </a:lnSpc>
              <a:spcBef>
                <a:spcPts val="0"/>
              </a:spcBef>
              <a:defRPr/>
            </a:pPr>
            <a:endParaRPr lang="en-US" sz="2400" dirty="0"/>
          </a:p>
          <a:p>
            <a:pPr marL="0" indent="0">
              <a:lnSpc>
                <a:spcPct val="100000"/>
              </a:lnSpc>
              <a:spcBef>
                <a:spcPts val="0"/>
              </a:spcBef>
              <a:buNone/>
              <a:defRPr/>
            </a:pPr>
            <a:endParaRPr lang="en-US" sz="2400" dirty="0"/>
          </a:p>
          <a:p>
            <a:pPr>
              <a:lnSpc>
                <a:spcPct val="100000"/>
              </a:lnSpc>
              <a:spcBef>
                <a:spcPts val="0"/>
              </a:spcBef>
              <a:defRPr/>
            </a:pPr>
            <a:r>
              <a:rPr lang="en-US" sz="2400" dirty="0"/>
              <a:t>Android app shows all the product details and final bill amount.</a:t>
            </a:r>
          </a:p>
          <a:p>
            <a:pPr marL="0" indent="0">
              <a:lnSpc>
                <a:spcPct val="100000"/>
              </a:lnSpc>
              <a:spcBef>
                <a:spcPts val="0"/>
              </a:spcBef>
              <a:buNone/>
              <a:defRPr/>
            </a:pPr>
            <a:endParaRPr lang="en-US" sz="2000" dirty="0"/>
          </a:p>
        </p:txBody>
      </p:sp>
    </p:spTree>
    <p:extLst>
      <p:ext uri="{BB962C8B-B14F-4D97-AF65-F5344CB8AC3E}">
        <p14:creationId xmlns:p14="http://schemas.microsoft.com/office/powerpoint/2010/main" val="12532885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3520440" cy="1997554"/>
          </a:xfrm>
        </p:spPr>
        <p:txBody>
          <a:bodyPr>
            <a:normAutofit/>
          </a:bodyPr>
          <a:lstStyle/>
          <a:p>
            <a:r>
              <a:rPr lang="en-US" dirty="0"/>
              <a:t>System Block Diagram</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5"/>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14" name="Content Placeholder 6" descr="A screenshot of a cell phone&#10;&#10;Description automatically generated">
            <a:extLst>
              <a:ext uri="{FF2B5EF4-FFF2-40B4-BE49-F238E27FC236}">
                <a16:creationId xmlns:a16="http://schemas.microsoft.com/office/drawing/2014/main" id="{69E901DC-E4E3-45DF-B07B-B8CF0F9179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8640" y="127209"/>
            <a:ext cx="5394960" cy="5984601"/>
          </a:xfrm>
          <a:prstGeom prst="rect">
            <a:avLst/>
          </a:prstGeom>
        </p:spPr>
      </p:pic>
    </p:spTree>
    <p:extLst>
      <p:ext uri="{BB962C8B-B14F-4D97-AF65-F5344CB8AC3E}">
        <p14:creationId xmlns:p14="http://schemas.microsoft.com/office/powerpoint/2010/main" val="24047509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Hardware Block Diagram</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9" name="Content Placeholder 8" descr="A screenshot of a cell phone&#10;&#10;Description automatically generated">
            <a:extLst>
              <a:ext uri="{FF2B5EF4-FFF2-40B4-BE49-F238E27FC236}">
                <a16:creationId xmlns:a16="http://schemas.microsoft.com/office/drawing/2014/main" id="{0102FB46-3A2D-4A2F-BB14-A21BC32DA40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45219" y="1683847"/>
            <a:ext cx="8267793" cy="4439303"/>
          </a:xfrm>
          <a:solidFill>
            <a:schemeClr val="tx1"/>
          </a:solidFill>
        </p:spPr>
      </p:pic>
    </p:spTree>
    <p:extLst>
      <p:ext uri="{BB962C8B-B14F-4D97-AF65-F5344CB8AC3E}">
        <p14:creationId xmlns:p14="http://schemas.microsoft.com/office/powerpoint/2010/main" val="17284600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Hardware Design</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22" name="Content Placeholder 21" descr="A circuit board&#10;&#10;Description automatically generated">
            <a:extLst>
              <a:ext uri="{FF2B5EF4-FFF2-40B4-BE49-F238E27FC236}">
                <a16:creationId xmlns:a16="http://schemas.microsoft.com/office/drawing/2014/main" id="{08041224-88E9-428D-8D20-32435573FFC6}"/>
              </a:ext>
            </a:extLst>
          </p:cNvPr>
          <p:cNvPicPr>
            <a:picLocks noGrp="1" noChangeAspect="1"/>
          </p:cNvPicPr>
          <p:nvPr>
            <p:ph idx="1"/>
          </p:nvPr>
        </p:nvPicPr>
        <p:blipFill rotWithShape="1">
          <a:blip r:embed="rId5" cstate="print">
            <a:extLst>
              <a:ext uri="{28A0092B-C50C-407E-A947-70E740481C1C}">
                <a14:useLocalDpi xmlns:a14="http://schemas.microsoft.com/office/drawing/2010/main" val="0"/>
              </a:ext>
            </a:extLst>
          </a:blip>
          <a:srcRect l="33491" t="21692" r="7578" b="24100"/>
          <a:stretch/>
        </p:blipFill>
        <p:spPr>
          <a:xfrm rot="10800000">
            <a:off x="1412330" y="1447522"/>
            <a:ext cx="7548789" cy="4490582"/>
          </a:xfrm>
        </p:spPr>
      </p:pic>
    </p:spTree>
    <p:extLst>
      <p:ext uri="{BB962C8B-B14F-4D97-AF65-F5344CB8AC3E}">
        <p14:creationId xmlns:p14="http://schemas.microsoft.com/office/powerpoint/2010/main" val="20010793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Power Management</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614950" y="1386840"/>
            <a:ext cx="10441670" cy="4724970"/>
          </a:xfrm>
          <a:solidFill>
            <a:schemeClr val="tx1"/>
          </a:solidFill>
        </p:spPr>
        <p:txBody>
          <a:bodyPr>
            <a:noAutofit/>
          </a:bodyPr>
          <a:lstStyle/>
          <a:p>
            <a:pPr>
              <a:lnSpc>
                <a:spcPct val="100000"/>
              </a:lnSpc>
              <a:spcBef>
                <a:spcPts val="0"/>
              </a:spcBef>
              <a:defRPr/>
            </a:pPr>
            <a:r>
              <a:rPr lang="en-US" dirty="0"/>
              <a:t>Battery</a:t>
            </a:r>
          </a:p>
          <a:p>
            <a:pPr lvl="1">
              <a:lnSpc>
                <a:spcPct val="100000"/>
              </a:lnSpc>
              <a:spcBef>
                <a:spcPts val="0"/>
              </a:spcBef>
              <a:defRPr/>
            </a:pPr>
            <a:r>
              <a:rPr lang="en-US" sz="2000" dirty="0"/>
              <a:t>7.4V Dual Cell Battery.</a:t>
            </a:r>
          </a:p>
          <a:p>
            <a:pPr>
              <a:lnSpc>
                <a:spcPct val="100000"/>
              </a:lnSpc>
              <a:spcBef>
                <a:spcPts val="0"/>
              </a:spcBef>
              <a:defRPr/>
            </a:pPr>
            <a:r>
              <a:rPr lang="en-US" dirty="0"/>
              <a:t>Buck Regulator</a:t>
            </a:r>
          </a:p>
          <a:p>
            <a:pPr lvl="1">
              <a:lnSpc>
                <a:spcPct val="100000"/>
              </a:lnSpc>
              <a:spcBef>
                <a:spcPts val="0"/>
              </a:spcBef>
              <a:defRPr/>
            </a:pPr>
            <a:r>
              <a:rPr lang="en-US" sz="2000" dirty="0"/>
              <a:t>Texas Instruments TPS560430</a:t>
            </a:r>
          </a:p>
          <a:p>
            <a:pPr lvl="1">
              <a:lnSpc>
                <a:spcPct val="100000"/>
              </a:lnSpc>
              <a:spcBef>
                <a:spcPts val="0"/>
              </a:spcBef>
              <a:defRPr/>
            </a:pPr>
            <a:r>
              <a:rPr lang="en-US" sz="2000" dirty="0"/>
              <a:t>7.4V battery input to 5V.</a:t>
            </a:r>
          </a:p>
          <a:p>
            <a:pPr lvl="1">
              <a:lnSpc>
                <a:spcPct val="100000"/>
              </a:lnSpc>
              <a:spcBef>
                <a:spcPts val="0"/>
              </a:spcBef>
              <a:defRPr/>
            </a:pPr>
            <a:r>
              <a:rPr lang="en-US" sz="2000" dirty="0"/>
              <a:t>Provides power to barcode sensor which works on 5V.</a:t>
            </a:r>
          </a:p>
          <a:p>
            <a:pPr>
              <a:lnSpc>
                <a:spcPct val="100000"/>
              </a:lnSpc>
              <a:spcBef>
                <a:spcPts val="0"/>
              </a:spcBef>
              <a:defRPr/>
            </a:pPr>
            <a:r>
              <a:rPr lang="en-US" dirty="0"/>
              <a:t>Battery Management</a:t>
            </a:r>
          </a:p>
          <a:p>
            <a:pPr lvl="1">
              <a:lnSpc>
                <a:spcPct val="100000"/>
              </a:lnSpc>
              <a:spcBef>
                <a:spcPts val="0"/>
              </a:spcBef>
              <a:defRPr/>
            </a:pPr>
            <a:r>
              <a:rPr lang="en-US" sz="2000" dirty="0"/>
              <a:t>Dual-Cell Battery charger</a:t>
            </a:r>
          </a:p>
          <a:p>
            <a:pPr lvl="1">
              <a:lnSpc>
                <a:spcPct val="100000"/>
              </a:lnSpc>
              <a:spcBef>
                <a:spcPts val="0"/>
              </a:spcBef>
              <a:defRPr/>
            </a:pPr>
            <a:r>
              <a:rPr lang="en-US" sz="2000" dirty="0"/>
              <a:t>Can charge battery with 1A constant current. We configured to charge with 500mA. </a:t>
            </a:r>
          </a:p>
          <a:p>
            <a:pPr>
              <a:lnSpc>
                <a:spcPct val="100000"/>
              </a:lnSpc>
              <a:spcBef>
                <a:spcPts val="0"/>
              </a:spcBef>
              <a:defRPr/>
            </a:pPr>
            <a:r>
              <a:rPr lang="en-US" dirty="0"/>
              <a:t>LDO</a:t>
            </a:r>
          </a:p>
          <a:p>
            <a:pPr lvl="1">
              <a:lnSpc>
                <a:spcPct val="100000"/>
              </a:lnSpc>
              <a:spcBef>
                <a:spcPts val="0"/>
              </a:spcBef>
              <a:defRPr/>
            </a:pPr>
            <a:r>
              <a:rPr lang="en-US" sz="2000" dirty="0"/>
              <a:t>3.3V Output.</a:t>
            </a:r>
          </a:p>
          <a:p>
            <a:pPr lvl="1">
              <a:lnSpc>
                <a:spcPct val="100000"/>
              </a:lnSpc>
              <a:spcBef>
                <a:spcPts val="0"/>
              </a:spcBef>
              <a:defRPr/>
            </a:pPr>
            <a:r>
              <a:rPr lang="en-US" sz="2000" dirty="0"/>
              <a:t>Provides supply to processor.</a:t>
            </a:r>
          </a:p>
          <a:p>
            <a:pPr marL="0" indent="0">
              <a:lnSpc>
                <a:spcPct val="100000"/>
              </a:lnSpc>
              <a:spcBef>
                <a:spcPts val="0"/>
              </a:spcBef>
              <a:buNone/>
              <a:defRPr/>
            </a:pPr>
            <a:endParaRPr lang="en-US" dirty="0"/>
          </a:p>
        </p:txBody>
      </p:sp>
    </p:spTree>
    <p:extLst>
      <p:ext uri="{BB962C8B-B14F-4D97-AF65-F5344CB8AC3E}">
        <p14:creationId xmlns:p14="http://schemas.microsoft.com/office/powerpoint/2010/main" val="9824337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20214</TotalTime>
  <Words>718</Words>
  <Application>Microsoft Office PowerPoint</Application>
  <PresentationFormat>Widescreen</PresentationFormat>
  <Paragraphs>171</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Helvetica Neue</vt:lpstr>
      <vt:lpstr>HelveticaNeueLT Std ExtBlk Cn</vt:lpstr>
      <vt:lpstr>Impact</vt:lpstr>
      <vt:lpstr>Verdana</vt:lpstr>
      <vt:lpstr>Office Theme</vt:lpstr>
      <vt:lpstr>ECEN 5833</vt:lpstr>
      <vt:lpstr>Team: Ashwathama Self-Checkout Shopping cart  </vt:lpstr>
      <vt:lpstr>Presentation Roadmap</vt:lpstr>
      <vt:lpstr>Project Description &amp; Use Cases</vt:lpstr>
      <vt:lpstr>Project Description &amp; Use Cases</vt:lpstr>
      <vt:lpstr>System Block Diagram</vt:lpstr>
      <vt:lpstr>Hardware Block Diagram</vt:lpstr>
      <vt:lpstr>Hardware Design</vt:lpstr>
      <vt:lpstr>Power Management</vt:lpstr>
      <vt:lpstr>Battery Management MCP73213</vt:lpstr>
      <vt:lpstr>Buck Regulator TPS560430</vt:lpstr>
      <vt:lpstr>Radio</vt:lpstr>
      <vt:lpstr>Software Design</vt:lpstr>
      <vt:lpstr>Software Design</vt:lpstr>
      <vt:lpstr>Low Power Mode Timeline</vt:lpstr>
      <vt:lpstr>Low Power Mode (Cont..)  </vt:lpstr>
      <vt:lpstr>Low Power Mode (Cont..)  </vt:lpstr>
      <vt:lpstr>Low Power Mode (Cont..)  </vt:lpstr>
      <vt:lpstr>Proof-of-concept Realization</vt:lpstr>
      <vt:lpstr>Summary</vt:lpstr>
      <vt:lpstr>DEMO TIME</vt:lpstr>
      <vt:lpstr>Lessons Learned</vt:lpstr>
      <vt:lpstr>Hardware Bugs</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Scherr</dc:creator>
  <cp:lastModifiedBy>Siddhant Jajoo</cp:lastModifiedBy>
  <cp:revision>405</cp:revision>
  <dcterms:created xsi:type="dcterms:W3CDTF">2015-08-04T22:38:58Z</dcterms:created>
  <dcterms:modified xsi:type="dcterms:W3CDTF">2019-12-16T22:37:21Z</dcterms:modified>
</cp:coreProperties>
</file>