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6" r:id="rId5"/>
    <p:sldId id="261" r:id="rId6"/>
    <p:sldId id="262" r:id="rId7"/>
    <p:sldId id="267"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470B2-2945-4764-BEC8-E212681B8A00}" v="25" dt="2023-05-31T06:27:01.379"/>
    <p1510:client id="{A10DE8F8-1741-4F0F-9BE4-D729DD8F9FF5}" v="34" dt="2023-05-31T06:22:10.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1373" autoAdjust="0"/>
  </p:normalViewPr>
  <p:slideViewPr>
    <p:cSldViewPr>
      <p:cViewPr varScale="1">
        <p:scale>
          <a:sx n="75" d="100"/>
          <a:sy n="75" d="100"/>
        </p:scale>
        <p:origin x="166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epa-priyanka/PersonalFinanceTracke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500438"/>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a:ea typeface="+mn-lt"/>
              <a:cs typeface="+mn-lt"/>
            </a:endParaRPr>
          </a:p>
          <a:p>
            <a:r>
              <a:rPr lang="en-US" sz="3600" b="1" dirty="0">
                <a:solidFill>
                  <a:schemeClr val="tx1"/>
                </a:solidFill>
                <a:latin typeface="Arial Black"/>
                <a:ea typeface="+mn-lt"/>
                <a:cs typeface="+mn-lt"/>
              </a:rPr>
              <a:t>GitHub Copilot Hackathon</a:t>
            </a:r>
            <a:endParaRPr lang="en-US" dirty="0">
              <a:solidFill>
                <a:schemeClr val="tx1"/>
              </a:solidFill>
              <a:cs typeface="Calibri"/>
            </a:endParaRPr>
          </a:p>
        </p:txBody>
      </p:sp>
      <p:sp>
        <p:nvSpPr>
          <p:cNvPr id="7" name="Rectangle 6"/>
          <p:cNvSpPr/>
          <p:nvPr/>
        </p:nvSpPr>
        <p:spPr>
          <a:xfrm>
            <a:off x="2000232" y="4929198"/>
            <a:ext cx="5072098" cy="923330"/>
          </a:xfrm>
          <a:prstGeom prst="rect">
            <a:avLst/>
          </a:prstGeom>
        </p:spPr>
        <p:txBody>
          <a:bodyPr wrap="square">
            <a:spAutoFit/>
          </a:bodyPr>
          <a:lstStyle/>
          <a:p>
            <a:r>
              <a:rPr lang="en-IN" dirty="0"/>
              <a:t>Team Name-</a:t>
            </a:r>
            <a:r>
              <a:rPr lang="en-IN" b="1" i="0" dirty="0" err="1">
                <a:solidFill>
                  <a:srgbClr val="19171A"/>
                </a:solidFill>
                <a:effectLst/>
                <a:latin typeface="Lato" panose="020B0604020202020204" pitchFamily="34" charset="0"/>
              </a:rPr>
              <a:t>WinningsCrew</a:t>
            </a:r>
            <a:endParaRPr lang="en-IN" dirty="0"/>
          </a:p>
          <a:p>
            <a:r>
              <a:rPr lang="en-IN" dirty="0"/>
              <a:t>Team Leader Name- Deepa Priyanka P</a:t>
            </a:r>
          </a:p>
          <a:p>
            <a:r>
              <a:rPr lang="en-IN" dirty="0"/>
              <a:t>Team Leader Email Address-dp555990@gmail.com</a:t>
            </a:r>
          </a:p>
        </p:txBody>
      </p:sp>
      <p:pic>
        <p:nvPicPr>
          <p:cNvPr id="2" name="Picture 3" descr="Text&#10;&#10;Description automatically generated">
            <a:extLst>
              <a:ext uri="{FF2B5EF4-FFF2-40B4-BE49-F238E27FC236}">
                <a16:creationId xmlns:a16="http://schemas.microsoft.com/office/drawing/2014/main" id="{5780248D-C674-727C-41C7-7AB452D074FF}"/>
              </a:ext>
            </a:extLst>
          </p:cNvPr>
          <p:cNvPicPr>
            <a:picLocks noChangeAspect="1"/>
          </p:cNvPicPr>
          <p:nvPr/>
        </p:nvPicPr>
        <p:blipFill>
          <a:blip r:embed="rId2"/>
          <a:stretch>
            <a:fillRect/>
          </a:stretch>
        </p:blipFill>
        <p:spPr>
          <a:xfrm>
            <a:off x="-5751" y="166475"/>
            <a:ext cx="9155501" cy="1694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5" name="Picture 3">
            <a:extLst>
              <a:ext uri="{FF2B5EF4-FFF2-40B4-BE49-F238E27FC236}">
                <a16:creationId xmlns:a16="http://schemas.microsoft.com/office/drawing/2014/main" id="{ADDD4619-1BD4-AE1B-74CF-E872F46537B1}"/>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532448" y="17979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Brief Summary of Project:</a:t>
            </a:r>
            <a:b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3">
            <a:extLst>
              <a:ext uri="{FF2B5EF4-FFF2-40B4-BE49-F238E27FC236}">
                <a16:creationId xmlns:a16="http://schemas.microsoft.com/office/drawing/2014/main" id="{CF7F4599-D863-3B85-0E29-305A6E97FCB8}"/>
              </a:ext>
            </a:extLst>
          </p:cNvPr>
          <p:cNvPicPr>
            <a:picLocks noChangeAspect="1"/>
          </p:cNvPicPr>
          <p:nvPr/>
        </p:nvPicPr>
        <p:blipFill>
          <a:blip r:embed="rId2"/>
          <a:stretch>
            <a:fillRect/>
          </a:stretch>
        </p:blipFill>
        <p:spPr>
          <a:xfrm>
            <a:off x="6792583" y="190680"/>
            <a:ext cx="2057400" cy="438150"/>
          </a:xfrm>
          <a:prstGeom prst="rect">
            <a:avLst/>
          </a:prstGeom>
        </p:spPr>
      </p:pic>
      <p:sp>
        <p:nvSpPr>
          <p:cNvPr id="6" name="TextBox 5">
            <a:extLst>
              <a:ext uri="{FF2B5EF4-FFF2-40B4-BE49-F238E27FC236}">
                <a16:creationId xmlns:a16="http://schemas.microsoft.com/office/drawing/2014/main" id="{C3A95392-8C51-5988-7E43-1A93E42AFA35}"/>
              </a:ext>
            </a:extLst>
          </p:cNvPr>
          <p:cNvSpPr txBox="1"/>
          <p:nvPr/>
        </p:nvSpPr>
        <p:spPr>
          <a:xfrm>
            <a:off x="467544" y="908720"/>
            <a:ext cx="8208912" cy="5386090"/>
          </a:xfrm>
          <a:prstGeom prst="rect">
            <a:avLst/>
          </a:prstGeom>
          <a:noFill/>
        </p:spPr>
        <p:txBody>
          <a:bodyPr wrap="square">
            <a:spAutoFit/>
          </a:bodyPr>
          <a:lstStyle/>
          <a:p>
            <a:pPr algn="l"/>
            <a:r>
              <a:rPr lang="en-US" sz="2400" b="0" i="0" dirty="0">
                <a:solidFill>
                  <a:schemeClr val="tx2"/>
                </a:solidFill>
                <a:effectLst/>
                <a:latin typeface="Söhne"/>
              </a:rPr>
              <a:t>Theme 3</a:t>
            </a:r>
            <a:r>
              <a:rPr lang="en-US" sz="2400" b="1" i="1" dirty="0">
                <a:solidFill>
                  <a:schemeClr val="tx2"/>
                </a:solidFill>
                <a:effectLst/>
                <a:latin typeface="Söhne"/>
              </a:rPr>
              <a:t>: PERSONAL FINANCE TRACKER </a:t>
            </a:r>
            <a:r>
              <a:rPr lang="en-US" sz="2400" b="0" i="0" dirty="0">
                <a:solidFill>
                  <a:schemeClr val="tx2"/>
                </a:solidFill>
                <a:effectLst/>
                <a:latin typeface="Söhne"/>
              </a:rPr>
              <a:t>using JavaScript</a:t>
            </a:r>
          </a:p>
          <a:p>
            <a:pPr algn="l"/>
            <a:endParaRPr lang="en-US" sz="1600" b="0" i="0" dirty="0">
              <a:solidFill>
                <a:schemeClr val="tx2"/>
              </a:solidFill>
              <a:effectLst/>
              <a:latin typeface="Söhne"/>
            </a:endParaRPr>
          </a:p>
          <a:p>
            <a:pPr algn="l"/>
            <a:endParaRPr lang="en-US" sz="1600" b="0" i="0" dirty="0">
              <a:solidFill>
                <a:schemeClr val="tx2"/>
              </a:solidFill>
              <a:effectLst/>
              <a:latin typeface="Söhne"/>
            </a:endParaRPr>
          </a:p>
          <a:p>
            <a:pPr algn="l"/>
            <a:r>
              <a:rPr lang="en-US" sz="1600" b="0" i="0" dirty="0">
                <a:solidFill>
                  <a:schemeClr val="tx2"/>
                </a:solidFill>
                <a:effectLst/>
                <a:latin typeface="Söhne"/>
              </a:rPr>
              <a:t>The Personal Finance Tracker is a web-based application built using JavaScript, HTML, and CSS. Its main purpose is to help users manage their personal finances effectively. The application provides a user-friendly interface for adding, editing, and deleting income and expense transactions, as well as displaying the current balance.</a:t>
            </a:r>
          </a:p>
          <a:p>
            <a:pPr algn="l"/>
            <a:endParaRPr lang="en-US" sz="1600" b="0" i="0" dirty="0">
              <a:solidFill>
                <a:schemeClr val="tx2"/>
              </a:solidFill>
              <a:effectLst/>
              <a:latin typeface="Söhne"/>
            </a:endParaRPr>
          </a:p>
          <a:p>
            <a:pPr algn="l"/>
            <a:r>
              <a:rPr lang="en-US" sz="1600" b="0" i="0" dirty="0">
                <a:solidFill>
                  <a:schemeClr val="tx2"/>
                </a:solidFill>
                <a:effectLst/>
                <a:latin typeface="Söhne"/>
              </a:rPr>
              <a:t>The core functionality of the Personal Finance Tracker includes:</a:t>
            </a:r>
          </a:p>
          <a:p>
            <a:pPr algn="l">
              <a:buFont typeface="+mj-lt"/>
              <a:buAutoNum type="arabicPeriod"/>
            </a:pPr>
            <a:r>
              <a:rPr lang="en-US" sz="1600" b="1" i="0" dirty="0">
                <a:solidFill>
                  <a:schemeClr val="tx2"/>
                </a:solidFill>
                <a:effectLst/>
                <a:latin typeface="Söhne"/>
              </a:rPr>
              <a:t>Adding Transactions</a:t>
            </a:r>
            <a:r>
              <a:rPr lang="en-US" sz="1600" b="0" i="0" dirty="0">
                <a:solidFill>
                  <a:schemeClr val="tx2"/>
                </a:solidFill>
                <a:effectLst/>
                <a:latin typeface="Söhne"/>
              </a:rPr>
              <a:t>: Users can input their income and expenses by entering relevant details such as transaction type, amount, date, and category.</a:t>
            </a:r>
          </a:p>
          <a:p>
            <a:pPr algn="l">
              <a:buFont typeface="+mj-lt"/>
              <a:buAutoNum type="arabicPeriod"/>
            </a:pPr>
            <a:r>
              <a:rPr lang="en-US" sz="1600" b="1" i="0" dirty="0">
                <a:solidFill>
                  <a:schemeClr val="tx2"/>
                </a:solidFill>
                <a:effectLst/>
                <a:latin typeface="Söhne"/>
              </a:rPr>
              <a:t>Editing Transactions</a:t>
            </a:r>
            <a:r>
              <a:rPr lang="en-US" sz="1600" b="0" i="0" dirty="0">
                <a:solidFill>
                  <a:schemeClr val="tx2"/>
                </a:solidFill>
                <a:effectLst/>
                <a:latin typeface="Söhne"/>
              </a:rPr>
              <a:t>: Users have the ability to modify existing transactions, allowing them to update any changes or corrections.</a:t>
            </a:r>
          </a:p>
          <a:p>
            <a:pPr algn="l">
              <a:buFont typeface="+mj-lt"/>
              <a:buAutoNum type="arabicPeriod"/>
            </a:pPr>
            <a:r>
              <a:rPr lang="en-US" sz="1600" b="1" i="0" dirty="0">
                <a:solidFill>
                  <a:schemeClr val="tx2"/>
                </a:solidFill>
                <a:effectLst/>
                <a:latin typeface="Söhne"/>
              </a:rPr>
              <a:t>Deleting Transactions</a:t>
            </a:r>
            <a:r>
              <a:rPr lang="en-US" sz="1600" b="0" i="0" dirty="0">
                <a:solidFill>
                  <a:schemeClr val="tx2"/>
                </a:solidFill>
                <a:effectLst/>
                <a:latin typeface="Söhne"/>
              </a:rPr>
              <a:t>: Users can remove transactions from their financial records when they are no longer relevant or accurate.</a:t>
            </a:r>
          </a:p>
          <a:p>
            <a:pPr algn="l">
              <a:buFont typeface="+mj-lt"/>
              <a:buAutoNum type="arabicPeriod"/>
            </a:pPr>
            <a:r>
              <a:rPr lang="en-US" sz="1600" b="1" i="0" dirty="0">
                <a:solidFill>
                  <a:schemeClr val="tx2"/>
                </a:solidFill>
                <a:effectLst/>
                <a:latin typeface="Söhne"/>
              </a:rPr>
              <a:t>Balance Calculation</a:t>
            </a:r>
            <a:r>
              <a:rPr lang="en-US" sz="1600" b="0" i="0" dirty="0">
                <a:solidFill>
                  <a:schemeClr val="tx2"/>
                </a:solidFill>
                <a:effectLst/>
                <a:latin typeface="Söhne"/>
              </a:rPr>
              <a:t>: The application calculates and displays the current balance based on the income and expense transactions entered by the user.</a:t>
            </a:r>
          </a:p>
          <a:p>
            <a:pPr algn="l"/>
            <a:endParaRPr lang="en-US" sz="1600" b="0" i="0" dirty="0">
              <a:solidFill>
                <a:schemeClr val="tx2"/>
              </a:solidFill>
              <a:effectLst/>
              <a:latin typeface="Söhne"/>
            </a:endParaRPr>
          </a:p>
          <a:p>
            <a:pPr algn="l"/>
            <a:r>
              <a:rPr lang="en-US" sz="1600" b="0" i="0" dirty="0">
                <a:solidFill>
                  <a:schemeClr val="tx2"/>
                </a:solidFill>
                <a:effectLst/>
                <a:latin typeface="Söhne"/>
              </a:rPr>
              <a:t>To aid in the development process, GitHub Copilot has been utilized as an AI-powered coding assistant. It assisted in implementing features, handling user input, and designing a responsive user interface, thereby enhancing productivity and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352367" y="190680"/>
            <a:ext cx="8520600" cy="57402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Business Challenge /Use Cases</a:t>
            </a:r>
            <a:endParaRPr lang="en-US" dirty="0">
              <a:cs typeface="+mj-cs"/>
            </a:endParaRPr>
          </a:p>
        </p:txBody>
      </p:sp>
      <p:pic>
        <p:nvPicPr>
          <p:cNvPr id="3" name="Picture 3">
            <a:extLst>
              <a:ext uri="{FF2B5EF4-FFF2-40B4-BE49-F238E27FC236}">
                <a16:creationId xmlns:a16="http://schemas.microsoft.com/office/drawing/2014/main" id="{7C6360A3-9FF5-954B-A328-E80C390FD5D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A19D9517-91B9-7004-62E8-D52A1B052FBD}"/>
              </a:ext>
            </a:extLst>
          </p:cNvPr>
          <p:cNvSpPr txBox="1"/>
          <p:nvPr/>
        </p:nvSpPr>
        <p:spPr>
          <a:xfrm>
            <a:off x="467544" y="908720"/>
            <a:ext cx="828092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Data Security</a:t>
            </a:r>
          </a:p>
          <a:p>
            <a:pPr marL="285750" indent="-285750">
              <a:buFont typeface="Arial" panose="020B0604020202020204" pitchFamily="34" charset="0"/>
              <a:buChar char="•"/>
            </a:pPr>
            <a:r>
              <a:rPr lang="en-IN" dirty="0">
                <a:solidFill>
                  <a:schemeClr val="tx2"/>
                </a:solidFill>
              </a:rPr>
              <a:t>User Adoption</a:t>
            </a:r>
          </a:p>
          <a:p>
            <a:pPr marL="285750" indent="-285750">
              <a:buFont typeface="Arial" panose="020B0604020202020204" pitchFamily="34" charset="0"/>
              <a:buChar char="•"/>
            </a:pPr>
            <a:r>
              <a:rPr lang="en-IN" dirty="0">
                <a:solidFill>
                  <a:schemeClr val="tx2"/>
                </a:solidFill>
              </a:rPr>
              <a:t>Expense Tracking Accuracy</a:t>
            </a:r>
          </a:p>
          <a:p>
            <a:pPr marL="285750" indent="-285750">
              <a:buFont typeface="Arial" panose="020B0604020202020204" pitchFamily="34" charset="0"/>
              <a:buChar char="•"/>
            </a:pPr>
            <a:r>
              <a:rPr lang="en-IN" dirty="0">
                <a:solidFill>
                  <a:schemeClr val="tx2"/>
                </a:solidFill>
              </a:rPr>
              <a:t>Integration with Finance Institutes</a:t>
            </a:r>
          </a:p>
          <a:p>
            <a:pPr marL="285750" indent="-285750">
              <a:buFont typeface="Arial" panose="020B0604020202020204" pitchFamily="34" charset="0"/>
              <a:buChar char="•"/>
            </a:pPr>
            <a:r>
              <a:rPr lang="en-IN" dirty="0">
                <a:solidFill>
                  <a:schemeClr val="tx2"/>
                </a:solidFill>
              </a:rPr>
              <a:t>Budget Management</a:t>
            </a:r>
          </a:p>
          <a:p>
            <a:pPr marL="285750" indent="-285750">
              <a:buFont typeface="Arial" panose="020B0604020202020204" pitchFamily="34" charset="0"/>
              <a:buChar char="•"/>
            </a:pPr>
            <a:r>
              <a:rPr lang="en-IN" dirty="0">
                <a:solidFill>
                  <a:schemeClr val="tx2"/>
                </a:solidFill>
              </a:rPr>
              <a:t>Financial Goal Setting</a:t>
            </a:r>
          </a:p>
          <a:p>
            <a:pPr marL="285750" indent="-285750">
              <a:buFont typeface="Arial" panose="020B0604020202020204" pitchFamily="34" charset="0"/>
              <a:buChar char="•"/>
            </a:pPr>
            <a:r>
              <a:rPr lang="en-IN" dirty="0">
                <a:solidFill>
                  <a:schemeClr val="tx2"/>
                </a:solidFill>
              </a:rPr>
              <a:t>Investing Monitoring</a:t>
            </a:r>
          </a:p>
          <a:p>
            <a:pPr marL="285750" indent="-285750">
              <a:buFont typeface="Arial" panose="020B0604020202020204" pitchFamily="34" charset="0"/>
              <a:buChar char="•"/>
            </a:pPr>
            <a:r>
              <a:rPr lang="en-IN" dirty="0">
                <a:solidFill>
                  <a:schemeClr val="tx2"/>
                </a:solidFill>
              </a:rPr>
              <a:t>Tax preparation</a:t>
            </a:r>
          </a:p>
          <a:p>
            <a:pPr marL="285750" indent="-285750">
              <a:buFont typeface="Arial" panose="020B0604020202020204" pitchFamily="34" charset="0"/>
              <a:buChar char="•"/>
            </a:pPr>
            <a:r>
              <a:rPr lang="en-IN" dirty="0">
                <a:solidFill>
                  <a:schemeClr val="tx2"/>
                </a:solidFill>
              </a:rPr>
              <a:t>Expense Reimbursement</a:t>
            </a:r>
          </a:p>
          <a:p>
            <a:pPr marL="285750" indent="-285750">
              <a:buFont typeface="Arial" panose="020B0604020202020204" pitchFamily="34" charset="0"/>
              <a:buChar char="•"/>
            </a:pPr>
            <a:r>
              <a:rPr lang="en-IN" dirty="0">
                <a:solidFill>
                  <a:schemeClr val="tx2"/>
                </a:solidFill>
              </a:rPr>
              <a:t>Financial Education</a:t>
            </a:r>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467544" y="260648"/>
            <a:ext cx="8520600" cy="57606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Proposed Solution </a:t>
            </a:r>
            <a:endParaRPr lang="en-US" dirty="0">
              <a:cs typeface="+mj-cs"/>
            </a:endParaRPr>
          </a:p>
        </p:txBody>
      </p:sp>
      <p:pic>
        <p:nvPicPr>
          <p:cNvPr id="3" name="Picture 3">
            <a:extLst>
              <a:ext uri="{FF2B5EF4-FFF2-40B4-BE49-F238E27FC236}">
                <a16:creationId xmlns:a16="http://schemas.microsoft.com/office/drawing/2014/main" id="{F7D691E3-F4E9-61FD-E313-EC8B4A2026ED}"/>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4B8544DF-B9BE-FD83-CE37-71793C6455FC}"/>
              </a:ext>
            </a:extLst>
          </p:cNvPr>
          <p:cNvSpPr txBox="1"/>
          <p:nvPr/>
        </p:nvSpPr>
        <p:spPr>
          <a:xfrm>
            <a:off x="467544" y="906680"/>
            <a:ext cx="8382439" cy="6001643"/>
          </a:xfrm>
          <a:prstGeom prst="rect">
            <a:avLst/>
          </a:prstGeom>
          <a:noFill/>
        </p:spPr>
        <p:txBody>
          <a:bodyPr wrap="square" rtlCol="0">
            <a:spAutoFit/>
          </a:bodyPr>
          <a:lstStyle/>
          <a:p>
            <a:pPr algn="l">
              <a:buFont typeface="+mj-lt"/>
              <a:buAutoNum type="arabicPeriod"/>
            </a:pPr>
            <a:r>
              <a:rPr lang="en-US" sz="1600" b="0" i="0" dirty="0">
                <a:solidFill>
                  <a:schemeClr val="tx2"/>
                </a:solidFill>
                <a:effectLst/>
                <a:latin typeface="Söhne"/>
              </a:rPr>
              <a:t>User Authentication: Implementing a user authentication system to allow users to create accounts, log in, and securely access their personal finance data.</a:t>
            </a:r>
          </a:p>
          <a:p>
            <a:pPr algn="just">
              <a:buFont typeface="+mj-lt"/>
              <a:buAutoNum type="arabicPeriod"/>
            </a:pPr>
            <a:r>
              <a:rPr lang="en-US" sz="1600" b="0" i="0" dirty="0">
                <a:solidFill>
                  <a:schemeClr val="tx2"/>
                </a:solidFill>
                <a:effectLst/>
                <a:latin typeface="Söhne"/>
              </a:rPr>
              <a:t>Dashboard: Designing a dashboard that displays key financial information such as current balance, income, expenses, and transaction history. This provides users with an overview of their financial status at a glance.</a:t>
            </a:r>
          </a:p>
          <a:p>
            <a:pPr algn="l">
              <a:buFont typeface="+mj-lt"/>
              <a:buAutoNum type="arabicPeriod"/>
            </a:pPr>
            <a:r>
              <a:rPr lang="en-US" sz="1600" b="0" i="0" dirty="0">
                <a:solidFill>
                  <a:schemeClr val="tx2"/>
                </a:solidFill>
                <a:effectLst/>
                <a:latin typeface="Söhne"/>
              </a:rPr>
              <a:t>Transaction Management: Allow users to add, edit, and delete income and expense transactions. Users can enter transaction details such as date, category, amount, and description. The application will calculate the balance based on these transactions.</a:t>
            </a:r>
          </a:p>
          <a:p>
            <a:pPr algn="l">
              <a:buFont typeface="+mj-lt"/>
              <a:buAutoNum type="arabicPeriod"/>
            </a:pPr>
            <a:r>
              <a:rPr lang="en-US" sz="1600" b="0" i="0" dirty="0">
                <a:solidFill>
                  <a:schemeClr val="tx2"/>
                </a:solidFill>
                <a:effectLst/>
                <a:latin typeface="Söhne"/>
              </a:rPr>
              <a:t>Categorization: Enable users to categorize transactions to gain insights into spending patterns and easily track expenses by different categories such as food, transportation, utilities, etc.</a:t>
            </a:r>
          </a:p>
          <a:p>
            <a:pPr algn="l">
              <a:buFont typeface="+mj-lt"/>
              <a:buAutoNum type="arabicPeriod"/>
            </a:pPr>
            <a:r>
              <a:rPr lang="en-US" sz="1600" b="0" i="0" dirty="0">
                <a:solidFill>
                  <a:schemeClr val="tx2"/>
                </a:solidFill>
                <a:effectLst/>
                <a:latin typeface="Söhne"/>
              </a:rPr>
              <a:t>Reports and Analytics: Generate reports and visualizations to help users analyze their financial data. This can include charts and graphs to illustrate income vs. expenses, monthly trends, and category breakdowns.</a:t>
            </a:r>
          </a:p>
          <a:p>
            <a:pPr algn="l">
              <a:buFont typeface="+mj-lt"/>
              <a:buAutoNum type="arabicPeriod"/>
            </a:pPr>
            <a:r>
              <a:rPr lang="en-US" sz="1600" b="0" i="0" dirty="0">
                <a:solidFill>
                  <a:schemeClr val="tx2"/>
                </a:solidFill>
                <a:effectLst/>
                <a:latin typeface="Söhne"/>
              </a:rPr>
              <a:t>Budgeting: Provide users with the ability to set budgets and track their progress. The application can send notifications or alerts when users approach or exceed their budget limits.</a:t>
            </a:r>
          </a:p>
          <a:p>
            <a:pPr algn="l">
              <a:buFont typeface="+mj-lt"/>
              <a:buAutoNum type="arabicPeriod"/>
            </a:pPr>
            <a:r>
              <a:rPr lang="en-US" sz="1600" b="0" i="0" dirty="0">
                <a:solidFill>
                  <a:schemeClr val="tx2"/>
                </a:solidFill>
                <a:effectLst/>
                <a:latin typeface="Söhne"/>
              </a:rPr>
              <a:t>Reminders and Notifications: Implement reminders and notifications for upcoming bills, payment due dates, or any financial events to ensure users stay on top of their financial obligations.</a:t>
            </a:r>
          </a:p>
          <a:p>
            <a:pPr algn="l">
              <a:buFont typeface="+mj-lt"/>
              <a:buAutoNum type="arabicPeriod"/>
            </a:pPr>
            <a:r>
              <a:rPr lang="en-US" sz="1600" b="0" i="0" dirty="0">
                <a:solidFill>
                  <a:schemeClr val="tx2"/>
                </a:solidFill>
                <a:effectLst/>
                <a:latin typeface="Söhne"/>
              </a:rPr>
              <a:t>Data Persistence: Store user data securely, either in a database or locally on the user's device, to maintain transaction history and preferences across sessions.</a:t>
            </a:r>
          </a:p>
          <a:p>
            <a:pPr algn="l">
              <a:buFont typeface="+mj-lt"/>
              <a:buAutoNum type="arabicPeriod"/>
            </a:pPr>
            <a:r>
              <a:rPr lang="en-US" sz="1600" b="0" i="0" dirty="0">
                <a:solidFill>
                  <a:schemeClr val="tx2"/>
                </a:solidFill>
                <a:effectLst/>
                <a:latin typeface="Söhne"/>
              </a:rPr>
              <a:t>Responsive Design: Create a responsive and mobile-friendly layout that adapts to different screen sizes, allowing users to access their personal finance tracker on various devices.</a:t>
            </a:r>
          </a:p>
          <a:p>
            <a:pPr algn="l"/>
            <a:r>
              <a:rPr lang="en-US" sz="1600" b="0" i="0" dirty="0">
                <a:solidFill>
                  <a:schemeClr val="tx2"/>
                </a:solidFill>
                <a:effectLst/>
                <a:latin typeface="Söhne"/>
              </a:rPr>
              <a:t>By incorporating these features, the Personal Finance Tracker aims to provide users with a comprehensive and convenient solution for effectively managing their personal finances.</a:t>
            </a:r>
          </a:p>
          <a:p>
            <a:endParaRPr lang="en-IN" sz="1600" dirty="0">
              <a:solidFill>
                <a:schemeClr val="tx2"/>
              </a:solidFill>
            </a:endParaRPr>
          </a:p>
        </p:txBody>
      </p:sp>
    </p:spTree>
    <p:extLst>
      <p:ext uri="{BB962C8B-B14F-4D97-AF65-F5344CB8AC3E}">
        <p14:creationId xmlns:p14="http://schemas.microsoft.com/office/powerpoint/2010/main" val="250678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467544" y="34248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D72FACCE-0A17-E4D5-4FDF-5B4AED34BB3E}"/>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C590AD32-3391-CD44-462B-1DD45853F94B}"/>
              </a:ext>
            </a:extLst>
          </p:cNvPr>
          <p:cNvSpPr txBox="1"/>
          <p:nvPr/>
        </p:nvSpPr>
        <p:spPr>
          <a:xfrm>
            <a:off x="611560" y="1556792"/>
            <a:ext cx="7344816" cy="3693319"/>
          </a:xfrm>
          <a:prstGeom prst="rect">
            <a:avLst/>
          </a:prstGeom>
          <a:noFill/>
        </p:spPr>
        <p:txBody>
          <a:bodyPr wrap="square" rtlCol="0">
            <a:spAutoFit/>
          </a:bodyPr>
          <a:lstStyle/>
          <a:p>
            <a:r>
              <a:rPr lang="en-US" dirty="0"/>
              <a:t>Frontend:</a:t>
            </a:r>
          </a:p>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JavaScript</a:t>
            </a:r>
          </a:p>
          <a:p>
            <a:pPr marL="285750" indent="-285750">
              <a:buFont typeface="Arial" panose="020B0604020202020204" pitchFamily="34" charset="0"/>
              <a:buChar char="•"/>
            </a:pPr>
            <a:endParaRPr lang="en-US" dirty="0"/>
          </a:p>
          <a:p>
            <a:r>
              <a:rPr lang="en-US" dirty="0"/>
              <a:t>Backend:</a:t>
            </a:r>
          </a:p>
          <a:p>
            <a:pPr marL="285750" indent="-285750">
              <a:buFont typeface="Arial" panose="020B0604020202020204" pitchFamily="34" charset="0"/>
              <a:buChar char="•"/>
            </a:pPr>
            <a:r>
              <a:rPr lang="en-US" dirty="0"/>
              <a:t>Node </a:t>
            </a:r>
            <a:r>
              <a:rPr lang="en-US" dirty="0" err="1"/>
              <a:t>js</a:t>
            </a:r>
            <a:endParaRPr lang="en-US" dirty="0"/>
          </a:p>
          <a:p>
            <a:pPr marL="285750" indent="-285750">
              <a:buFont typeface="Arial" panose="020B0604020202020204" pitchFamily="34" charset="0"/>
              <a:buChar char="•"/>
            </a:pPr>
            <a:r>
              <a:rPr lang="en-US" dirty="0"/>
              <a:t>Express </a:t>
            </a:r>
            <a:r>
              <a:rPr lang="en-US" dirty="0" err="1"/>
              <a:t>js</a:t>
            </a:r>
            <a:endParaRPr lang="en-US" dirty="0"/>
          </a:p>
          <a:p>
            <a:pPr marL="285750" indent="-285750">
              <a:buFont typeface="Arial" panose="020B0604020202020204" pitchFamily="34" charset="0"/>
              <a:buChar char="•"/>
            </a:pPr>
            <a:endParaRPr lang="en-US" dirty="0"/>
          </a:p>
          <a:p>
            <a:r>
              <a:rPr lang="en-US" dirty="0"/>
              <a:t>Database:</a:t>
            </a:r>
          </a:p>
          <a:p>
            <a:pPr marL="285750" indent="-285750">
              <a:buFont typeface="Arial" panose="020B0604020202020204" pitchFamily="34" charset="0"/>
              <a:buChar char="•"/>
            </a:pPr>
            <a:r>
              <a:rPr lang="en-US" dirty="0" err="1"/>
              <a:t>MYSql</a:t>
            </a:r>
            <a:endParaRPr lang="en-US" dirty="0"/>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353542" y="342480"/>
            <a:ext cx="8520600" cy="572700"/>
          </a:xfrm>
          <a:prstGeom prst="rect">
            <a:avLst/>
          </a:prstGeom>
        </p:spPr>
        <p:txBody>
          <a:bodyPr spcFirstLastPara="1" vert="horz" wrap="square" lIns="91425" tIns="91425" rIns="91425" bIns="91425" rtlCol="0" anchor="t" anchorCtr="0">
            <a:normAutofit fontScale="97500" lnSpcReduction="10000"/>
          </a:bodyPr>
          <a:lstStyle/>
          <a:p>
            <a:pPr>
              <a:lnSpc>
                <a:spcPct val="114999"/>
              </a:lnSpc>
              <a:defRPr/>
            </a:pPr>
            <a:r>
              <a:rPr lang="en-US" sz="2400" b="1" dirty="0">
                <a:solidFill>
                  <a:srgbClr val="1D1D1D"/>
                </a:solidFill>
                <a:latin typeface="Verdana"/>
                <a:ea typeface="Verdana"/>
                <a:cs typeface="+mn-lt"/>
                <a:sym typeface="Verdana"/>
              </a:rPr>
              <a:t>Mention of usage of </a:t>
            </a:r>
            <a:r>
              <a:rPr kumimoji="0" lang="en-US" sz="2400" b="1" i="0" u="none" strike="noStrike" kern="1200" cap="none" spc="0" normalizeH="0" baseline="0" noProof="0" dirty="0" err="1">
                <a:ln>
                  <a:noFill/>
                </a:ln>
                <a:solidFill>
                  <a:srgbClr val="1D1D1D"/>
                </a:solidFill>
                <a:effectLst/>
                <a:uLnTx/>
                <a:uFillTx/>
                <a:latin typeface="Verdana"/>
                <a:ea typeface="Verdana"/>
                <a:cs typeface="+mn-lt"/>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mn-lt"/>
                <a:sym typeface="Verdana"/>
              </a:rPr>
              <a:t> </a:t>
            </a:r>
            <a:r>
              <a:rPr lang="en-US" sz="2400" b="1" dirty="0">
                <a:solidFill>
                  <a:srgbClr val="1D1D1D"/>
                </a:solidFill>
                <a:latin typeface="Verdana"/>
                <a:ea typeface="Verdana"/>
                <a:cs typeface="+mn-lt"/>
                <a:sym typeface="Verdana"/>
              </a:rPr>
              <a:t>Copilot :</a:t>
            </a:r>
            <a:endParaRPr lang="en-US" dirty="0">
              <a:cs typeface="+mj-cs"/>
            </a:endParaRPr>
          </a:p>
        </p:txBody>
      </p:sp>
      <p:pic>
        <p:nvPicPr>
          <p:cNvPr id="4" name="Picture 3">
            <a:extLst>
              <a:ext uri="{FF2B5EF4-FFF2-40B4-BE49-F238E27FC236}">
                <a16:creationId xmlns:a16="http://schemas.microsoft.com/office/drawing/2014/main" id="{AF65871F-E689-1182-656F-9D0995549739}"/>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996072FA-3D12-EED3-9E46-C86508053B42}"/>
              </a:ext>
            </a:extLst>
          </p:cNvPr>
          <p:cNvSpPr txBox="1"/>
          <p:nvPr/>
        </p:nvSpPr>
        <p:spPr>
          <a:xfrm>
            <a:off x="482550" y="1484784"/>
            <a:ext cx="8262583" cy="4770537"/>
          </a:xfrm>
          <a:prstGeom prst="rect">
            <a:avLst/>
          </a:prstGeom>
          <a:noFill/>
        </p:spPr>
        <p:txBody>
          <a:bodyPr wrap="square" rtlCol="0">
            <a:spAutoFit/>
          </a:bodyPr>
          <a:lstStyle/>
          <a:p>
            <a:pPr algn="just">
              <a:buFont typeface="+mj-lt"/>
              <a:buAutoNum type="arabicPeriod"/>
            </a:pPr>
            <a:r>
              <a:rPr lang="en-US" sz="1600" b="1" i="0" dirty="0">
                <a:solidFill>
                  <a:schemeClr val="tx2"/>
                </a:solidFill>
                <a:effectLst/>
                <a:latin typeface="Söhne"/>
              </a:rPr>
              <a:t>Code Generation</a:t>
            </a:r>
            <a:r>
              <a:rPr lang="en-US" sz="1600" b="0" i="0" dirty="0">
                <a:solidFill>
                  <a:schemeClr val="tx2"/>
                </a:solidFill>
                <a:effectLst/>
                <a:latin typeface="Söhne"/>
              </a:rPr>
              <a:t>: GitHub Copilot has assisted in generating code snippets and even entire functions based on the context and desired functionality. It has suggested code patterns, syntax, and API usage, saving time and effort during development.</a:t>
            </a:r>
          </a:p>
          <a:p>
            <a:pPr algn="just">
              <a:buFont typeface="+mj-lt"/>
              <a:buAutoNum type="arabicPeriod"/>
            </a:pPr>
            <a:r>
              <a:rPr lang="en-US" sz="1600" b="1" i="0" dirty="0">
                <a:solidFill>
                  <a:schemeClr val="tx2"/>
                </a:solidFill>
                <a:effectLst/>
                <a:latin typeface="Söhne"/>
              </a:rPr>
              <a:t>Error Prevention</a:t>
            </a:r>
            <a:r>
              <a:rPr lang="en-US" sz="1600" b="0" i="0" dirty="0">
                <a:solidFill>
                  <a:schemeClr val="tx2"/>
                </a:solidFill>
                <a:effectLst/>
                <a:latin typeface="Söhne"/>
              </a:rPr>
              <a:t>: Copilot helped to prevent common programming errors by providing suggestions and warnings based on best practices and code patterns. It has caught potential bugs and issues in the code and propose alternative solutions.</a:t>
            </a:r>
          </a:p>
          <a:p>
            <a:pPr algn="just">
              <a:buFont typeface="+mj-lt"/>
              <a:buAutoNum type="arabicPeriod"/>
            </a:pPr>
            <a:r>
              <a:rPr lang="en-US" sz="1600" b="1" i="0" dirty="0">
                <a:solidFill>
                  <a:schemeClr val="tx2"/>
                </a:solidFill>
                <a:effectLst/>
                <a:latin typeface="Söhne"/>
              </a:rPr>
              <a:t>Guided Implementation</a:t>
            </a:r>
            <a:r>
              <a:rPr lang="en-US" sz="1600" b="0" i="0" dirty="0">
                <a:solidFill>
                  <a:schemeClr val="tx2"/>
                </a:solidFill>
                <a:effectLst/>
                <a:latin typeface="Söhne"/>
              </a:rPr>
              <a:t>: Copilot guided  us by providing suggestions and examples for implementing specific features as well in handling user input. It helped in designing the user interface, handling data storage and retrieval, and implementing validation.</a:t>
            </a:r>
          </a:p>
          <a:p>
            <a:pPr algn="just">
              <a:buFont typeface="+mj-lt"/>
              <a:buAutoNum type="arabicPeriod"/>
            </a:pPr>
            <a:r>
              <a:rPr lang="en-US" sz="1600" b="1" i="0" dirty="0">
                <a:solidFill>
                  <a:schemeClr val="tx2"/>
                </a:solidFill>
                <a:effectLst/>
                <a:latin typeface="Söhne"/>
              </a:rPr>
              <a:t>Learning Resource</a:t>
            </a:r>
            <a:r>
              <a:rPr lang="en-US" sz="1600" b="0" i="0" dirty="0">
                <a:solidFill>
                  <a:schemeClr val="tx2"/>
                </a:solidFill>
                <a:effectLst/>
                <a:latin typeface="Söhne"/>
              </a:rPr>
              <a:t>: GitHub Copilot served as a valuable learning resource for us in the usage of certain frameworks used in the Personal Finance Tracker. </a:t>
            </a:r>
          </a:p>
          <a:p>
            <a:pPr algn="just">
              <a:buFont typeface="+mj-lt"/>
              <a:buAutoNum type="arabicPeriod"/>
            </a:pPr>
            <a:r>
              <a:rPr lang="en-US" sz="1600" b="1" i="0" dirty="0">
                <a:solidFill>
                  <a:schemeClr val="tx2"/>
                </a:solidFill>
                <a:effectLst/>
                <a:latin typeface="Söhne"/>
              </a:rPr>
              <a:t>Efficiency and Productivity</a:t>
            </a:r>
            <a:r>
              <a:rPr lang="en-US" sz="1600" b="0" i="0" dirty="0">
                <a:solidFill>
                  <a:schemeClr val="tx2"/>
                </a:solidFill>
                <a:effectLst/>
                <a:latin typeface="Söhne"/>
              </a:rPr>
              <a:t>: With the assistance of Copilot, we were able to write code more efficiently and has increased productivity. It reduced the time we spent on searching for documentation or references by suggesting code snippets and relevant functions, allowing us to focus on higher-level tasks.</a:t>
            </a:r>
          </a:p>
          <a:p>
            <a:pPr algn="just">
              <a:buFont typeface="+mj-lt"/>
              <a:buAutoNum type="arabicPeriod"/>
            </a:pPr>
            <a:r>
              <a:rPr lang="en-US" sz="1600" b="1" i="0" dirty="0">
                <a:solidFill>
                  <a:schemeClr val="tx2"/>
                </a:solidFill>
                <a:effectLst/>
                <a:latin typeface="Söhne"/>
              </a:rPr>
              <a:t>Code Consistency</a:t>
            </a:r>
            <a:r>
              <a:rPr lang="en-US" sz="1600" b="0" i="0" dirty="0">
                <a:solidFill>
                  <a:schemeClr val="tx2"/>
                </a:solidFill>
                <a:effectLst/>
                <a:latin typeface="Söhne"/>
              </a:rPr>
              <a:t>: GitHub Copilot aided to maintain code consistency throughout the project by suggesting consistent naming conventions, formatting styles, and code structure. It also assisted in adhering to coding standards and guidelines, resulting in cleaner and more maintainable code.</a:t>
            </a:r>
          </a:p>
          <a:p>
            <a:pPr algn="just"/>
            <a:endParaRPr lang="en-IN" sz="16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94017" y="54868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Source code </a:t>
            </a:r>
            <a:r>
              <a:rPr kumimoji="0" lang="en-US" sz="2400" b="1" i="0" u="none" strike="noStrike" kern="1200" cap="none" spc="0" normalizeH="0" baseline="0" noProof="0" dirty="0" err="1">
                <a:ln>
                  <a:noFill/>
                </a:ln>
                <a:solidFill>
                  <a:srgbClr val="1D1D1D"/>
                </a:solidFill>
                <a:effectLst/>
                <a:uLnTx/>
                <a:uFillTx/>
                <a:latin typeface="Verdana"/>
                <a:ea typeface="Verdana"/>
                <a:cs typeface="Verdana"/>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 link</a:t>
            </a:r>
            <a:r>
              <a:rPr kumimoji="0" lang="en-US" sz="2400" b="1" i="0" u="none" strike="noStrike" kern="1200" cap="none" spc="0" normalizeH="0" noProof="0" dirty="0">
                <a:ln>
                  <a:noFill/>
                </a:ln>
                <a:solidFill>
                  <a:srgbClr val="1D1D1D"/>
                </a:solidFill>
                <a:effectLst/>
                <a:uLnTx/>
                <a:uFillTx/>
                <a:latin typeface="Verdana"/>
                <a:ea typeface="Verdana"/>
                <a:cs typeface="Verdana"/>
                <a:sym typeface="Verdana"/>
              </a:rPr>
              <a:t> :</a:t>
            </a:r>
            <a:endPar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7D5BB6F8-79A5-F1B7-F9B5-8C68F830031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F5054BDD-F947-F88D-D461-AF570028FA99}"/>
              </a:ext>
            </a:extLst>
          </p:cNvPr>
          <p:cNvSpPr txBox="1"/>
          <p:nvPr/>
        </p:nvSpPr>
        <p:spPr>
          <a:xfrm>
            <a:off x="539552" y="1556792"/>
            <a:ext cx="7416824" cy="1122743"/>
          </a:xfrm>
          <a:prstGeom prst="rect">
            <a:avLst/>
          </a:prstGeom>
          <a:noFill/>
        </p:spPr>
        <p:txBody>
          <a:bodyPr wrap="square" rtlCol="0">
            <a:spAutoFit/>
          </a:bodyPr>
          <a:lstStyle/>
          <a:p>
            <a:pPr>
              <a:lnSpc>
                <a:spcPct val="200000"/>
              </a:lnSpc>
            </a:pPr>
            <a:r>
              <a:rPr lang="en-US" dirty="0" err="1"/>
              <a:t>Github</a:t>
            </a:r>
            <a:r>
              <a:rPr lang="en-US" dirty="0"/>
              <a:t> repository link to access the Source Code</a:t>
            </a:r>
          </a:p>
          <a:p>
            <a:pPr>
              <a:lnSpc>
                <a:spcPct val="200000"/>
              </a:lnSpc>
            </a:pPr>
            <a:r>
              <a:rPr lang="en-IN" dirty="0">
                <a:hlinkClick r:id="rId3"/>
              </a:rPr>
              <a:t>https://github.com/deepa-priyanka/PersonalFinanceTracker</a:t>
            </a:r>
            <a:endParaRPr lang="en-IN" dirty="0"/>
          </a:p>
        </p:txBody>
      </p:sp>
    </p:spTree>
    <p:extLst>
      <p:ext uri="{BB962C8B-B14F-4D97-AF65-F5344CB8AC3E}">
        <p14:creationId xmlns:p14="http://schemas.microsoft.com/office/powerpoint/2010/main" val="27887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179512" y="618318"/>
            <a:ext cx="8520600" cy="1428760"/>
          </a:xfrm>
          <a:prstGeom prst="rect">
            <a:avLst/>
          </a:prstGeom>
        </p:spPr>
        <p:txBody>
          <a:bodyPr spcFirstLastPara="1" vert="horz" wrap="square" lIns="91425" tIns="91425" rIns="91425" bIns="91425" rtlCol="0" anchor="t" anchorCtr="0">
            <a:normAutofit fontScale="975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Execution Demo(Screenshots) showing usage of the </a:t>
            </a:r>
            <a:r>
              <a:rPr lang="en-US" sz="2400" b="1" dirty="0" err="1">
                <a:latin typeface="Verdana"/>
                <a:ea typeface="Verdana"/>
                <a:cs typeface="Verdana"/>
                <a:sym typeface="Verdana"/>
              </a:rPr>
              <a:t>Github</a:t>
            </a:r>
            <a:r>
              <a:rPr lang="en-US" sz="2400" b="1" dirty="0">
                <a:latin typeface="Verdana"/>
                <a:ea typeface="Verdana"/>
                <a:cs typeface="Verdana"/>
                <a:sym typeface="Verdana"/>
              </a:rPr>
              <a:t> Copilot</a:t>
            </a: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7" name="Picture 6">
            <a:extLst>
              <a:ext uri="{FF2B5EF4-FFF2-40B4-BE49-F238E27FC236}">
                <a16:creationId xmlns:a16="http://schemas.microsoft.com/office/drawing/2014/main" id="{8EF403F9-4E6D-2A80-3E36-EA9E4AB49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844824"/>
            <a:ext cx="5986786" cy="1021882"/>
          </a:xfrm>
          <a:prstGeom prst="rect">
            <a:avLst/>
          </a:prstGeom>
        </p:spPr>
      </p:pic>
      <p:pic>
        <p:nvPicPr>
          <p:cNvPr id="9" name="Picture 8">
            <a:extLst>
              <a:ext uri="{FF2B5EF4-FFF2-40B4-BE49-F238E27FC236}">
                <a16:creationId xmlns:a16="http://schemas.microsoft.com/office/drawing/2014/main" id="{484B4F83-71E6-1117-6B66-5F06B5312D5A}"/>
              </a:ext>
            </a:extLst>
          </p:cNvPr>
          <p:cNvPicPr>
            <a:picLocks noChangeAspect="1"/>
          </p:cNvPicPr>
          <p:nvPr/>
        </p:nvPicPr>
        <p:blipFill rotWithShape="1">
          <a:blip r:embed="rId4">
            <a:extLst>
              <a:ext uri="{28A0092B-C50C-407E-A947-70E740481C1C}">
                <a14:useLocalDpi xmlns:a14="http://schemas.microsoft.com/office/drawing/2010/main" val="0"/>
              </a:ext>
            </a:extLst>
          </a:blip>
          <a:srcRect t="18330"/>
          <a:stretch/>
        </p:blipFill>
        <p:spPr>
          <a:xfrm>
            <a:off x="1470595" y="3241224"/>
            <a:ext cx="5986786" cy="22458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73201" y="34248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High Level Architecture :</a:t>
            </a:r>
          </a:p>
        </p:txBody>
      </p:sp>
      <p:pic>
        <p:nvPicPr>
          <p:cNvPr id="4" name="Picture 3">
            <a:extLst>
              <a:ext uri="{FF2B5EF4-FFF2-40B4-BE49-F238E27FC236}">
                <a16:creationId xmlns:a16="http://schemas.microsoft.com/office/drawing/2014/main" id="{D4D33FAC-22B5-8BDD-AFA1-3035A0CFBBA2}"/>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7" name="Picture 6">
            <a:extLst>
              <a:ext uri="{FF2B5EF4-FFF2-40B4-BE49-F238E27FC236}">
                <a16:creationId xmlns:a16="http://schemas.microsoft.com/office/drawing/2014/main" id="{8AA06759-E631-1675-E4AE-407BFE977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240" y="1332093"/>
            <a:ext cx="5295520" cy="3800498"/>
          </a:xfrm>
          <a:prstGeom prst="rect">
            <a:avLst/>
          </a:prstGeom>
        </p:spPr>
      </p:pic>
      <p:pic>
        <p:nvPicPr>
          <p:cNvPr id="9" name="Picture 8">
            <a:extLst>
              <a:ext uri="{FF2B5EF4-FFF2-40B4-BE49-F238E27FC236}">
                <a16:creationId xmlns:a16="http://schemas.microsoft.com/office/drawing/2014/main" id="{9FB72BD1-51CA-77E1-BB5A-5F70817CD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4240" y="5121895"/>
            <a:ext cx="5295520" cy="11029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890</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Lato</vt:lpstr>
      <vt:lpstr>Söhne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Deepa Madhu</cp:lastModifiedBy>
  <cp:revision>72</cp:revision>
  <dcterms:created xsi:type="dcterms:W3CDTF">2022-04-28T06:07:44Z</dcterms:created>
  <dcterms:modified xsi:type="dcterms:W3CDTF">2023-06-05T17:07:47Z</dcterms:modified>
</cp:coreProperties>
</file>