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E8433-A185-DAE2-56B6-1F6EEB1442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610127-0A03-26A6-1571-39D946F525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48DF2C-36B6-7E97-8D47-B62ED35A087D}"/>
              </a:ext>
            </a:extLst>
          </p:cNvPr>
          <p:cNvSpPr>
            <a:spLocks noGrp="1"/>
          </p:cNvSpPr>
          <p:nvPr>
            <p:ph type="dt" sz="half" idx="10"/>
          </p:nvPr>
        </p:nvSpPr>
        <p:spPr/>
        <p:txBody>
          <a:bodyPr/>
          <a:lstStyle/>
          <a:p>
            <a:fld id="{88F34AA5-65AA-4ADA-93B5-00CD76EF3D40}" type="datetimeFigureOut">
              <a:rPr lang="en-IN" smtClean="0"/>
              <a:t>15-07-2024</a:t>
            </a:fld>
            <a:endParaRPr lang="en-IN"/>
          </a:p>
        </p:txBody>
      </p:sp>
      <p:sp>
        <p:nvSpPr>
          <p:cNvPr id="5" name="Footer Placeholder 4">
            <a:extLst>
              <a:ext uri="{FF2B5EF4-FFF2-40B4-BE49-F238E27FC236}">
                <a16:creationId xmlns:a16="http://schemas.microsoft.com/office/drawing/2014/main" id="{D78F34A5-5AB0-AC03-9D73-FF0CA6033B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8C948E-8664-7D94-6031-663D357E8D3C}"/>
              </a:ext>
            </a:extLst>
          </p:cNvPr>
          <p:cNvSpPr>
            <a:spLocks noGrp="1"/>
          </p:cNvSpPr>
          <p:nvPr>
            <p:ph type="sldNum" sz="quarter" idx="12"/>
          </p:nvPr>
        </p:nvSpPr>
        <p:spPr/>
        <p:txBody>
          <a:bodyPr/>
          <a:lstStyle/>
          <a:p>
            <a:fld id="{168056DE-9458-4D03-A668-72B53770529B}" type="slidenum">
              <a:rPr lang="en-IN" smtClean="0"/>
              <a:t>‹#›</a:t>
            </a:fld>
            <a:endParaRPr lang="en-IN"/>
          </a:p>
        </p:txBody>
      </p:sp>
    </p:spTree>
    <p:extLst>
      <p:ext uri="{BB962C8B-B14F-4D97-AF65-F5344CB8AC3E}">
        <p14:creationId xmlns:p14="http://schemas.microsoft.com/office/powerpoint/2010/main" val="14833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9FA4A-D586-47CD-195C-0B1A1A363B9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70F48E-32D9-2BCA-1D58-99B6A42E50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FF5DC0-BDC9-A9DE-38F9-E0F80C7D7A0F}"/>
              </a:ext>
            </a:extLst>
          </p:cNvPr>
          <p:cNvSpPr>
            <a:spLocks noGrp="1"/>
          </p:cNvSpPr>
          <p:nvPr>
            <p:ph type="dt" sz="half" idx="10"/>
          </p:nvPr>
        </p:nvSpPr>
        <p:spPr/>
        <p:txBody>
          <a:bodyPr/>
          <a:lstStyle/>
          <a:p>
            <a:fld id="{88F34AA5-65AA-4ADA-93B5-00CD76EF3D40}" type="datetimeFigureOut">
              <a:rPr lang="en-IN" smtClean="0"/>
              <a:t>15-07-2024</a:t>
            </a:fld>
            <a:endParaRPr lang="en-IN"/>
          </a:p>
        </p:txBody>
      </p:sp>
      <p:sp>
        <p:nvSpPr>
          <p:cNvPr id="5" name="Footer Placeholder 4">
            <a:extLst>
              <a:ext uri="{FF2B5EF4-FFF2-40B4-BE49-F238E27FC236}">
                <a16:creationId xmlns:a16="http://schemas.microsoft.com/office/drawing/2014/main" id="{8F8BB833-4027-E142-A900-97D5204E9B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3D42CD-B920-E46F-03AC-6FD8BDC4C522}"/>
              </a:ext>
            </a:extLst>
          </p:cNvPr>
          <p:cNvSpPr>
            <a:spLocks noGrp="1"/>
          </p:cNvSpPr>
          <p:nvPr>
            <p:ph type="sldNum" sz="quarter" idx="12"/>
          </p:nvPr>
        </p:nvSpPr>
        <p:spPr/>
        <p:txBody>
          <a:bodyPr/>
          <a:lstStyle/>
          <a:p>
            <a:fld id="{168056DE-9458-4D03-A668-72B53770529B}" type="slidenum">
              <a:rPr lang="en-IN" smtClean="0"/>
              <a:t>‹#›</a:t>
            </a:fld>
            <a:endParaRPr lang="en-IN"/>
          </a:p>
        </p:txBody>
      </p:sp>
    </p:spTree>
    <p:extLst>
      <p:ext uri="{BB962C8B-B14F-4D97-AF65-F5344CB8AC3E}">
        <p14:creationId xmlns:p14="http://schemas.microsoft.com/office/powerpoint/2010/main" val="2139911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B3F2A9-769F-AD38-3797-2B4CFCD516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BF0FC1-EBC7-D915-7746-70C473A82D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988B40-1322-942F-88BE-951C4C24B5A2}"/>
              </a:ext>
            </a:extLst>
          </p:cNvPr>
          <p:cNvSpPr>
            <a:spLocks noGrp="1"/>
          </p:cNvSpPr>
          <p:nvPr>
            <p:ph type="dt" sz="half" idx="10"/>
          </p:nvPr>
        </p:nvSpPr>
        <p:spPr/>
        <p:txBody>
          <a:bodyPr/>
          <a:lstStyle/>
          <a:p>
            <a:fld id="{88F34AA5-65AA-4ADA-93B5-00CD76EF3D40}" type="datetimeFigureOut">
              <a:rPr lang="en-IN" smtClean="0"/>
              <a:t>15-07-2024</a:t>
            </a:fld>
            <a:endParaRPr lang="en-IN"/>
          </a:p>
        </p:txBody>
      </p:sp>
      <p:sp>
        <p:nvSpPr>
          <p:cNvPr id="5" name="Footer Placeholder 4">
            <a:extLst>
              <a:ext uri="{FF2B5EF4-FFF2-40B4-BE49-F238E27FC236}">
                <a16:creationId xmlns:a16="http://schemas.microsoft.com/office/drawing/2014/main" id="{B4014E0B-1632-B4EF-C817-CCAE52F765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40FAE1-D77B-3E7E-96AB-162ABF473A15}"/>
              </a:ext>
            </a:extLst>
          </p:cNvPr>
          <p:cNvSpPr>
            <a:spLocks noGrp="1"/>
          </p:cNvSpPr>
          <p:nvPr>
            <p:ph type="sldNum" sz="quarter" idx="12"/>
          </p:nvPr>
        </p:nvSpPr>
        <p:spPr/>
        <p:txBody>
          <a:bodyPr/>
          <a:lstStyle/>
          <a:p>
            <a:fld id="{168056DE-9458-4D03-A668-72B53770529B}" type="slidenum">
              <a:rPr lang="en-IN" smtClean="0"/>
              <a:t>‹#›</a:t>
            </a:fld>
            <a:endParaRPr lang="en-IN"/>
          </a:p>
        </p:txBody>
      </p:sp>
    </p:spTree>
    <p:extLst>
      <p:ext uri="{BB962C8B-B14F-4D97-AF65-F5344CB8AC3E}">
        <p14:creationId xmlns:p14="http://schemas.microsoft.com/office/powerpoint/2010/main" val="4224797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E9B25-7985-C5AC-DF76-83B56E6D3D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7575BB-8AD5-CA3E-EA72-DD9F1679AB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EC0730-8A61-5EAD-341B-4983650C4134}"/>
              </a:ext>
            </a:extLst>
          </p:cNvPr>
          <p:cNvSpPr>
            <a:spLocks noGrp="1"/>
          </p:cNvSpPr>
          <p:nvPr>
            <p:ph type="dt" sz="half" idx="10"/>
          </p:nvPr>
        </p:nvSpPr>
        <p:spPr/>
        <p:txBody>
          <a:bodyPr/>
          <a:lstStyle/>
          <a:p>
            <a:fld id="{88F34AA5-65AA-4ADA-93B5-00CD76EF3D40}" type="datetimeFigureOut">
              <a:rPr lang="en-IN" smtClean="0"/>
              <a:t>15-07-2024</a:t>
            </a:fld>
            <a:endParaRPr lang="en-IN"/>
          </a:p>
        </p:txBody>
      </p:sp>
      <p:sp>
        <p:nvSpPr>
          <p:cNvPr id="5" name="Footer Placeholder 4">
            <a:extLst>
              <a:ext uri="{FF2B5EF4-FFF2-40B4-BE49-F238E27FC236}">
                <a16:creationId xmlns:a16="http://schemas.microsoft.com/office/drawing/2014/main" id="{489E9C22-7698-2F0B-EFF5-6C4C97BEF8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C8424D-C915-8D66-7E42-8E401AEDF666}"/>
              </a:ext>
            </a:extLst>
          </p:cNvPr>
          <p:cNvSpPr>
            <a:spLocks noGrp="1"/>
          </p:cNvSpPr>
          <p:nvPr>
            <p:ph type="sldNum" sz="quarter" idx="12"/>
          </p:nvPr>
        </p:nvSpPr>
        <p:spPr/>
        <p:txBody>
          <a:bodyPr/>
          <a:lstStyle/>
          <a:p>
            <a:fld id="{168056DE-9458-4D03-A668-72B53770529B}" type="slidenum">
              <a:rPr lang="en-IN" smtClean="0"/>
              <a:t>‹#›</a:t>
            </a:fld>
            <a:endParaRPr lang="en-IN"/>
          </a:p>
        </p:txBody>
      </p:sp>
    </p:spTree>
    <p:extLst>
      <p:ext uri="{BB962C8B-B14F-4D97-AF65-F5344CB8AC3E}">
        <p14:creationId xmlns:p14="http://schemas.microsoft.com/office/powerpoint/2010/main" val="2589789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BB0DB-AD02-0CAD-786C-FDF4F169F1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974511-F047-C57B-D6BE-0ACCF13BF5A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C1CD26-3E4C-0D85-3B05-CE9DF8701C37}"/>
              </a:ext>
            </a:extLst>
          </p:cNvPr>
          <p:cNvSpPr>
            <a:spLocks noGrp="1"/>
          </p:cNvSpPr>
          <p:nvPr>
            <p:ph type="dt" sz="half" idx="10"/>
          </p:nvPr>
        </p:nvSpPr>
        <p:spPr/>
        <p:txBody>
          <a:bodyPr/>
          <a:lstStyle/>
          <a:p>
            <a:fld id="{88F34AA5-65AA-4ADA-93B5-00CD76EF3D40}" type="datetimeFigureOut">
              <a:rPr lang="en-IN" smtClean="0"/>
              <a:t>15-07-2024</a:t>
            </a:fld>
            <a:endParaRPr lang="en-IN"/>
          </a:p>
        </p:txBody>
      </p:sp>
      <p:sp>
        <p:nvSpPr>
          <p:cNvPr id="5" name="Footer Placeholder 4">
            <a:extLst>
              <a:ext uri="{FF2B5EF4-FFF2-40B4-BE49-F238E27FC236}">
                <a16:creationId xmlns:a16="http://schemas.microsoft.com/office/drawing/2014/main" id="{7035FAF7-B779-65E0-2383-BBFE2DE72B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73F937-6CD9-A57D-84CC-E992593CA47D}"/>
              </a:ext>
            </a:extLst>
          </p:cNvPr>
          <p:cNvSpPr>
            <a:spLocks noGrp="1"/>
          </p:cNvSpPr>
          <p:nvPr>
            <p:ph type="sldNum" sz="quarter" idx="12"/>
          </p:nvPr>
        </p:nvSpPr>
        <p:spPr/>
        <p:txBody>
          <a:bodyPr/>
          <a:lstStyle/>
          <a:p>
            <a:fld id="{168056DE-9458-4D03-A668-72B53770529B}" type="slidenum">
              <a:rPr lang="en-IN" smtClean="0"/>
              <a:t>‹#›</a:t>
            </a:fld>
            <a:endParaRPr lang="en-IN"/>
          </a:p>
        </p:txBody>
      </p:sp>
    </p:spTree>
    <p:extLst>
      <p:ext uri="{BB962C8B-B14F-4D97-AF65-F5344CB8AC3E}">
        <p14:creationId xmlns:p14="http://schemas.microsoft.com/office/powerpoint/2010/main" val="4008109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340C-ED3D-033C-C90E-A78401153B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3ED721-D478-1707-EA29-3521C8AB9B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97EA0D-8D6E-024F-B9F0-534F23875E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CDEBDB2-0FA1-E530-2208-4564ECA0E332}"/>
              </a:ext>
            </a:extLst>
          </p:cNvPr>
          <p:cNvSpPr>
            <a:spLocks noGrp="1"/>
          </p:cNvSpPr>
          <p:nvPr>
            <p:ph type="dt" sz="half" idx="10"/>
          </p:nvPr>
        </p:nvSpPr>
        <p:spPr/>
        <p:txBody>
          <a:bodyPr/>
          <a:lstStyle/>
          <a:p>
            <a:fld id="{88F34AA5-65AA-4ADA-93B5-00CD76EF3D40}" type="datetimeFigureOut">
              <a:rPr lang="en-IN" smtClean="0"/>
              <a:t>15-07-2024</a:t>
            </a:fld>
            <a:endParaRPr lang="en-IN"/>
          </a:p>
        </p:txBody>
      </p:sp>
      <p:sp>
        <p:nvSpPr>
          <p:cNvPr id="6" name="Footer Placeholder 5">
            <a:extLst>
              <a:ext uri="{FF2B5EF4-FFF2-40B4-BE49-F238E27FC236}">
                <a16:creationId xmlns:a16="http://schemas.microsoft.com/office/drawing/2014/main" id="{A53CC595-48CC-181E-382D-433137369D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B9A22F-CF70-63D9-B64B-0893254A52B8}"/>
              </a:ext>
            </a:extLst>
          </p:cNvPr>
          <p:cNvSpPr>
            <a:spLocks noGrp="1"/>
          </p:cNvSpPr>
          <p:nvPr>
            <p:ph type="sldNum" sz="quarter" idx="12"/>
          </p:nvPr>
        </p:nvSpPr>
        <p:spPr/>
        <p:txBody>
          <a:bodyPr/>
          <a:lstStyle/>
          <a:p>
            <a:fld id="{168056DE-9458-4D03-A668-72B53770529B}" type="slidenum">
              <a:rPr lang="en-IN" smtClean="0"/>
              <a:t>‹#›</a:t>
            </a:fld>
            <a:endParaRPr lang="en-IN"/>
          </a:p>
        </p:txBody>
      </p:sp>
    </p:spTree>
    <p:extLst>
      <p:ext uri="{BB962C8B-B14F-4D97-AF65-F5344CB8AC3E}">
        <p14:creationId xmlns:p14="http://schemas.microsoft.com/office/powerpoint/2010/main" val="1254102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9E914-A315-9477-8EE8-AEE7CAC1A9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522896-C4B5-F5B7-754D-0BC588B2F9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46EA33-895A-0D15-0D90-A0CA9831DF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5730C7-E3A5-0663-C3C5-0806AE8CFC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1AD495-4DBD-0552-61C4-53B7C14CBB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6D2CBF-2275-8E8D-17F3-EE9CE74C3C7F}"/>
              </a:ext>
            </a:extLst>
          </p:cNvPr>
          <p:cNvSpPr>
            <a:spLocks noGrp="1"/>
          </p:cNvSpPr>
          <p:nvPr>
            <p:ph type="dt" sz="half" idx="10"/>
          </p:nvPr>
        </p:nvSpPr>
        <p:spPr/>
        <p:txBody>
          <a:bodyPr/>
          <a:lstStyle/>
          <a:p>
            <a:fld id="{88F34AA5-65AA-4ADA-93B5-00CD76EF3D40}" type="datetimeFigureOut">
              <a:rPr lang="en-IN" smtClean="0"/>
              <a:t>15-07-2024</a:t>
            </a:fld>
            <a:endParaRPr lang="en-IN"/>
          </a:p>
        </p:txBody>
      </p:sp>
      <p:sp>
        <p:nvSpPr>
          <p:cNvPr id="8" name="Footer Placeholder 7">
            <a:extLst>
              <a:ext uri="{FF2B5EF4-FFF2-40B4-BE49-F238E27FC236}">
                <a16:creationId xmlns:a16="http://schemas.microsoft.com/office/drawing/2014/main" id="{57157D58-E4F7-3AF9-6A92-39E20A9352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8319817-B622-A243-0F4E-98FE485CE140}"/>
              </a:ext>
            </a:extLst>
          </p:cNvPr>
          <p:cNvSpPr>
            <a:spLocks noGrp="1"/>
          </p:cNvSpPr>
          <p:nvPr>
            <p:ph type="sldNum" sz="quarter" idx="12"/>
          </p:nvPr>
        </p:nvSpPr>
        <p:spPr/>
        <p:txBody>
          <a:bodyPr/>
          <a:lstStyle/>
          <a:p>
            <a:fld id="{168056DE-9458-4D03-A668-72B53770529B}" type="slidenum">
              <a:rPr lang="en-IN" smtClean="0"/>
              <a:t>‹#›</a:t>
            </a:fld>
            <a:endParaRPr lang="en-IN"/>
          </a:p>
        </p:txBody>
      </p:sp>
    </p:spTree>
    <p:extLst>
      <p:ext uri="{BB962C8B-B14F-4D97-AF65-F5344CB8AC3E}">
        <p14:creationId xmlns:p14="http://schemas.microsoft.com/office/powerpoint/2010/main" val="125419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B1D55-526B-DD30-7A3A-22A650755B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B0CF05-B6C8-E33F-DF6A-E36162F0D896}"/>
              </a:ext>
            </a:extLst>
          </p:cNvPr>
          <p:cNvSpPr>
            <a:spLocks noGrp="1"/>
          </p:cNvSpPr>
          <p:nvPr>
            <p:ph type="dt" sz="half" idx="10"/>
          </p:nvPr>
        </p:nvSpPr>
        <p:spPr/>
        <p:txBody>
          <a:bodyPr/>
          <a:lstStyle/>
          <a:p>
            <a:fld id="{88F34AA5-65AA-4ADA-93B5-00CD76EF3D40}" type="datetimeFigureOut">
              <a:rPr lang="en-IN" smtClean="0"/>
              <a:t>15-07-2024</a:t>
            </a:fld>
            <a:endParaRPr lang="en-IN"/>
          </a:p>
        </p:txBody>
      </p:sp>
      <p:sp>
        <p:nvSpPr>
          <p:cNvPr id="4" name="Footer Placeholder 3">
            <a:extLst>
              <a:ext uri="{FF2B5EF4-FFF2-40B4-BE49-F238E27FC236}">
                <a16:creationId xmlns:a16="http://schemas.microsoft.com/office/drawing/2014/main" id="{27EC6335-0E6B-53EE-2FDB-D233B8C5EF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06E5E7F-5082-EF1C-3637-7CDA3DF28816}"/>
              </a:ext>
            </a:extLst>
          </p:cNvPr>
          <p:cNvSpPr>
            <a:spLocks noGrp="1"/>
          </p:cNvSpPr>
          <p:nvPr>
            <p:ph type="sldNum" sz="quarter" idx="12"/>
          </p:nvPr>
        </p:nvSpPr>
        <p:spPr/>
        <p:txBody>
          <a:bodyPr/>
          <a:lstStyle/>
          <a:p>
            <a:fld id="{168056DE-9458-4D03-A668-72B53770529B}" type="slidenum">
              <a:rPr lang="en-IN" smtClean="0"/>
              <a:t>‹#›</a:t>
            </a:fld>
            <a:endParaRPr lang="en-IN"/>
          </a:p>
        </p:txBody>
      </p:sp>
    </p:spTree>
    <p:extLst>
      <p:ext uri="{BB962C8B-B14F-4D97-AF65-F5344CB8AC3E}">
        <p14:creationId xmlns:p14="http://schemas.microsoft.com/office/powerpoint/2010/main" val="4088920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7A64BC-F8A8-C37A-A768-180990F01C9D}"/>
              </a:ext>
            </a:extLst>
          </p:cNvPr>
          <p:cNvSpPr>
            <a:spLocks noGrp="1"/>
          </p:cNvSpPr>
          <p:nvPr>
            <p:ph type="dt" sz="half" idx="10"/>
          </p:nvPr>
        </p:nvSpPr>
        <p:spPr/>
        <p:txBody>
          <a:bodyPr/>
          <a:lstStyle/>
          <a:p>
            <a:fld id="{88F34AA5-65AA-4ADA-93B5-00CD76EF3D40}" type="datetimeFigureOut">
              <a:rPr lang="en-IN" smtClean="0"/>
              <a:t>15-07-2024</a:t>
            </a:fld>
            <a:endParaRPr lang="en-IN"/>
          </a:p>
        </p:txBody>
      </p:sp>
      <p:sp>
        <p:nvSpPr>
          <p:cNvPr id="3" name="Footer Placeholder 2">
            <a:extLst>
              <a:ext uri="{FF2B5EF4-FFF2-40B4-BE49-F238E27FC236}">
                <a16:creationId xmlns:a16="http://schemas.microsoft.com/office/drawing/2014/main" id="{4FBDFBB7-97D6-CC84-F7AA-BEDDC53740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E8AD918-A2AC-BE1F-E63D-8D0981AD35BF}"/>
              </a:ext>
            </a:extLst>
          </p:cNvPr>
          <p:cNvSpPr>
            <a:spLocks noGrp="1"/>
          </p:cNvSpPr>
          <p:nvPr>
            <p:ph type="sldNum" sz="quarter" idx="12"/>
          </p:nvPr>
        </p:nvSpPr>
        <p:spPr/>
        <p:txBody>
          <a:bodyPr/>
          <a:lstStyle/>
          <a:p>
            <a:fld id="{168056DE-9458-4D03-A668-72B53770529B}" type="slidenum">
              <a:rPr lang="en-IN" smtClean="0"/>
              <a:t>‹#›</a:t>
            </a:fld>
            <a:endParaRPr lang="en-IN"/>
          </a:p>
        </p:txBody>
      </p:sp>
    </p:spTree>
    <p:extLst>
      <p:ext uri="{BB962C8B-B14F-4D97-AF65-F5344CB8AC3E}">
        <p14:creationId xmlns:p14="http://schemas.microsoft.com/office/powerpoint/2010/main" val="3765635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248D4-8C26-AA74-D398-A0EE7756B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2C9A93-E893-6C1C-2C91-EA285D69D8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27F7B01-9678-F3D4-B7C4-5BAAA67154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07275C-40DC-530C-8AE0-BC9600A337D4}"/>
              </a:ext>
            </a:extLst>
          </p:cNvPr>
          <p:cNvSpPr>
            <a:spLocks noGrp="1"/>
          </p:cNvSpPr>
          <p:nvPr>
            <p:ph type="dt" sz="half" idx="10"/>
          </p:nvPr>
        </p:nvSpPr>
        <p:spPr/>
        <p:txBody>
          <a:bodyPr/>
          <a:lstStyle/>
          <a:p>
            <a:fld id="{88F34AA5-65AA-4ADA-93B5-00CD76EF3D40}" type="datetimeFigureOut">
              <a:rPr lang="en-IN" smtClean="0"/>
              <a:t>15-07-2024</a:t>
            </a:fld>
            <a:endParaRPr lang="en-IN"/>
          </a:p>
        </p:txBody>
      </p:sp>
      <p:sp>
        <p:nvSpPr>
          <p:cNvPr id="6" name="Footer Placeholder 5">
            <a:extLst>
              <a:ext uri="{FF2B5EF4-FFF2-40B4-BE49-F238E27FC236}">
                <a16:creationId xmlns:a16="http://schemas.microsoft.com/office/drawing/2014/main" id="{E6B11BE6-A804-FCC5-1BD8-288708E671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5154D1-2E6B-0062-714E-C12FA9DB1633}"/>
              </a:ext>
            </a:extLst>
          </p:cNvPr>
          <p:cNvSpPr>
            <a:spLocks noGrp="1"/>
          </p:cNvSpPr>
          <p:nvPr>
            <p:ph type="sldNum" sz="quarter" idx="12"/>
          </p:nvPr>
        </p:nvSpPr>
        <p:spPr/>
        <p:txBody>
          <a:bodyPr/>
          <a:lstStyle/>
          <a:p>
            <a:fld id="{168056DE-9458-4D03-A668-72B53770529B}" type="slidenum">
              <a:rPr lang="en-IN" smtClean="0"/>
              <a:t>‹#›</a:t>
            </a:fld>
            <a:endParaRPr lang="en-IN"/>
          </a:p>
        </p:txBody>
      </p:sp>
    </p:spTree>
    <p:extLst>
      <p:ext uri="{BB962C8B-B14F-4D97-AF65-F5344CB8AC3E}">
        <p14:creationId xmlns:p14="http://schemas.microsoft.com/office/powerpoint/2010/main" val="3716370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3D08C-5AE8-7C28-EC08-75AE6798BD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9BCFDF-38AD-83AB-D13D-32C211E5F5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431359-B9C7-BA7A-3260-6A986878A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65B58C-7338-CAFA-A00A-44FCB86CDE23}"/>
              </a:ext>
            </a:extLst>
          </p:cNvPr>
          <p:cNvSpPr>
            <a:spLocks noGrp="1"/>
          </p:cNvSpPr>
          <p:nvPr>
            <p:ph type="dt" sz="half" idx="10"/>
          </p:nvPr>
        </p:nvSpPr>
        <p:spPr/>
        <p:txBody>
          <a:bodyPr/>
          <a:lstStyle/>
          <a:p>
            <a:fld id="{88F34AA5-65AA-4ADA-93B5-00CD76EF3D40}" type="datetimeFigureOut">
              <a:rPr lang="en-IN" smtClean="0"/>
              <a:t>15-07-2024</a:t>
            </a:fld>
            <a:endParaRPr lang="en-IN"/>
          </a:p>
        </p:txBody>
      </p:sp>
      <p:sp>
        <p:nvSpPr>
          <p:cNvPr id="6" name="Footer Placeholder 5">
            <a:extLst>
              <a:ext uri="{FF2B5EF4-FFF2-40B4-BE49-F238E27FC236}">
                <a16:creationId xmlns:a16="http://schemas.microsoft.com/office/drawing/2014/main" id="{B557FF66-D858-57DD-0B4D-6E651087FC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7451F5-72E0-0BD5-7EEF-7535BBE9EF93}"/>
              </a:ext>
            </a:extLst>
          </p:cNvPr>
          <p:cNvSpPr>
            <a:spLocks noGrp="1"/>
          </p:cNvSpPr>
          <p:nvPr>
            <p:ph type="sldNum" sz="quarter" idx="12"/>
          </p:nvPr>
        </p:nvSpPr>
        <p:spPr/>
        <p:txBody>
          <a:bodyPr/>
          <a:lstStyle/>
          <a:p>
            <a:fld id="{168056DE-9458-4D03-A668-72B53770529B}" type="slidenum">
              <a:rPr lang="en-IN" smtClean="0"/>
              <a:t>‹#›</a:t>
            </a:fld>
            <a:endParaRPr lang="en-IN"/>
          </a:p>
        </p:txBody>
      </p:sp>
    </p:spTree>
    <p:extLst>
      <p:ext uri="{BB962C8B-B14F-4D97-AF65-F5344CB8AC3E}">
        <p14:creationId xmlns:p14="http://schemas.microsoft.com/office/powerpoint/2010/main" val="2144870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1A47BF-852A-4735-FF42-4AA345F8D7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E83CEE-BEBE-0AD0-1F2F-0B37B69374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85C7BF-321F-D69A-EC2A-7C368F882E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F34AA5-65AA-4ADA-93B5-00CD76EF3D40}" type="datetimeFigureOut">
              <a:rPr lang="en-IN" smtClean="0"/>
              <a:t>15-07-2024</a:t>
            </a:fld>
            <a:endParaRPr lang="en-IN"/>
          </a:p>
        </p:txBody>
      </p:sp>
      <p:sp>
        <p:nvSpPr>
          <p:cNvPr id="5" name="Footer Placeholder 4">
            <a:extLst>
              <a:ext uri="{FF2B5EF4-FFF2-40B4-BE49-F238E27FC236}">
                <a16:creationId xmlns:a16="http://schemas.microsoft.com/office/drawing/2014/main" id="{540F5E33-41F4-6B0C-5760-955C63B78B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4BFCE83D-8492-4E67-E9A3-8D4F3F7B80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68056DE-9458-4D03-A668-72B53770529B}" type="slidenum">
              <a:rPr lang="en-IN" smtClean="0"/>
              <a:t>‹#›</a:t>
            </a:fld>
            <a:endParaRPr lang="en-IN"/>
          </a:p>
        </p:txBody>
      </p:sp>
    </p:spTree>
    <p:extLst>
      <p:ext uri="{BB962C8B-B14F-4D97-AF65-F5344CB8AC3E}">
        <p14:creationId xmlns:p14="http://schemas.microsoft.com/office/powerpoint/2010/main" val="2829404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C83CD-D17D-2020-FE6B-EA986972C0D8}"/>
              </a:ext>
            </a:extLst>
          </p:cNvPr>
          <p:cNvSpPr>
            <a:spLocks noGrp="1"/>
          </p:cNvSpPr>
          <p:nvPr>
            <p:ph type="ctrTitle"/>
          </p:nvPr>
        </p:nvSpPr>
        <p:spPr>
          <a:xfrm>
            <a:off x="989045" y="624523"/>
            <a:ext cx="10263673" cy="2387600"/>
          </a:xfrm>
        </p:spPr>
        <p:txBody>
          <a:bodyPr>
            <a:normAutofit/>
          </a:bodyPr>
          <a:lstStyle/>
          <a:p>
            <a:r>
              <a:rPr lang="en-US" sz="5400" dirty="0">
                <a:latin typeface="Times New Roman" panose="02020603050405020304" pitchFamily="18" charset="0"/>
                <a:cs typeface="Times New Roman" panose="02020603050405020304" pitchFamily="18" charset="0"/>
              </a:rPr>
              <a:t>INTEL UNNATI INDUSTRIAL TRAINING PROGRAM - 2024</a:t>
            </a:r>
            <a:endParaRPr lang="en-IN" sz="5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9E6E4BD-6972-D724-F7F8-BC85ADBF1A44}"/>
              </a:ext>
            </a:extLst>
          </p:cNvPr>
          <p:cNvSpPr>
            <a:spLocks noGrp="1"/>
          </p:cNvSpPr>
          <p:nvPr>
            <p:ph type="subTitle" idx="1"/>
          </p:nvPr>
        </p:nvSpPr>
        <p:spPr>
          <a:xfrm>
            <a:off x="1524000" y="3602038"/>
            <a:ext cx="9144000" cy="2387600"/>
          </a:xfrm>
        </p:spPr>
        <p:txBody>
          <a:bodyPr>
            <a:normAutofit/>
          </a:bodyPr>
          <a:lstStyle/>
          <a:p>
            <a:r>
              <a:rPr lang="en-US" sz="3200" dirty="0">
                <a:latin typeface="Times New Roman" panose="02020603050405020304" pitchFamily="18" charset="0"/>
                <a:cs typeface="Times New Roman" panose="02020603050405020304" pitchFamily="18" charset="0"/>
              </a:rPr>
              <a:t>Problem Statement: </a:t>
            </a:r>
            <a:r>
              <a:rPr lang="en-US" sz="3200" b="0" i="0" dirty="0">
                <a:solidFill>
                  <a:srgbClr val="153643"/>
                </a:solidFill>
                <a:effectLst/>
                <a:highlight>
                  <a:srgbClr val="FFFFFF"/>
                </a:highlight>
                <a:latin typeface="Times New Roman" panose="02020603050405020304" pitchFamily="18" charset="0"/>
                <a:cs typeface="Times New Roman" panose="02020603050405020304" pitchFamily="18" charset="0"/>
              </a:rPr>
              <a:t>“Intel Products Sentiment Analysis from Online Reviews”</a:t>
            </a:r>
          </a:p>
          <a:p>
            <a:pPr algn="r"/>
            <a:endParaRPr lang="en-US" dirty="0">
              <a:solidFill>
                <a:srgbClr val="153643"/>
              </a:solidFill>
              <a:highlight>
                <a:srgbClr val="FFFFFF"/>
              </a:highlight>
              <a:latin typeface="Times New Roman" panose="02020603050405020304" pitchFamily="18" charset="0"/>
              <a:cs typeface="Times New Roman" panose="02020603050405020304" pitchFamily="18" charset="0"/>
            </a:endParaRPr>
          </a:p>
          <a:p>
            <a:pPr algn="r"/>
            <a:r>
              <a:rPr lang="en-US" dirty="0">
                <a:solidFill>
                  <a:srgbClr val="153643"/>
                </a:solidFill>
                <a:highlight>
                  <a:srgbClr val="FFFFFF"/>
                </a:highlight>
                <a:latin typeface="Times New Roman" panose="02020603050405020304" pitchFamily="18" charset="0"/>
                <a:cs typeface="Times New Roman" panose="02020603050405020304" pitchFamily="18" charset="0"/>
              </a:rPr>
              <a:t>Submitted by : Team Pastel Crayon</a:t>
            </a:r>
          </a:p>
        </p:txBody>
      </p:sp>
    </p:spTree>
    <p:extLst>
      <p:ext uri="{BB962C8B-B14F-4D97-AF65-F5344CB8AC3E}">
        <p14:creationId xmlns:p14="http://schemas.microsoft.com/office/powerpoint/2010/main" val="350973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25839-3192-879D-8A3E-F18921CA62D5}"/>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8B3D9B-E946-89E5-4B74-FF59B1DBC540}"/>
              </a:ext>
            </a:extLst>
          </p:cNvPr>
          <p:cNvSpPr>
            <a:spLocks noGrp="1"/>
          </p:cNvSpPr>
          <p:nvPr>
            <p:ph idx="1"/>
          </p:nvPr>
        </p:nvSpPr>
        <p:spPr/>
        <p:txBody>
          <a:bodyPr>
            <a:normAutofit/>
          </a:bodyPr>
          <a:lstStyle/>
          <a:p>
            <a:pPr marL="0" indent="0">
              <a:buNone/>
            </a:pPr>
            <a:r>
              <a:rPr lang="en-US" sz="3200" b="1" dirty="0">
                <a:latin typeface="Times New Roman" panose="02020603050405020304" pitchFamily="18" charset="0"/>
                <a:cs typeface="Times New Roman" panose="02020603050405020304" pitchFamily="18" charset="0"/>
              </a:rPr>
              <a:t>Key Findings and Next Steps</a:t>
            </a:r>
          </a:p>
          <a:p>
            <a:pPr marL="0" indent="0">
              <a:buNone/>
            </a:pPr>
            <a:endParaRPr lang="en-US" sz="16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Key Findings: Sentiment analysis of Intel desktop processor reviews revealed distinct patterns in customer perception. Overall, there is a strong emphasis on performance, particularly for gaming and multitasking. However, thermal management and specific features like PCIe lane count emerged as critical factors influencing user satisfaction.</a:t>
            </a:r>
          </a:p>
          <a:p>
            <a:pPr lvl="1"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Future Directions: Expanding the analysis to include a broader range of Intel products and incorporating longitudinal data could provide deeper insights into product evolution and customer sentiment trends. Moreover, exploring advanced sentiment analysis techniques, such as aspect-based sentiment analysis, can offer a more nuanced understanding of customer opinions.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1277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A5F57-FBE9-86A3-F342-2FB02876F4A5}"/>
              </a:ext>
            </a:extLst>
          </p:cNvPr>
          <p:cNvSpPr>
            <a:spLocks noGrp="1"/>
          </p:cNvSpPr>
          <p:nvPr>
            <p:ph type="title"/>
          </p:nvPr>
        </p:nvSpPr>
        <p:spPr>
          <a:xfrm>
            <a:off x="838199" y="3429000"/>
            <a:ext cx="10515600" cy="1325563"/>
          </a:xfrm>
        </p:spPr>
        <p:txBody>
          <a:bodyPr/>
          <a:lstStyle/>
          <a:p>
            <a:r>
              <a:rPr kumimoji="0" lang="en-US" altLang="en-US" sz="44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Project Scope</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248797A0-D342-A9D0-7F7E-3783CD8C13BA}"/>
              </a:ext>
            </a:extLst>
          </p:cNvPr>
          <p:cNvSpPr>
            <a:spLocks noGrp="1" noChangeArrowheads="1"/>
          </p:cNvSpPr>
          <p:nvPr>
            <p:ph idx="1"/>
          </p:nvPr>
        </p:nvSpPr>
        <p:spPr bwMode="auto">
          <a:xfrm>
            <a:off x="838201" y="4450890"/>
            <a:ext cx="10515599"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Sentiment Analysis of Intel Desktop Processors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Objective:</a:t>
            </a:r>
            <a:r>
              <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Analyze customer sentiment towards Intel's 12th, 13th, and 14th generation i3, i5, i7, and i9 desktop processors.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Data:</a:t>
            </a:r>
            <a:r>
              <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Online reviews from Amazon.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Analysis:</a:t>
            </a:r>
            <a:r>
              <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Determine sentiment polarity (positive, negative) for each review.</a:t>
            </a: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7A7EFEA8-B9B9-EB65-5882-39E4E526116B}"/>
              </a:ext>
            </a:extLst>
          </p:cNvPr>
          <p:cNvSpPr txBox="1">
            <a:spLocks/>
          </p:cNvSpPr>
          <p:nvPr/>
        </p:nvSpPr>
        <p:spPr>
          <a:xfrm>
            <a:off x="838199" y="24070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1F1F1F"/>
                </a:solidFill>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2DCCE373-6A34-27E1-9D07-C442B5A439A5}"/>
              </a:ext>
            </a:extLst>
          </p:cNvPr>
          <p:cNvSpPr txBox="1">
            <a:spLocks noChangeArrowheads="1"/>
          </p:cNvSpPr>
          <p:nvPr/>
        </p:nvSpPr>
        <p:spPr bwMode="auto">
          <a:xfrm>
            <a:off x="838200" y="1389638"/>
            <a:ext cx="10515599"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fontAlgn="base" hangingPunct="0">
              <a:lnSpc>
                <a:spcPct val="100000"/>
              </a:lnSpc>
              <a:spcBef>
                <a:spcPct val="0"/>
              </a:spcBef>
              <a:spcAft>
                <a:spcPct val="0"/>
              </a:spcAft>
              <a:buFontTx/>
              <a:buNone/>
            </a:pPr>
            <a:r>
              <a:rPr lang="en-US" sz="2400" dirty="0">
                <a:latin typeface="Times New Roman" panose="02020603050405020304" pitchFamily="18" charset="0"/>
                <a:cs typeface="Times New Roman" panose="02020603050405020304" pitchFamily="18" charset="0"/>
              </a:rPr>
              <a:t>Understanding the sentiment behind consumer reviews is crucial for businesses to gauge product performance and identify areas for improvement. This study delves into the sentiment expressed by users regarding Intel's 12th, 13th, and 14th generation i3, i5, i7, and i9 desktop processors. By analyzing a vast corpus of online reviews, we aim to extract valuable insights that can inform product development and marketing strategies.</a:t>
            </a:r>
            <a:endParaRPr lang="en-US"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9644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DE7E5-1DA4-00CB-40E3-231D67846F27}"/>
              </a:ext>
            </a:extLst>
          </p:cNvPr>
          <p:cNvSpPr>
            <a:spLocks noGrp="1"/>
          </p:cNvSpPr>
          <p:nvPr>
            <p:ph type="title"/>
          </p:nvPr>
        </p:nvSpPr>
        <p:spPr/>
        <p:txBody>
          <a:bodyPr/>
          <a:lstStyle/>
          <a:p>
            <a:r>
              <a:rPr kumimoji="0" lang="en-US" altLang="en-US" sz="44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Data Scraping Methodology</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0BAA6629-D773-90AF-FA0D-5292F3ACB1A5}"/>
              </a:ext>
            </a:extLst>
          </p:cNvPr>
          <p:cNvSpPr>
            <a:spLocks noGrp="1" noChangeArrowheads="1"/>
          </p:cNvSpPr>
          <p:nvPr>
            <p:ph idx="1"/>
          </p:nvPr>
        </p:nvSpPr>
        <p:spPr bwMode="auto">
          <a:xfrm>
            <a:off x="838200" y="1659910"/>
            <a:ext cx="10515600"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Data Extraction from Amazon: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Tool:</a:t>
            </a:r>
            <a:r>
              <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Scrapy, a Python-based web scraping framework.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Process:</a:t>
            </a:r>
            <a:r>
              <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Iterative scraping of product review pages for specified ASINs (Amazon Standard Identification Numbers).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Data Elements:</a:t>
            </a:r>
            <a:r>
              <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Review text, title, location, date, verification status, and rating.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Pagination Handling:</a:t>
            </a:r>
            <a:r>
              <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Efficiently navigates through multiple review pages using relative URLs.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Error Handling:</a:t>
            </a:r>
            <a:r>
              <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Implements a retry mechanism to handle potential JavaScript-rendered pages. </a:t>
            </a:r>
          </a:p>
        </p:txBody>
      </p:sp>
    </p:spTree>
    <p:extLst>
      <p:ext uri="{BB962C8B-B14F-4D97-AF65-F5344CB8AC3E}">
        <p14:creationId xmlns:p14="http://schemas.microsoft.com/office/powerpoint/2010/main" val="2925761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B43F-1F32-0A1C-4302-89A532AA7069}"/>
              </a:ext>
            </a:extLst>
          </p:cNvPr>
          <p:cNvSpPr>
            <a:spLocks noGrp="1"/>
          </p:cNvSpPr>
          <p:nvPr>
            <p:ph type="title"/>
          </p:nvPr>
        </p:nvSpPr>
        <p:spPr/>
        <p:txBody>
          <a:bodyPr/>
          <a:lstStyle/>
          <a:p>
            <a:r>
              <a:rPr kumimoji="0" lang="en-US" altLang="en-US" sz="44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Data Preprocessing</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47AA4356-DB65-964C-E1E2-7C6111C16A12}"/>
              </a:ext>
            </a:extLst>
          </p:cNvPr>
          <p:cNvSpPr>
            <a:spLocks noGrp="1" noChangeArrowheads="1"/>
          </p:cNvSpPr>
          <p:nvPr>
            <p:ph idx="1"/>
          </p:nvPr>
        </p:nvSpPr>
        <p:spPr bwMode="auto">
          <a:xfrm>
            <a:off x="838200" y="1629133"/>
            <a:ext cx="1051560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Data Cleaning and Preparation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Duplicate Removal:</a:t>
            </a:r>
            <a:r>
              <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Fuzzy matching technique (</a:t>
            </a:r>
            <a:r>
              <a:rPr kumimoji="0" lang="en-US" altLang="en-US" sz="24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FuzzyWuzzy</a:t>
            </a:r>
            <a:r>
              <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used to identify and remove near-duplicate reviews based on text similarity.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Missing Value Handling:</a:t>
            </a:r>
            <a:r>
              <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Rows with missing values were dropped.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Feature Selection:</a:t>
            </a:r>
            <a:r>
              <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Irrelevant columns (ASIN, verified, location, and date) were removed.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Text Cleaning:</a:t>
            </a:r>
            <a:r>
              <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Text data was converted to lowercase and punctuation removed.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Sentiment Labeling:</a:t>
            </a:r>
            <a:r>
              <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Numerical ratings were converted into binary sentiment labels (positive or negative). </a:t>
            </a:r>
          </a:p>
        </p:txBody>
      </p:sp>
    </p:spTree>
    <p:extLst>
      <p:ext uri="{BB962C8B-B14F-4D97-AF65-F5344CB8AC3E}">
        <p14:creationId xmlns:p14="http://schemas.microsoft.com/office/powerpoint/2010/main" val="1651913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1EB28-0ADF-5B69-DD75-BE5B73235B78}"/>
              </a:ext>
            </a:extLst>
          </p:cNvPr>
          <p:cNvSpPr>
            <a:spLocks noGrp="1"/>
          </p:cNvSpPr>
          <p:nvPr>
            <p:ph type="title"/>
          </p:nvPr>
        </p:nvSpPr>
        <p:spPr>
          <a:xfrm>
            <a:off x="838200" y="365125"/>
            <a:ext cx="10515600" cy="1325563"/>
          </a:xfrm>
        </p:spPr>
        <p:txBody>
          <a:bodyPr/>
          <a:lstStyle/>
          <a:p>
            <a:r>
              <a:rPr kumimoji="0" lang="en-US" altLang="en-US" sz="44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Model Building</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7B4E998-1695-CCE7-22AD-888F70E21EFD}"/>
              </a:ext>
            </a:extLst>
          </p:cNvPr>
          <p:cNvSpPr txBox="1"/>
          <p:nvPr/>
        </p:nvSpPr>
        <p:spPr>
          <a:xfrm>
            <a:off x="838200" y="1690688"/>
            <a:ext cx="10515600" cy="4278094"/>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K-Means Clustering for Sentiment Analysis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Text Representation:</a:t>
            </a:r>
            <a:r>
              <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TF-IDF vectorization to convert text data into numerical features.</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Clustering Algorithm:</a:t>
            </a:r>
            <a:r>
              <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K-Means clustering to group similar reviews based on their content.</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Cluster Evaluation:</a:t>
            </a:r>
            <a:r>
              <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Silhouette score used to assess cluster quality.</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Sentiment Integration:</a:t>
            </a:r>
            <a:r>
              <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Existing 'sentiment' column incorporated (if available), otherwise added as a default column.</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Output:</a:t>
            </a:r>
            <a:r>
              <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Clustered reviews with text, sentiment, and cluster labels saved to a CSV file.</a:t>
            </a:r>
          </a:p>
        </p:txBody>
      </p:sp>
    </p:spTree>
    <p:extLst>
      <p:ext uri="{BB962C8B-B14F-4D97-AF65-F5344CB8AC3E}">
        <p14:creationId xmlns:p14="http://schemas.microsoft.com/office/powerpoint/2010/main" val="939148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F47B8-AEA7-D9B0-0127-DC84E741242E}"/>
              </a:ext>
            </a:extLst>
          </p:cNvPr>
          <p:cNvSpPr>
            <a:spLocks noGrp="1"/>
          </p:cNvSpPr>
          <p:nvPr>
            <p:ph type="title"/>
          </p:nvPr>
        </p:nvSpPr>
        <p:spPr/>
        <p:txBody>
          <a:bodyPr/>
          <a:lstStyle/>
          <a:p>
            <a:r>
              <a:rPr kumimoji="0" lang="en-US" altLang="en-US" sz="44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In-Depth Sentiment Analysis</a:t>
            </a:r>
            <a:endParaRPr lang="en-IN" b="1" dirty="0"/>
          </a:p>
        </p:txBody>
      </p:sp>
      <p:sp>
        <p:nvSpPr>
          <p:cNvPr id="4" name="Rectangle 1">
            <a:extLst>
              <a:ext uri="{FF2B5EF4-FFF2-40B4-BE49-F238E27FC236}">
                <a16:creationId xmlns:a16="http://schemas.microsoft.com/office/drawing/2014/main" id="{9519517E-357E-25B1-FC2B-B6E1A561B4E2}"/>
              </a:ext>
            </a:extLst>
          </p:cNvPr>
          <p:cNvSpPr>
            <a:spLocks noGrp="1" noChangeArrowheads="1"/>
          </p:cNvSpPr>
          <p:nvPr>
            <p:ph idx="1"/>
          </p:nvPr>
        </p:nvSpPr>
        <p:spPr bwMode="auto">
          <a:xfrm>
            <a:off x="838200" y="1629134"/>
            <a:ext cx="10515600"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Extracting Insights from Reviews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Sentiment and Summary:</a:t>
            </a:r>
            <a:r>
              <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Utilizes pre-trained transformers (DistilBERT) for sentiment analysis and summarization of individual reviews.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Aspect-Based Sentiment Analysis:</a:t>
            </a:r>
            <a:r>
              <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Employs spaCy for identifying potential aspects (likes, dislikes, suggestions) within reviews.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Long Text Handling:</a:t>
            </a:r>
            <a:r>
              <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Implements text chunking and summarization for handling lengthy reviews.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Insight Generation:</a:t>
            </a:r>
            <a:r>
              <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Summarizes overall likes, dislikes, and suggestions across all reviews.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Output:</a:t>
            </a:r>
            <a:r>
              <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Enriched dataset with likes, dislikes, and suggestions columns, along with a consolidated summary.</a:t>
            </a:r>
          </a:p>
        </p:txBody>
      </p:sp>
    </p:spTree>
    <p:extLst>
      <p:ext uri="{BB962C8B-B14F-4D97-AF65-F5344CB8AC3E}">
        <p14:creationId xmlns:p14="http://schemas.microsoft.com/office/powerpoint/2010/main" val="2072430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25839-3192-879D-8A3E-F18921CA62D5}"/>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Result – Insights on Key features and Recommendation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8B3D9B-E946-89E5-4B74-FF59B1DBC540}"/>
              </a:ext>
            </a:extLst>
          </p:cNvPr>
          <p:cNvSpPr>
            <a:spLocks noGrp="1"/>
          </p:cNvSpPr>
          <p:nvPr>
            <p:ph idx="1"/>
          </p:nvPr>
        </p:nvSpPr>
        <p:spPr/>
        <p:txBody>
          <a:bodyPr>
            <a:normAutofit lnSpcReduction="10000"/>
          </a:bodyPr>
          <a:lstStyle/>
          <a:p>
            <a:pPr algn="just">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Intel core i3 12 gen processor: </a:t>
            </a:r>
          </a:p>
          <a:p>
            <a:pPr lvl="1"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1. Strong Gaming Performance and Budget-Friendliness: The Intel Core i3 12th gen is a popular choice for gamers seeking affordable performance. </a:t>
            </a:r>
          </a:p>
          <a:p>
            <a:pPr lvl="1"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2. Position as the Ideal Entry-Level Gaming Processor: Emphasize the processor's strong gaming capabilities and competitive price point to attract budget-conscious gamers.</a:t>
            </a:r>
          </a:p>
          <a:p>
            <a:pPr algn="just">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Intel core i3 13 gen processor:</a:t>
            </a:r>
          </a:p>
          <a:p>
            <a:pPr lvl="1"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1.Strong CPU Performance and Pricing Concerns: It delivers exceptional performance but faces challenges due to its higher price point. </a:t>
            </a:r>
          </a:p>
          <a:p>
            <a:pPr lvl="1"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2.Prioritize Performance Marketing and Price Optimization: Emphasize the CPU's performance advantages while exploring strategies to make the product more competitively priced.</a:t>
            </a:r>
            <a:endParaRPr lang="en-IN"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Intel core i5 12 gen processor: </a:t>
            </a:r>
          </a:p>
          <a:p>
            <a:pPr lvl="1"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1. Strong Performance, Good Value, and Improved Cooling: The Intel Core i5-13600K delivers impressive performance across various workloads while offering good value and efficient cooling. </a:t>
            </a:r>
          </a:p>
          <a:p>
            <a:pPr lvl="1"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2. Maintain Performance Focus and Address Cooling Concerns: Continue to highlight the processor's performance and value proposition, while investing in further cooling enhancements.</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2299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EEC379-9FAC-A048-2EFA-241CA5D7008B}"/>
              </a:ext>
            </a:extLst>
          </p:cNvPr>
          <p:cNvSpPr>
            <a:spLocks noGrp="1"/>
          </p:cNvSpPr>
          <p:nvPr>
            <p:ph idx="1"/>
          </p:nvPr>
        </p:nvSpPr>
        <p:spPr>
          <a:xfrm>
            <a:off x="838200" y="606490"/>
            <a:ext cx="10515600" cy="5570473"/>
          </a:xfrm>
        </p:spPr>
        <p:txBody>
          <a:bodyPr>
            <a:noAutofit/>
          </a:bodyPr>
          <a:lstStyle/>
          <a:p>
            <a:pPr algn="just">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Intel core i5 13 gen processor: </a:t>
            </a:r>
          </a:p>
          <a:p>
            <a:pPr lvl="1"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1 The RX 6650XT delivers impressive performance but faces challenges due to its higher price point</a:t>
            </a:r>
          </a:p>
          <a:p>
            <a:pPr lvl="1"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2. Prioritize Performance Marketing and Price Optimization: Emphasize the GPU's performance advantages while exploring strategies to make the product more competitively priced.</a:t>
            </a:r>
          </a:p>
          <a:p>
            <a:pPr algn="just">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Intel core i5 14 gen processor: </a:t>
            </a:r>
          </a:p>
          <a:p>
            <a:pPr lvl="1"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1. Stock Cooler Performance and Packaging Issues: The included stock cooler is generally well-received but concerns exist about thermal paste quality and packaging integrity. </a:t>
            </a:r>
          </a:p>
          <a:p>
            <a:pPr lvl="1"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2. Enhance Cooler and Packaging: Improve stock cooler quality and packaging to ensure optimal user experience and product information preservation.</a:t>
            </a:r>
          </a:p>
          <a:p>
            <a:pPr algn="just">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Intel core i7 12 gen processor: </a:t>
            </a:r>
          </a:p>
          <a:p>
            <a:pPr lvl="1"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1. Superior Performance, Efficiency, and Competitive Pricing: The Intel Core i7-12700K excels in performance, energy efficiency, and offers competitive pricing compared to its AMD counterparts. </a:t>
            </a:r>
          </a:p>
          <a:p>
            <a:pPr lvl="1"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2. Highlight Performance and Efficiency Benefits: Emphasize the processor's performance advantages and energy efficiency while maintaining a competitive price point.</a:t>
            </a:r>
          </a:p>
          <a:p>
            <a:pPr algn="just">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Intel core i7 13 gen processor: </a:t>
            </a:r>
          </a:p>
          <a:p>
            <a:pPr lvl="1"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1.Strong Gaming Performance and Cooling Requirements: The processor delivers excellent gaming performance but requires efficient cooling due to higher temperatures. </a:t>
            </a:r>
          </a:p>
          <a:p>
            <a:pPr lvl="1"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2. Balance Performance and Cooling: Emphasize the processor's gaming capabilities while providing clear cooling recommendations to ensure optimal performance.</a:t>
            </a:r>
          </a:p>
          <a:p>
            <a:pPr marL="457200" lvl="1" indent="0" algn="jus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4916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75BA4B-BBF0-F2B0-0C90-B9EF4E302DD1}"/>
              </a:ext>
            </a:extLst>
          </p:cNvPr>
          <p:cNvSpPr>
            <a:spLocks noGrp="1"/>
          </p:cNvSpPr>
          <p:nvPr>
            <p:ph idx="1"/>
          </p:nvPr>
        </p:nvSpPr>
        <p:spPr>
          <a:xfrm>
            <a:off x="838200" y="583163"/>
            <a:ext cx="10515600" cy="2845837"/>
          </a:xfrm>
        </p:spPr>
        <p:txBody>
          <a:bodyPr>
            <a:normAutofit fontScale="92500"/>
          </a:bodyPr>
          <a:lstStyle/>
          <a:p>
            <a:pPr algn="just">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Intel core i7 14 gen processor: </a:t>
            </a:r>
          </a:p>
          <a:p>
            <a:pPr lvl="1"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1. Budget-Friendly and Suitable for Basic Tasks: The Intel Core i3-12100F is a popular choice for users seeking an affordable processor for everyday computing and entry-level gaming. </a:t>
            </a:r>
          </a:p>
          <a:p>
            <a:pPr lvl="1"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2. Emphasize Value Proposition and Performance Potential: Position the processor as a strong value option while highlighting its performance capabilities when paired with suitable graphics cards.</a:t>
            </a:r>
          </a:p>
          <a:p>
            <a:pPr algn="just">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Intel core i9 processor: </a:t>
            </a:r>
          </a:p>
          <a:p>
            <a:pPr lvl="1"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1. Exceptional Performance with Cooling and PCIe Limitations: The Intel Core i9-14900K delivers outstanding performance but requires advanced cooling and has a limited number of PCIe lanes. </a:t>
            </a:r>
          </a:p>
          <a:p>
            <a:pPr lvl="1"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2. Prioritize Performance and Address Cooling/PCIe: Emphasize the processor's exceptional performance while providing clear cooling recommendations and considering PCIe lane expansion in future models.</a:t>
            </a:r>
          </a:p>
        </p:txBody>
      </p:sp>
      <p:sp>
        <p:nvSpPr>
          <p:cNvPr id="4" name="Content Placeholder 2">
            <a:extLst>
              <a:ext uri="{FF2B5EF4-FFF2-40B4-BE49-F238E27FC236}">
                <a16:creationId xmlns:a16="http://schemas.microsoft.com/office/drawing/2014/main" id="{BD1C394F-52C2-405E-471C-063D6CDC1BA8}"/>
              </a:ext>
            </a:extLst>
          </p:cNvPr>
          <p:cNvSpPr txBox="1">
            <a:spLocks/>
          </p:cNvSpPr>
          <p:nvPr/>
        </p:nvSpPr>
        <p:spPr>
          <a:xfrm>
            <a:off x="838200" y="3601513"/>
            <a:ext cx="10515600" cy="284583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4400" dirty="0">
                <a:latin typeface="Times New Roman" panose="02020603050405020304" pitchFamily="18" charset="0"/>
                <a:cs typeface="Times New Roman" panose="02020603050405020304" pitchFamily="18" charset="0"/>
              </a:rPr>
              <a:t>Team members and contribution</a:t>
            </a:r>
            <a:endParaRPr lang="en-US" sz="4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Deepa S J (4CI21CS008) : </a:t>
            </a:r>
          </a:p>
          <a:p>
            <a:pPr lvl="1">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Handled data scraping, cleaning, and transformation (including TF-IDF) to prepare the data for analysis.</a:t>
            </a:r>
          </a:p>
          <a:p>
            <a:pPr lvl="1">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Utilized sentiment analysis, text summarization, and key feature extraction to generate valuable customer insights and recommendations.</a:t>
            </a:r>
          </a:p>
          <a:p>
            <a:pPr>
              <a:buFont typeface="Wingdings" panose="05000000000000000000" pitchFamily="2" charset="2"/>
              <a:buChar char="§"/>
            </a:pPr>
            <a:r>
              <a:rPr lang="en-IN" sz="1800" dirty="0" err="1">
                <a:latin typeface="Times New Roman" panose="02020603050405020304" pitchFamily="18" charset="0"/>
                <a:cs typeface="Times New Roman" panose="02020603050405020304" pitchFamily="18" charset="0"/>
              </a:rPr>
              <a:t>Abin</a:t>
            </a:r>
            <a:r>
              <a:rPr lang="en-IN" sz="1800" dirty="0">
                <a:latin typeface="Times New Roman" panose="02020603050405020304" pitchFamily="18" charset="0"/>
                <a:cs typeface="Times New Roman" panose="02020603050405020304" pitchFamily="18" charset="0"/>
              </a:rPr>
              <a:t> Reji (4CI21CS001) : </a:t>
            </a:r>
          </a:p>
          <a:p>
            <a:pPr lvl="1">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Conducted comprehensive data preprocessing, including cleaning and transformation.</a:t>
            </a:r>
          </a:p>
          <a:p>
            <a:pPr lvl="1">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Performed sentiment analysis, text summarization, and clustering for in-depth review understanding.</a:t>
            </a:r>
          </a:p>
          <a:p>
            <a:pPr marL="342900" indent="-342900" algn="just">
              <a:buAutoNum type="arabicPeriod"/>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9816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390</TotalTime>
  <Words>1217</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Times New Roman</vt:lpstr>
      <vt:lpstr>Wingdings</vt:lpstr>
      <vt:lpstr>Office Theme</vt:lpstr>
      <vt:lpstr>INTEL UNNATI INDUSTRIAL TRAINING PROGRAM - 2024</vt:lpstr>
      <vt:lpstr>Project Scope</vt:lpstr>
      <vt:lpstr>Data Scraping Methodology</vt:lpstr>
      <vt:lpstr>Data Preprocessing</vt:lpstr>
      <vt:lpstr>Model Building</vt:lpstr>
      <vt:lpstr>In-Depth Sentiment Analysis</vt:lpstr>
      <vt:lpstr>Result – Insights on Key features and Recommendation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Deepa S J</dc:creator>
  <cp:lastModifiedBy>Deepa S J</cp:lastModifiedBy>
  <cp:revision>14</cp:revision>
  <dcterms:created xsi:type="dcterms:W3CDTF">2024-07-15T09:55:39Z</dcterms:created>
  <dcterms:modified xsi:type="dcterms:W3CDTF">2024-07-15T16:45:06Z</dcterms:modified>
</cp:coreProperties>
</file>