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43891200" cy="21945600"/>
  <p:notesSz cx="39600188" cy="39600188"/>
  <p:custDataLst>
    <p:tags r:id="rId8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1pPr>
    <a:lvl2pPr marL="30477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2pPr>
    <a:lvl3pPr marL="609539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3pPr>
    <a:lvl4pPr marL="914309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4pPr>
    <a:lvl5pPr marL="1219078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5pPr>
    <a:lvl6pPr marL="1523848" algn="l" defTabSz="609539" rtl="0" eaLnBrk="1" latinLnBrk="0" hangingPunct="1">
      <a:defRPr sz="1600" kern="1200">
        <a:solidFill>
          <a:schemeClr val="tx1"/>
        </a:solidFill>
        <a:latin typeface="Times" charset="0"/>
        <a:ea typeface="+mn-ea"/>
        <a:cs typeface="+mn-cs"/>
      </a:defRPr>
    </a:lvl6pPr>
    <a:lvl7pPr marL="1828617" algn="l" defTabSz="609539" rtl="0" eaLnBrk="1" latinLnBrk="0" hangingPunct="1">
      <a:defRPr sz="1600" kern="1200">
        <a:solidFill>
          <a:schemeClr val="tx1"/>
        </a:solidFill>
        <a:latin typeface="Times" charset="0"/>
        <a:ea typeface="+mn-ea"/>
        <a:cs typeface="+mn-cs"/>
      </a:defRPr>
    </a:lvl7pPr>
    <a:lvl8pPr marL="2133387" algn="l" defTabSz="609539" rtl="0" eaLnBrk="1" latinLnBrk="0" hangingPunct="1">
      <a:defRPr sz="1600" kern="1200">
        <a:solidFill>
          <a:schemeClr val="tx1"/>
        </a:solidFill>
        <a:latin typeface="Times" charset="0"/>
        <a:ea typeface="+mn-ea"/>
        <a:cs typeface="+mn-cs"/>
      </a:defRPr>
    </a:lvl8pPr>
    <a:lvl9pPr marL="2438156" algn="l" defTabSz="609539" rtl="0" eaLnBrk="1" latinLnBrk="0" hangingPunct="1">
      <a:defRPr sz="16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9" userDrawn="1">
          <p15:clr>
            <a:srgbClr val="A4A3A4"/>
          </p15:clr>
        </p15:guide>
        <p15:guide id="2" orient="horz" pos="1294" userDrawn="1">
          <p15:clr>
            <a:srgbClr val="A4A3A4"/>
          </p15:clr>
        </p15:guide>
        <p15:guide id="3" orient="horz" pos="3241" userDrawn="1">
          <p15:clr>
            <a:srgbClr val="A4A3A4"/>
          </p15:clr>
        </p15:guide>
        <p15:guide id="4" orient="horz" pos="10560" userDrawn="1">
          <p15:clr>
            <a:srgbClr val="A4A3A4"/>
          </p15:clr>
        </p15:guide>
        <p15:guide id="5" orient="horz" pos="2555" userDrawn="1">
          <p15:clr>
            <a:srgbClr val="A4A3A4"/>
          </p15:clr>
        </p15:guide>
        <p15:guide id="6" orient="horz" pos="13472" userDrawn="1">
          <p15:clr>
            <a:srgbClr val="A4A3A4"/>
          </p15:clr>
        </p15:guide>
        <p15:guide id="7" pos="27219" userDrawn="1">
          <p15:clr>
            <a:srgbClr val="A4A3A4"/>
          </p15:clr>
        </p15:guide>
        <p15:guide id="8" pos="18661" userDrawn="1">
          <p15:clr>
            <a:srgbClr val="A4A3A4"/>
          </p15:clr>
        </p15:guide>
        <p15:guide id="9" pos="393" userDrawn="1">
          <p15:clr>
            <a:srgbClr val="A4A3A4"/>
          </p15:clr>
        </p15:guide>
        <p15:guide id="10" pos="8951" userDrawn="1">
          <p15:clr>
            <a:srgbClr val="A4A3A4"/>
          </p15:clr>
        </p15:guide>
        <p15:guide id="11" pos="9555" userDrawn="1">
          <p15:clr>
            <a:srgbClr val="A4A3A4"/>
          </p15:clr>
        </p15:guide>
        <p15:guide id="12" pos="18112" userDrawn="1">
          <p15:clr>
            <a:srgbClr val="A4A3A4"/>
          </p15:clr>
        </p15:guide>
        <p15:guide id="13" pos="9829" userDrawn="1">
          <p15:clr>
            <a:srgbClr val="A4A3A4"/>
          </p15:clr>
        </p15:guide>
        <p15:guide id="14" pos="17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in Ulhas Arakeri" initials="SUA" lastIdx="1" clrIdx="0">
    <p:extLst>
      <p:ext uri="{19B8F6BF-5375-455C-9EA6-DF929625EA0E}">
        <p15:presenceInfo xmlns:p15="http://schemas.microsoft.com/office/powerpoint/2012/main" userId="Sachin Ulhas Arake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91"/>
    <a:srgbClr val="B1810B"/>
    <a:srgbClr val="DDC69A"/>
    <a:srgbClr val="035FA0"/>
    <a:srgbClr val="D23A43"/>
    <a:srgbClr val="10253F"/>
    <a:srgbClr val="DEC699"/>
    <a:srgbClr val="1F497D"/>
    <a:srgbClr val="13187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3D76F-0143-42F3-8033-C66E971CB37E}" v="673" dt="2023-03-02T02:34:28.886"/>
    <p1510:client id="{46176743-262D-4DEB-9F63-00F2968B2EBA}" v="1" dt="2023-03-01T23:51:42.142"/>
    <p1510:client id="{D4BA7721-57ED-FF4B-A5DD-C3C6493A5AF1}" v="100" dt="2023-03-01T23:49:25.228"/>
    <p1510:client id="{E4A0FC0F-598F-47CA-A245-209A18FF0A3E}" v="12" vWet="14" dt="2023-03-02T02:22:36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600" y="125"/>
      </p:cViewPr>
      <p:guideLst>
        <p:guide orient="horz" pos="13609"/>
        <p:guide orient="horz" pos="1294"/>
        <p:guide orient="horz" pos="3241"/>
        <p:guide orient="horz" pos="10560"/>
        <p:guide orient="horz" pos="2555"/>
        <p:guide orient="horz" pos="13472"/>
        <p:guide pos="27219"/>
        <p:guide pos="18661"/>
        <p:guide pos="393"/>
        <p:guide pos="8951"/>
        <p:guide pos="9555"/>
        <p:guide pos="18112"/>
        <p:guide pos="9829"/>
        <p:guide pos="17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urdue0-my.sharepoint.com/personal/prakasv_purdue_edu/Documents/Microsoft%20Teams%20Chat%20Files/Shrinkag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Shrinkage (%)</a:t>
            </a:r>
          </a:p>
        </c:rich>
      </c:tx>
      <c:layout>
        <c:manualLayout>
          <c:xMode val="edge"/>
          <c:yMode val="edge"/>
          <c:x val="0.237993000874890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[Shrinkage.xlsx]Sheet1!$C$2</c:f>
              <c:strCache>
                <c:ptCount val="1"/>
                <c:pt idx="0">
                  <c:v>Shrinkage (%)</c:v>
                </c:pt>
              </c:strCache>
            </c:strRef>
          </c:tx>
          <c:spPr>
            <a:solidFill>
              <a:schemeClr val="accent6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[Shrinkage.xlsx]Sheet1!$B$3:$B$13</c:f>
              <c:strCache>
                <c:ptCount val="11"/>
                <c:pt idx="0">
                  <c:v>MEIJER SANDWICHES</c:v>
                </c:pt>
                <c:pt idx="1">
                  <c:v>COFFEE TEA CAPPUCCINO</c:v>
                </c:pt>
                <c:pt idx="2">
                  <c:v>HOT SANDWICHES</c:v>
                </c:pt>
                <c:pt idx="3">
                  <c:v>ROLLER GRILL</c:v>
                </c:pt>
                <c:pt idx="4">
                  <c:v>FOUNTAIN DRINKS</c:v>
                </c:pt>
                <c:pt idx="5">
                  <c:v>FRUIT</c:v>
                </c:pt>
                <c:pt idx="6">
                  <c:v>BULK BAKED GOODS</c:v>
                </c:pt>
                <c:pt idx="7">
                  <c:v>GRAB AND GO FOOD SERVICE</c:v>
                </c:pt>
                <c:pt idx="8">
                  <c:v>HOT PREPARED FOODS</c:v>
                </c:pt>
                <c:pt idx="9">
                  <c:v>GRAB AND GO DAIRY</c:v>
                </c:pt>
                <c:pt idx="10">
                  <c:v>FRUIT CONTAINERS</c:v>
                </c:pt>
              </c:strCache>
            </c:strRef>
          </c:cat>
          <c:val>
            <c:numRef>
              <c:f>[Shrinkage.xlsx]Sheet1!$C$3:$C$13</c:f>
              <c:numCache>
                <c:formatCode>0%</c:formatCode>
                <c:ptCount val="11"/>
                <c:pt idx="0">
                  <c:v>0.08</c:v>
                </c:pt>
                <c:pt idx="1">
                  <c:v>0.12</c:v>
                </c:pt>
                <c:pt idx="2">
                  <c:v>0.09</c:v>
                </c:pt>
                <c:pt idx="3">
                  <c:v>0.05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0.04</c:v>
                </c:pt>
                <c:pt idx="7">
                  <c:v>0.08</c:v>
                </c:pt>
                <c:pt idx="8">
                  <c:v>0.05</c:v>
                </c:pt>
                <c:pt idx="9">
                  <c:v>0.09</c:v>
                </c:pt>
                <c:pt idx="10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24-4A8C-BF93-758B4D73AAE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71834143"/>
        <c:axId val="671835391"/>
      </c:barChart>
      <c:catAx>
        <c:axId val="67183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835391"/>
        <c:crosses val="autoZero"/>
        <c:auto val="1"/>
        <c:lblAlgn val="ctr"/>
        <c:lblOffset val="100"/>
        <c:noMultiLvlLbl val="0"/>
      </c:catAx>
      <c:valAx>
        <c:axId val="67183539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71834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567336-4EDE-4D00-85BA-78B033B09C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9C332-A106-431A-8CF9-4C7E966767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2431375" y="0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89CD4-C2C3-40A0-9FF9-B395EEEFAF4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4825-B1F4-466C-B112-198737BB25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7615813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7FB0F-963F-4CF1-89EC-6C1F8FB613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2431375" y="37615813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94531-855D-4471-89B7-0A3C8863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2431375" y="0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2495-20E6-4DC4-B68F-C6FBB8E26F6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35725" y="4949825"/>
            <a:ext cx="26730325" cy="13365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60813" y="19057938"/>
            <a:ext cx="31680150" cy="15592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7615813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2431375" y="37615813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6B59D-2217-4338-9D1B-7E5E82C8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1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B59D-2217-4338-9D1B-7E5E82C89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7" y="6817182"/>
            <a:ext cx="37306251" cy="47044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5" y="12436025"/>
            <a:ext cx="30724475" cy="5607957"/>
          </a:xfrm>
        </p:spPr>
        <p:txBody>
          <a:bodyPr/>
          <a:lstStyle>
            <a:lvl1pPr marL="0" indent="0" algn="ctr">
              <a:buNone/>
              <a:defRPr/>
            </a:lvl1pPr>
            <a:lvl2pPr marL="261238" indent="0" algn="ctr">
              <a:buNone/>
              <a:defRPr/>
            </a:lvl2pPr>
            <a:lvl3pPr marL="522475" indent="0" algn="ctr">
              <a:buNone/>
              <a:defRPr/>
            </a:lvl3pPr>
            <a:lvl4pPr marL="783713" indent="0" algn="ctr">
              <a:buNone/>
              <a:defRPr/>
            </a:lvl4pPr>
            <a:lvl5pPr marL="1044950" indent="0" algn="ctr">
              <a:buNone/>
              <a:defRPr/>
            </a:lvl5pPr>
            <a:lvl6pPr marL="1306187" indent="0" algn="ctr">
              <a:buNone/>
              <a:defRPr/>
            </a:lvl6pPr>
            <a:lvl7pPr marL="1567425" indent="0" algn="ctr">
              <a:buNone/>
              <a:defRPr/>
            </a:lvl7pPr>
            <a:lvl8pPr marL="1828664" indent="0" algn="ctr">
              <a:buNone/>
              <a:defRPr/>
            </a:lvl8pPr>
            <a:lvl9pPr marL="208990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914F9-150E-43ED-BA4B-5CBC7DBD3A2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3977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78339-05F4-4347-9E9C-6AEF31B1B5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2116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2165" y="1950361"/>
            <a:ext cx="9326563" cy="17556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2476" y="1950361"/>
            <a:ext cx="27827288" cy="17556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BFA30-CF48-4A8D-A4B4-5705D222FB1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4431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114BF-9C08-4236-B599-3CC67DCBCE6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8796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4102444"/>
            <a:ext cx="37307839" cy="4357914"/>
          </a:xfrm>
        </p:spPr>
        <p:txBody>
          <a:bodyPr anchor="t"/>
          <a:lstStyle>
            <a:lvl1pPr algn="l">
              <a:defRPr sz="228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9301843"/>
            <a:ext cx="37307839" cy="4800600"/>
          </a:xfrm>
        </p:spPr>
        <p:txBody>
          <a:bodyPr anchor="b"/>
          <a:lstStyle>
            <a:lvl1pPr marL="0" indent="0">
              <a:buNone/>
              <a:defRPr sz="1143"/>
            </a:lvl1pPr>
            <a:lvl2pPr marL="261238" indent="0">
              <a:buNone/>
              <a:defRPr sz="1029"/>
            </a:lvl2pPr>
            <a:lvl3pPr marL="522475" indent="0">
              <a:buNone/>
              <a:defRPr sz="914"/>
            </a:lvl3pPr>
            <a:lvl4pPr marL="783713" indent="0">
              <a:buNone/>
              <a:defRPr sz="800"/>
            </a:lvl4pPr>
            <a:lvl5pPr marL="1044950" indent="0">
              <a:buNone/>
              <a:defRPr sz="800"/>
            </a:lvl5pPr>
            <a:lvl6pPr marL="1306187" indent="0">
              <a:buNone/>
              <a:defRPr sz="800"/>
            </a:lvl6pPr>
            <a:lvl7pPr marL="1567425" indent="0">
              <a:buNone/>
              <a:defRPr sz="800"/>
            </a:lvl7pPr>
            <a:lvl8pPr marL="1828664" indent="0">
              <a:buNone/>
              <a:defRPr sz="800"/>
            </a:lvl8pPr>
            <a:lvl9pPr marL="20899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87C54-71D5-4F3D-9638-FB01B112514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3728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2476" y="6339115"/>
            <a:ext cx="18576925" cy="13168086"/>
          </a:xfrm>
        </p:spPr>
        <p:txBody>
          <a:bodyPr/>
          <a:lstStyle>
            <a:lvl1pPr>
              <a:defRPr sz="1600"/>
            </a:lvl1pPr>
            <a:lvl2pPr>
              <a:defRPr sz="1371"/>
            </a:lvl2pPr>
            <a:lvl3pPr>
              <a:defRPr sz="1143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4" y="6339115"/>
            <a:ext cx="18576925" cy="13168086"/>
          </a:xfrm>
        </p:spPr>
        <p:txBody>
          <a:bodyPr/>
          <a:lstStyle>
            <a:lvl1pPr>
              <a:defRPr sz="1600"/>
            </a:lvl1pPr>
            <a:lvl2pPr>
              <a:defRPr sz="1371"/>
            </a:lvl2pPr>
            <a:lvl3pPr>
              <a:defRPr sz="1143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C6769-9FD1-495B-AF37-D39FB453372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1920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879022"/>
            <a:ext cx="39503351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4" y="4912182"/>
            <a:ext cx="19392901" cy="2047421"/>
          </a:xfrm>
        </p:spPr>
        <p:txBody>
          <a:bodyPr anchor="b"/>
          <a:lstStyle>
            <a:lvl1pPr marL="0" indent="0">
              <a:buNone/>
              <a:defRPr sz="1371" b="1"/>
            </a:lvl1pPr>
            <a:lvl2pPr marL="261238" indent="0">
              <a:buNone/>
              <a:defRPr sz="1143" b="1"/>
            </a:lvl2pPr>
            <a:lvl3pPr marL="522475" indent="0">
              <a:buNone/>
              <a:defRPr sz="1029" b="1"/>
            </a:lvl3pPr>
            <a:lvl4pPr marL="783713" indent="0">
              <a:buNone/>
              <a:defRPr sz="914" b="1"/>
            </a:lvl4pPr>
            <a:lvl5pPr marL="1044950" indent="0">
              <a:buNone/>
              <a:defRPr sz="914" b="1"/>
            </a:lvl5pPr>
            <a:lvl6pPr marL="1306187" indent="0">
              <a:buNone/>
              <a:defRPr sz="914" b="1"/>
            </a:lvl6pPr>
            <a:lvl7pPr marL="1567425" indent="0">
              <a:buNone/>
              <a:defRPr sz="914" b="1"/>
            </a:lvl7pPr>
            <a:lvl8pPr marL="1828664" indent="0">
              <a:buNone/>
              <a:defRPr sz="914" b="1"/>
            </a:lvl8pPr>
            <a:lvl9pPr marL="2089901" indent="0">
              <a:buNone/>
              <a:defRPr sz="9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4" y="6959603"/>
            <a:ext cx="19392901" cy="12643757"/>
          </a:xfrm>
        </p:spPr>
        <p:txBody>
          <a:bodyPr/>
          <a:lstStyle>
            <a:lvl1pPr>
              <a:defRPr sz="1371"/>
            </a:lvl1pPr>
            <a:lvl2pPr>
              <a:defRPr sz="1143"/>
            </a:lvl2pPr>
            <a:lvl3pPr>
              <a:defRPr sz="1029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40" y="4912182"/>
            <a:ext cx="19400837" cy="2047421"/>
          </a:xfrm>
        </p:spPr>
        <p:txBody>
          <a:bodyPr anchor="b"/>
          <a:lstStyle>
            <a:lvl1pPr marL="0" indent="0">
              <a:buNone/>
              <a:defRPr sz="1371" b="1"/>
            </a:lvl1pPr>
            <a:lvl2pPr marL="261238" indent="0">
              <a:buNone/>
              <a:defRPr sz="1143" b="1"/>
            </a:lvl2pPr>
            <a:lvl3pPr marL="522475" indent="0">
              <a:buNone/>
              <a:defRPr sz="1029" b="1"/>
            </a:lvl3pPr>
            <a:lvl4pPr marL="783713" indent="0">
              <a:buNone/>
              <a:defRPr sz="914" b="1"/>
            </a:lvl4pPr>
            <a:lvl5pPr marL="1044950" indent="0">
              <a:buNone/>
              <a:defRPr sz="914" b="1"/>
            </a:lvl5pPr>
            <a:lvl6pPr marL="1306187" indent="0">
              <a:buNone/>
              <a:defRPr sz="914" b="1"/>
            </a:lvl6pPr>
            <a:lvl7pPr marL="1567425" indent="0">
              <a:buNone/>
              <a:defRPr sz="914" b="1"/>
            </a:lvl7pPr>
            <a:lvl8pPr marL="1828664" indent="0">
              <a:buNone/>
              <a:defRPr sz="914" b="1"/>
            </a:lvl8pPr>
            <a:lvl9pPr marL="2089901" indent="0">
              <a:buNone/>
              <a:defRPr sz="9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40" y="6959603"/>
            <a:ext cx="19400837" cy="12643757"/>
          </a:xfrm>
        </p:spPr>
        <p:txBody>
          <a:bodyPr/>
          <a:lstStyle>
            <a:lvl1pPr>
              <a:defRPr sz="1371"/>
            </a:lvl1pPr>
            <a:lvl2pPr>
              <a:defRPr sz="1143"/>
            </a:lvl2pPr>
            <a:lvl3pPr>
              <a:defRPr sz="1029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4340B-C24E-4CF1-8F2E-94BDA66FD75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1245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FF473-A988-4642-B695-D572F60BC774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FA2F5-AF6C-48B2-AC53-85384609B04A}"/>
              </a:ext>
            </a:extLst>
          </p:cNvPr>
          <p:cNvSpPr/>
          <p:nvPr userDrawn="1"/>
        </p:nvSpPr>
        <p:spPr bwMode="auto">
          <a:xfrm>
            <a:off x="0" y="0"/>
            <a:ext cx="43891200" cy="21945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2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71CD6-50C3-42F5-B102-ECB5C1E5D85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6717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873580"/>
            <a:ext cx="14439901" cy="3718378"/>
          </a:xfrm>
        </p:spPr>
        <p:txBody>
          <a:bodyPr anchor="b"/>
          <a:lstStyle>
            <a:lvl1pPr algn="l">
              <a:defRPr sz="114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873580"/>
            <a:ext cx="24536400" cy="18729778"/>
          </a:xfrm>
        </p:spPr>
        <p:txBody>
          <a:bodyPr/>
          <a:lstStyle>
            <a:lvl1pPr>
              <a:defRPr sz="1828"/>
            </a:lvl1pPr>
            <a:lvl2pPr>
              <a:defRPr sz="1600"/>
            </a:lvl2pPr>
            <a:lvl3pPr>
              <a:defRPr sz="13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7" y="4591957"/>
            <a:ext cx="14439901" cy="15011400"/>
          </a:xfrm>
        </p:spPr>
        <p:txBody>
          <a:bodyPr/>
          <a:lstStyle>
            <a:lvl1pPr marL="0" indent="0">
              <a:buNone/>
              <a:defRPr sz="800"/>
            </a:lvl1pPr>
            <a:lvl2pPr marL="261238" indent="0">
              <a:buNone/>
              <a:defRPr sz="686"/>
            </a:lvl2pPr>
            <a:lvl3pPr marL="522475" indent="0">
              <a:buNone/>
              <a:defRPr sz="571"/>
            </a:lvl3pPr>
            <a:lvl4pPr marL="783713" indent="0">
              <a:buNone/>
              <a:defRPr sz="514"/>
            </a:lvl4pPr>
            <a:lvl5pPr marL="1044950" indent="0">
              <a:buNone/>
              <a:defRPr sz="514"/>
            </a:lvl5pPr>
            <a:lvl6pPr marL="1306187" indent="0">
              <a:buNone/>
              <a:defRPr sz="514"/>
            </a:lvl6pPr>
            <a:lvl7pPr marL="1567425" indent="0">
              <a:buNone/>
              <a:defRPr sz="514"/>
            </a:lvl7pPr>
            <a:lvl8pPr marL="1828664" indent="0">
              <a:buNone/>
              <a:defRPr sz="514"/>
            </a:lvl8pPr>
            <a:lvl9pPr marL="2089901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7BF72-D86B-4CC1-A0A4-AB6BFFE07AF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6775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15361558"/>
            <a:ext cx="26335037" cy="1814286"/>
          </a:xfrm>
        </p:spPr>
        <p:txBody>
          <a:bodyPr anchor="b"/>
          <a:lstStyle>
            <a:lvl1pPr algn="l">
              <a:defRPr sz="114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1961246"/>
            <a:ext cx="26335037" cy="13167179"/>
          </a:xfrm>
        </p:spPr>
        <p:txBody>
          <a:bodyPr/>
          <a:lstStyle>
            <a:lvl1pPr marL="0" indent="0">
              <a:buNone/>
              <a:defRPr sz="1828"/>
            </a:lvl1pPr>
            <a:lvl2pPr marL="261238" indent="0">
              <a:buNone/>
              <a:defRPr sz="1600"/>
            </a:lvl2pPr>
            <a:lvl3pPr marL="522475" indent="0">
              <a:buNone/>
              <a:defRPr sz="1371"/>
            </a:lvl3pPr>
            <a:lvl4pPr marL="783713" indent="0">
              <a:buNone/>
              <a:defRPr sz="1143"/>
            </a:lvl4pPr>
            <a:lvl5pPr marL="1044950" indent="0">
              <a:buNone/>
              <a:defRPr sz="1143"/>
            </a:lvl5pPr>
            <a:lvl6pPr marL="1306187" indent="0">
              <a:buNone/>
              <a:defRPr sz="1143"/>
            </a:lvl6pPr>
            <a:lvl7pPr marL="1567425" indent="0">
              <a:buNone/>
              <a:defRPr sz="1143"/>
            </a:lvl7pPr>
            <a:lvl8pPr marL="1828664" indent="0">
              <a:buNone/>
              <a:defRPr sz="1143"/>
            </a:lvl8pPr>
            <a:lvl9pPr marL="2089901" indent="0">
              <a:buNone/>
              <a:defRPr sz="114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17175846"/>
            <a:ext cx="26335037" cy="2575379"/>
          </a:xfrm>
        </p:spPr>
        <p:txBody>
          <a:bodyPr/>
          <a:lstStyle>
            <a:lvl1pPr marL="0" indent="0">
              <a:buNone/>
              <a:defRPr sz="800"/>
            </a:lvl1pPr>
            <a:lvl2pPr marL="261238" indent="0">
              <a:buNone/>
              <a:defRPr sz="686"/>
            </a:lvl2pPr>
            <a:lvl3pPr marL="522475" indent="0">
              <a:buNone/>
              <a:defRPr sz="571"/>
            </a:lvl3pPr>
            <a:lvl4pPr marL="783713" indent="0">
              <a:buNone/>
              <a:defRPr sz="514"/>
            </a:lvl4pPr>
            <a:lvl5pPr marL="1044950" indent="0">
              <a:buNone/>
              <a:defRPr sz="514"/>
            </a:lvl5pPr>
            <a:lvl6pPr marL="1306187" indent="0">
              <a:buNone/>
              <a:defRPr sz="514"/>
            </a:lvl6pPr>
            <a:lvl7pPr marL="1567425" indent="0">
              <a:buNone/>
              <a:defRPr sz="514"/>
            </a:lvl7pPr>
            <a:lvl8pPr marL="1828664" indent="0">
              <a:buNone/>
              <a:defRPr sz="514"/>
            </a:lvl8pPr>
            <a:lvl9pPr marL="2089901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88DA4-D5E8-40AB-8BF2-B8F067ACA6A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0400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3131672-2629-446D-8683-037301D2F0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965465374"/>
              </p:ext>
            </p:extLst>
          </p:nvPr>
        </p:nvGraphicFramePr>
        <p:xfrm>
          <a:off x="2117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25" imgH="424" progId="TCLayout.ActiveDocument.1">
                  <p:embed/>
                </p:oleObj>
              </mc:Choice>
              <mc:Fallback>
                <p:oleObj name="think-cell Slide" r:id="rId15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3131672-2629-446D-8683-037301D2F0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7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025DE-683A-4BA3-8837-69516B12386A}"/>
              </a:ext>
            </a:extLst>
          </p:cNvPr>
          <p:cNvSpPr/>
          <p:nvPr userDrawn="1">
            <p:custDataLst>
              <p:tags r:id="rId14"/>
            </p:custDataLst>
          </p:nvPr>
        </p:nvSpPr>
        <p:spPr bwMode="auto">
          <a:xfrm>
            <a:off x="1" y="0"/>
            <a:ext cx="211667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5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+mj-ea"/>
              <a:cs typeface="+mj-cs"/>
              <a:sym typeface="Times" panose="02020603050405020304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2477" y="1950360"/>
            <a:ext cx="37306251" cy="365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477" y="6339115"/>
            <a:ext cx="37306251" cy="1316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2475" y="19995243"/>
            <a:ext cx="9144000" cy="146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>
            <a:lvl1pPr defTabSz="2508062">
              <a:defRPr sz="3828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7" y="19995243"/>
            <a:ext cx="13896975" cy="146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>
            <a:lvl1pPr algn="ctr" defTabSz="2508062">
              <a:defRPr sz="3828"/>
            </a:lvl1pPr>
          </a:lstStyle>
          <a:p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19995243"/>
            <a:ext cx="9144000" cy="146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>
            <a:lvl1pPr algn="r" defTabSz="2508062">
              <a:defRPr sz="3828"/>
            </a:lvl1pPr>
          </a:lstStyle>
          <a:p>
            <a:fld id="{777CDA11-CE27-4048-AD59-A3D9E025B8A2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43891200" cy="2194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1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93C017-DFEF-4FF3-B40E-2496F137D9AB}"/>
              </a:ext>
            </a:extLst>
          </p:cNvPr>
          <p:cNvSpPr/>
          <p:nvPr userDrawn="1"/>
        </p:nvSpPr>
        <p:spPr bwMode="auto">
          <a:xfrm>
            <a:off x="-101600" y="0"/>
            <a:ext cx="43992800" cy="21945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+mj-lt"/>
          <a:ea typeface="+mj-ea"/>
          <a:cs typeface="+mj-cs"/>
        </a:defRPr>
      </a:lvl1pPr>
      <a:lvl2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2pPr>
      <a:lvl3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3pPr>
      <a:lvl4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4pPr>
      <a:lvl5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5pPr>
      <a:lvl6pPr marL="261238"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6pPr>
      <a:lvl7pPr marL="522475"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7pPr>
      <a:lvl8pPr marL="783713"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8pPr>
      <a:lvl9pPr marL="1044950"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9pPr>
    </p:titleStyle>
    <p:bodyStyle>
      <a:lvl1pPr marL="940637" indent="-940637" algn="l" defTabSz="2508062" rtl="0" eaLnBrk="1" fontAlgn="base" hangingPunct="1">
        <a:spcBef>
          <a:spcPct val="20000"/>
        </a:spcBef>
        <a:spcAft>
          <a:spcPct val="0"/>
        </a:spcAft>
        <a:buChar char="•"/>
        <a:defRPr sz="8742">
          <a:solidFill>
            <a:schemeClr val="tx1"/>
          </a:solidFill>
          <a:latin typeface="+mn-lt"/>
          <a:ea typeface="+mn-ea"/>
          <a:cs typeface="+mn-cs"/>
        </a:defRPr>
      </a:lvl1pPr>
      <a:lvl2pPr marL="2037290" indent="-783713" algn="l" defTabSz="2508062" rtl="0" eaLnBrk="1" fontAlgn="base" hangingPunct="1">
        <a:spcBef>
          <a:spcPct val="20000"/>
        </a:spcBef>
        <a:spcAft>
          <a:spcPct val="0"/>
        </a:spcAft>
        <a:buChar char="–"/>
        <a:defRPr sz="7714">
          <a:solidFill>
            <a:schemeClr val="tx1"/>
          </a:solidFill>
          <a:latin typeface="+mn-lt"/>
        </a:defRPr>
      </a:lvl2pPr>
      <a:lvl3pPr marL="3134851" indent="-626789" algn="l" defTabSz="2508062" rtl="0" eaLnBrk="1" fontAlgn="base" hangingPunct="1">
        <a:spcBef>
          <a:spcPct val="20000"/>
        </a:spcBef>
        <a:spcAft>
          <a:spcPct val="0"/>
        </a:spcAft>
        <a:buChar char="•"/>
        <a:defRPr sz="6571">
          <a:solidFill>
            <a:schemeClr val="tx1"/>
          </a:solidFill>
          <a:latin typeface="+mn-lt"/>
        </a:defRPr>
      </a:lvl3pPr>
      <a:lvl4pPr marL="4388429" indent="-626789" algn="l" defTabSz="2508062" rtl="0" eaLnBrk="1" fontAlgn="base" hangingPunct="1">
        <a:spcBef>
          <a:spcPct val="20000"/>
        </a:spcBef>
        <a:spcAft>
          <a:spcPct val="0"/>
        </a:spcAft>
        <a:buChar char="–"/>
        <a:defRPr sz="5485">
          <a:solidFill>
            <a:schemeClr val="tx1"/>
          </a:solidFill>
          <a:latin typeface="+mn-lt"/>
        </a:defRPr>
      </a:lvl4pPr>
      <a:lvl5pPr marL="5641099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5pPr>
      <a:lvl6pPr marL="5902337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6pPr>
      <a:lvl7pPr marL="6163574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7pPr>
      <a:lvl8pPr marL="6424811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8pPr>
      <a:lvl9pPr marL="6686049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61238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2pPr>
      <a:lvl3pPr marL="522475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3pPr>
      <a:lvl4pPr marL="783713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4pPr>
      <a:lvl5pPr marL="1044950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5pPr>
      <a:lvl6pPr marL="1306187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6pPr>
      <a:lvl7pPr marL="1567425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7pPr>
      <a:lvl8pPr marL="1828664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8pPr>
      <a:lvl9pPr marL="2089901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jpeg"/><Relationship Id="rId7" Type="http://schemas.openxmlformats.org/officeDocument/2006/relationships/image" Target="../media/image6.jpeg"/><Relationship Id="rId12" Type="http://schemas.openxmlformats.org/officeDocument/2006/relationships/hyperlink" Target="https://www.linkedin.com/in/gauri-bhawarkar/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linkedin.com/in/vaishakh-prakash-04774787/" TargetMode="Externa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chart" Target="../charts/chart1.xml"/><Relationship Id="rId5" Type="http://schemas.openxmlformats.org/officeDocument/2006/relationships/image" Target="../media/image4.png"/><Relationship Id="rId15" Type="http://schemas.openxmlformats.org/officeDocument/2006/relationships/hyperlink" Target="https://www.linkedin.com/in/deepa0597/" TargetMode="External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www.linkedin.com/in/niharika-kulkarni/" TargetMode="External"/><Relationship Id="rId22" Type="http://schemas.openxmlformats.org/officeDocument/2006/relationships/hyperlink" Target="https://www.linkedin.com/in/lavanya-karthikeyan12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3890C3F1-4D5D-3D9F-1CAC-F10B4FBDC0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" r="21123" b="1745"/>
          <a:stretch/>
        </p:blipFill>
        <p:spPr>
          <a:xfrm>
            <a:off x="10503735" y="14577930"/>
            <a:ext cx="9625957" cy="72496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D4F683-C885-8126-A79D-4880889E29B7}"/>
              </a:ext>
            </a:extLst>
          </p:cNvPr>
          <p:cNvSpPr/>
          <p:nvPr/>
        </p:nvSpPr>
        <p:spPr bwMode="auto">
          <a:xfrm>
            <a:off x="9066851" y="14145893"/>
            <a:ext cx="3704704" cy="55660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1739DE-E312-B0E6-4465-1B100429628E}"/>
              </a:ext>
            </a:extLst>
          </p:cNvPr>
          <p:cNvSpPr>
            <a:spLocks/>
          </p:cNvSpPr>
          <p:nvPr/>
        </p:nvSpPr>
        <p:spPr bwMode="auto">
          <a:xfrm>
            <a:off x="21495418" y="-18753"/>
            <a:ext cx="12382526" cy="38859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FF3CA-458A-4D4D-B9C8-94E3801BC8D9}"/>
              </a:ext>
            </a:extLst>
          </p:cNvPr>
          <p:cNvSpPr>
            <a:spLocks/>
          </p:cNvSpPr>
          <p:nvPr/>
        </p:nvSpPr>
        <p:spPr bwMode="auto">
          <a:xfrm>
            <a:off x="-117777" y="-56496"/>
            <a:ext cx="9286875" cy="22002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ext Box 126">
            <a:extLst>
              <a:ext uri="{FF2B5EF4-FFF2-40B4-BE49-F238E27FC236}">
                <a16:creationId xmlns:a16="http://schemas.microsoft.com/office/drawing/2014/main" id="{483B37E3-74D4-9F4E-81FB-4FA09415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62" y="153004"/>
            <a:ext cx="87432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Forecast Enhanced Inventory Management: Utilizing Demand Sensing Techniques to Optimize Stocking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0A4B1-CE86-2D45-8907-A777B1C83D4B}"/>
              </a:ext>
            </a:extLst>
          </p:cNvPr>
          <p:cNvSpPr txBox="1"/>
          <p:nvPr/>
        </p:nvSpPr>
        <p:spPr>
          <a:xfrm>
            <a:off x="182661" y="3557605"/>
            <a:ext cx="8466621" cy="2229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Gauri Bhawarkar, Lavanya Karthikeyan, Niharika Kulkarni, Deepa Narayanan, Vaishakh Prakash, Matthew A. Lanham</a:t>
            </a: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Purdue University, Krannert School of Management</a:t>
            </a: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I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gbhawark@purdue.edu; karthikl@purdue.edu; kulka105@purdue.edu; narayad@purdue.edu; prakasv@purdue.edu; lanhamm@purdue.edu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2175FC-89FF-564A-9FC5-07E0CE55D8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08" b="5359"/>
          <a:stretch/>
        </p:blipFill>
        <p:spPr>
          <a:xfrm>
            <a:off x="21658038" y="1416052"/>
            <a:ext cx="12162134" cy="15544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CD0828-D839-D547-81E9-14F36F4411E3}"/>
              </a:ext>
            </a:extLst>
          </p:cNvPr>
          <p:cNvSpPr/>
          <p:nvPr/>
        </p:nvSpPr>
        <p:spPr bwMode="auto">
          <a:xfrm>
            <a:off x="-266186" y="8882524"/>
            <a:ext cx="7167979" cy="5232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BDF84D-4096-854B-8F4A-A0214D647341}"/>
              </a:ext>
            </a:extLst>
          </p:cNvPr>
          <p:cNvSpPr/>
          <p:nvPr/>
        </p:nvSpPr>
        <p:spPr>
          <a:xfrm>
            <a:off x="-198173" y="8903789"/>
            <a:ext cx="70999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FRAMING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D862A35-653F-C141-9763-CAD045008739}"/>
              </a:ext>
            </a:extLst>
          </p:cNvPr>
          <p:cNvSpPr>
            <a:spLocks/>
          </p:cNvSpPr>
          <p:nvPr/>
        </p:nvSpPr>
        <p:spPr bwMode="auto">
          <a:xfrm>
            <a:off x="33863931" y="-8614"/>
            <a:ext cx="10063003" cy="219653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84AC4A4F-3433-CB41-B78B-AA916C9ED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2843" y="18336292"/>
            <a:ext cx="3266574" cy="3146479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6CDBA55F-FD05-314A-96B3-BD903C48701D}"/>
              </a:ext>
            </a:extLst>
          </p:cNvPr>
          <p:cNvSpPr/>
          <p:nvPr/>
        </p:nvSpPr>
        <p:spPr bwMode="auto">
          <a:xfrm>
            <a:off x="33851127" y="670269"/>
            <a:ext cx="8616693" cy="5232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F41151D-D6E8-3646-93D8-AD23134EE19B}"/>
              </a:ext>
            </a:extLst>
          </p:cNvPr>
          <p:cNvSpPr/>
          <p:nvPr/>
        </p:nvSpPr>
        <p:spPr>
          <a:xfrm>
            <a:off x="33851128" y="670269"/>
            <a:ext cx="8616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&amp; LIFE CYCLE MANAGEMENT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8F971F8-7F6A-5442-91A8-002F9F907A78}"/>
              </a:ext>
            </a:extLst>
          </p:cNvPr>
          <p:cNvSpPr/>
          <p:nvPr/>
        </p:nvSpPr>
        <p:spPr bwMode="auto">
          <a:xfrm>
            <a:off x="33791600" y="16541639"/>
            <a:ext cx="5353078" cy="5232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4B4404B-B33B-034D-AEF1-CB67527468BD}"/>
              </a:ext>
            </a:extLst>
          </p:cNvPr>
          <p:cNvSpPr/>
          <p:nvPr/>
        </p:nvSpPr>
        <p:spPr>
          <a:xfrm>
            <a:off x="33677075" y="16565381"/>
            <a:ext cx="5467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5E67928-1CD5-5B46-A024-8DB7783D249E}"/>
              </a:ext>
            </a:extLst>
          </p:cNvPr>
          <p:cNvSpPr txBox="1"/>
          <p:nvPr/>
        </p:nvSpPr>
        <p:spPr>
          <a:xfrm>
            <a:off x="34351039" y="17170379"/>
            <a:ext cx="87477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spc="10" dirty="0">
                <a:latin typeface="Arial"/>
                <a:cs typeface="Arial"/>
              </a:rPr>
              <a:t>We would like to thank our industry partner for their guidance and support on this project as well as the Purdue MS BAIM program for partially funding this work.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2612C424-C34F-3444-99AC-8A71C7038F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6996" y="-56496"/>
            <a:ext cx="12458422" cy="3945842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B94C18C3-6F3E-9943-AC69-A8E4CD9DF906}"/>
              </a:ext>
            </a:extLst>
          </p:cNvPr>
          <p:cNvSpPr/>
          <p:nvPr/>
        </p:nvSpPr>
        <p:spPr bwMode="auto">
          <a:xfrm>
            <a:off x="21425274" y="3868247"/>
            <a:ext cx="6893975" cy="55660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03F9F70-0ACA-9946-B4B7-3338CD523149}"/>
              </a:ext>
            </a:extLst>
          </p:cNvPr>
          <p:cNvSpPr/>
          <p:nvPr/>
        </p:nvSpPr>
        <p:spPr>
          <a:xfrm>
            <a:off x="21268886" y="3875999"/>
            <a:ext cx="68599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6FEB872-372C-4148-AEFD-8FC60E42DEA4}"/>
              </a:ext>
            </a:extLst>
          </p:cNvPr>
          <p:cNvSpPr/>
          <p:nvPr/>
        </p:nvSpPr>
        <p:spPr bwMode="auto">
          <a:xfrm>
            <a:off x="21470300" y="11421234"/>
            <a:ext cx="5558919" cy="58531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663D7BB-BDAB-8940-808A-7E7C8E4039DC}"/>
              </a:ext>
            </a:extLst>
          </p:cNvPr>
          <p:cNvSpPr/>
          <p:nvPr/>
        </p:nvSpPr>
        <p:spPr>
          <a:xfrm>
            <a:off x="21462761" y="11453105"/>
            <a:ext cx="5542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17D3D3-06A4-BD02-458C-4D1B2906312A}"/>
              </a:ext>
            </a:extLst>
          </p:cNvPr>
          <p:cNvSpPr/>
          <p:nvPr/>
        </p:nvSpPr>
        <p:spPr bwMode="auto">
          <a:xfrm>
            <a:off x="9060910" y="3868424"/>
            <a:ext cx="7120791" cy="5232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57EBE7-E601-3417-E140-0A27007093A2}"/>
              </a:ext>
            </a:extLst>
          </p:cNvPr>
          <p:cNvSpPr/>
          <p:nvPr/>
        </p:nvSpPr>
        <p:spPr>
          <a:xfrm>
            <a:off x="8645421" y="3905728"/>
            <a:ext cx="7065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PROBLEM FRAMING</a:t>
            </a:r>
          </a:p>
        </p:txBody>
      </p:sp>
      <p:pic>
        <p:nvPicPr>
          <p:cNvPr id="26635" name="Picture 11" descr="2023 INFORMS Business Analytics Conference logo">
            <a:extLst>
              <a:ext uri="{FF2B5EF4-FFF2-40B4-BE49-F238E27FC236}">
                <a16:creationId xmlns:a16="http://schemas.microsoft.com/office/drawing/2014/main" id="{DF482F15-8C55-3A54-8CC6-3576683B6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4971" y="18345799"/>
            <a:ext cx="3146479" cy="314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6D3795F-2870-B776-F414-C185477725C2}"/>
              </a:ext>
            </a:extLst>
          </p:cNvPr>
          <p:cNvSpPr txBox="1"/>
          <p:nvPr/>
        </p:nvSpPr>
        <p:spPr>
          <a:xfrm>
            <a:off x="182662" y="17918526"/>
            <a:ext cx="86871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87413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address this challenge, this solution seeks to develop an innovative solution that leverages advanced analytics to incorporate product-level demand forecasting into the DOB. It will enable store teams to accurately plan their inventory and reduce financial losses resulting from overstocking and wastage. </a:t>
            </a:r>
          </a:p>
          <a:p>
            <a:pPr algn="just" defTabSz="887413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887413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leveraging data-driven insights, this analytics tool-kit aims to optimize their operations and deliver a superior shopping experience to their customers. </a:t>
            </a:r>
            <a:endParaRPr lang="en-US" sz="2400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picture containing person, posing, smiling, suit&#10;&#10;Description automatically generated">
            <a:extLst>
              <a:ext uri="{FF2B5EF4-FFF2-40B4-BE49-F238E27FC236}">
                <a16:creationId xmlns:a16="http://schemas.microsoft.com/office/drawing/2014/main" id="{6C616699-3D38-1608-6596-E73B6E4E9C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29" y="6179781"/>
            <a:ext cx="1778424" cy="1778424"/>
          </a:xfrm>
          <a:prstGeom prst="rect">
            <a:avLst/>
          </a:prstGeom>
        </p:spPr>
      </p:pic>
      <p:pic>
        <p:nvPicPr>
          <p:cNvPr id="13" name="Picture 12" descr="A picture containing person, person, white, posing&#10;&#10;Description automatically generated">
            <a:extLst>
              <a:ext uri="{FF2B5EF4-FFF2-40B4-BE49-F238E27FC236}">
                <a16:creationId xmlns:a16="http://schemas.microsoft.com/office/drawing/2014/main" id="{CA889B79-C17D-3323-C724-ECE32DB8C5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" y="6184652"/>
            <a:ext cx="1719143" cy="1719143"/>
          </a:xfrm>
          <a:prstGeom prst="rect">
            <a:avLst/>
          </a:prstGeom>
        </p:spPr>
      </p:pic>
      <p:pic>
        <p:nvPicPr>
          <p:cNvPr id="25" name="Picture 24" descr="A picture containing person, clothing, smiling, posing&#10;&#10;Description automatically generated">
            <a:extLst>
              <a:ext uri="{FF2B5EF4-FFF2-40B4-BE49-F238E27FC236}">
                <a16:creationId xmlns:a16="http://schemas.microsoft.com/office/drawing/2014/main" id="{C4B209B1-D86D-C07E-D4F3-8145DC52403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03" y="6183114"/>
            <a:ext cx="1873365" cy="1826137"/>
          </a:xfrm>
          <a:prstGeom prst="rect">
            <a:avLst/>
          </a:prstGeom>
        </p:spPr>
      </p:pic>
      <p:pic>
        <p:nvPicPr>
          <p:cNvPr id="28" name="Picture 27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3C95CEF7-7998-7B6D-125D-C5DE0A533A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675" y="6143101"/>
            <a:ext cx="1850802" cy="1910028"/>
          </a:xfrm>
          <a:prstGeom prst="rect">
            <a:avLst/>
          </a:prstGeom>
        </p:spPr>
      </p:pic>
      <p:pic>
        <p:nvPicPr>
          <p:cNvPr id="26647" name="Picture 23" descr="Linkedin - Free social media icons">
            <a:hlinkClick r:id="rId12"/>
            <a:extLst>
              <a:ext uri="{FF2B5EF4-FFF2-40B4-BE49-F238E27FC236}">
                <a16:creationId xmlns:a16="http://schemas.microsoft.com/office/drawing/2014/main" id="{72C521B9-7D3F-3B7D-C36A-25BB2E1B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607" y="7498277"/>
            <a:ext cx="636492" cy="6364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2" name="Picture 23" descr="Linkedin - Free social media icons">
            <a:hlinkClick r:id="rId14"/>
            <a:extLst>
              <a:ext uri="{FF2B5EF4-FFF2-40B4-BE49-F238E27FC236}">
                <a16:creationId xmlns:a16="http://schemas.microsoft.com/office/drawing/2014/main" id="{E31E6C26-0D79-4922-549E-0D8A0B7F7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44" y="7546261"/>
            <a:ext cx="636492" cy="6364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3" name="Picture 23" descr="Linkedin - Free social media icons">
            <a:hlinkClick r:id="rId15"/>
            <a:extLst>
              <a:ext uri="{FF2B5EF4-FFF2-40B4-BE49-F238E27FC236}">
                <a16:creationId xmlns:a16="http://schemas.microsoft.com/office/drawing/2014/main" id="{CC5636F5-EC1D-E1EF-69A8-24BE40D6A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52" y="7558696"/>
            <a:ext cx="636492" cy="6364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4" name="Picture 23" descr="Linkedin - Free social media icons">
            <a:hlinkClick r:id="rId16"/>
            <a:extLst>
              <a:ext uri="{FF2B5EF4-FFF2-40B4-BE49-F238E27FC236}">
                <a16:creationId xmlns:a16="http://schemas.microsoft.com/office/drawing/2014/main" id="{FF311832-EF04-0CBA-0AD6-2F060EA1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85" y="7507362"/>
            <a:ext cx="636492" cy="6364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5F47EA51-A656-8635-EA23-40724BF07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" r="9093" b="15833"/>
          <a:stretch/>
        </p:blipFill>
        <p:spPr bwMode="auto">
          <a:xfrm>
            <a:off x="184849" y="13447440"/>
            <a:ext cx="8925728" cy="449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Timeline&#10;&#10;Description automatically generated">
            <a:extLst>
              <a:ext uri="{FF2B5EF4-FFF2-40B4-BE49-F238E27FC236}">
                <a16:creationId xmlns:a16="http://schemas.microsoft.com/office/drawing/2014/main" id="{4086A641-C58B-1BFB-E4D7-F974335BB89F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3785" b="1664"/>
          <a:stretch/>
        </p:blipFill>
        <p:spPr>
          <a:xfrm>
            <a:off x="21467427" y="4493449"/>
            <a:ext cx="12242037" cy="6656784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E3C4893D-D3AD-2595-25DA-5E829DD59F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431" y="1826595"/>
            <a:ext cx="9810648" cy="55184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55A288-5AC1-99C5-F0F7-DFE54897F8A2}"/>
              </a:ext>
            </a:extLst>
          </p:cNvPr>
          <p:cNvSpPr/>
          <p:nvPr/>
        </p:nvSpPr>
        <p:spPr bwMode="auto">
          <a:xfrm>
            <a:off x="33819862" y="8996351"/>
            <a:ext cx="3704704" cy="55660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2A3BBE-774E-5DDD-43A9-1C71593BE498}"/>
              </a:ext>
            </a:extLst>
          </p:cNvPr>
          <p:cNvSpPr txBox="1"/>
          <p:nvPr/>
        </p:nvSpPr>
        <p:spPr>
          <a:xfrm>
            <a:off x="34101083" y="7194824"/>
            <a:ext cx="9247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87413"/>
            <a:r>
              <a:rPr lang="en-US" sz="2400" spc="10" dirty="0">
                <a:latin typeface="Arial"/>
                <a:cs typeface="Arial"/>
              </a:rPr>
              <a:t>The purpose of this tool is to dynamically select important features for a given combination of product and store to forecast demand for future inventory to avoid wastage of perishable goods and ensure on-shelf availability.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BE88B-7FC9-480F-2DA8-FA39F095ABFD}"/>
              </a:ext>
            </a:extLst>
          </p:cNvPr>
          <p:cNvSpPr txBox="1"/>
          <p:nvPr/>
        </p:nvSpPr>
        <p:spPr>
          <a:xfrm>
            <a:off x="36523626" y="1407775"/>
            <a:ext cx="6038869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87413">
              <a:lnSpc>
                <a:spcPct val="150000"/>
              </a:lnSpc>
            </a:pPr>
            <a:r>
              <a:rPr lang="en-US" sz="2000" b="1" u="sng" spc="10">
                <a:latin typeface="Arial" panose="020B0604020202020204" pitchFamily="34" charset="0"/>
                <a:cs typeface="Arial" panose="020B0604020202020204" pitchFamily="34" charset="0"/>
              </a:rPr>
              <a:t>Self Serve Demand Forecasting Toolkit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20F7E-E76D-1810-9D5C-69E1E566624E}"/>
              </a:ext>
            </a:extLst>
          </p:cNvPr>
          <p:cNvSpPr txBox="1"/>
          <p:nvPr/>
        </p:nvSpPr>
        <p:spPr>
          <a:xfrm>
            <a:off x="10822405" y="10815555"/>
            <a:ext cx="22270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u="none" strike="noStrike">
              <a:solidFill>
                <a:srgbClr val="000000"/>
              </a:soli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D12C61-E73E-AABD-51DA-BF3652AD7A87}"/>
              </a:ext>
            </a:extLst>
          </p:cNvPr>
          <p:cNvSpPr txBox="1"/>
          <p:nvPr/>
        </p:nvSpPr>
        <p:spPr>
          <a:xfrm>
            <a:off x="34127816" y="9958364"/>
            <a:ext cx="3513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Optimized shrinkage: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Percentage of inventory that is lost due to spoilage or expiration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of spoiled inventory/the total value of inventory on hand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738824-7653-CC7C-B4F6-9E6ED1A1CA94}"/>
              </a:ext>
            </a:extLst>
          </p:cNvPr>
          <p:cNvSpPr txBox="1"/>
          <p:nvPr/>
        </p:nvSpPr>
        <p:spPr>
          <a:xfrm>
            <a:off x="34127816" y="13855862"/>
            <a:ext cx="424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Improved Productivity: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Reduced time spent on planning order placement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Increase in availability of time spent for non-inventory processes.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90BEE58-2183-2D86-3348-707660F280A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8" b="25850"/>
          <a:stretch/>
        </p:blipFill>
        <p:spPr>
          <a:xfrm>
            <a:off x="9165093" y="4517100"/>
            <a:ext cx="12167087" cy="4715712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E60FBA77-419A-99D4-13D8-7D31D9852D58}"/>
              </a:ext>
            </a:extLst>
          </p:cNvPr>
          <p:cNvSpPr/>
          <p:nvPr/>
        </p:nvSpPr>
        <p:spPr bwMode="auto">
          <a:xfrm>
            <a:off x="9060910" y="18387778"/>
            <a:ext cx="1602264" cy="876031"/>
          </a:xfrm>
          <a:prstGeom prst="rightArrow">
            <a:avLst/>
          </a:prstGeom>
          <a:solidFill>
            <a:srgbClr val="CFB99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245D46-5FDF-AC0A-93C1-179C2942A613}"/>
              </a:ext>
            </a:extLst>
          </p:cNvPr>
          <p:cNvSpPr txBox="1"/>
          <p:nvPr/>
        </p:nvSpPr>
        <p:spPr>
          <a:xfrm>
            <a:off x="9213763" y="9144134"/>
            <a:ext cx="1216525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Legacy processes for inventory management are often manual, time-consuming, and error-prone, resulting in suboptimal inventory levels and wasted resources in contrast to an automated system.</a:t>
            </a:r>
          </a:p>
          <a:p>
            <a:pPr rtl="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Sophisticated end-to-end analytics toolkit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Data ETL, modelling and forecasting pipelines provide a one-stop solution that delivers fast and reliable inventory.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Leveraging advanced analytics and machine learning algorithms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 Ensures real-time insights into demand patterns, enabling store teams to make well-informed decisions and optimizes inventory.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employee efficiency and consistent shelf availability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Retailers can deliver a superior shopping experience, drive business growth and reduce shrinkage.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C81600-83FA-6828-AEFB-326F7CDE3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152997"/>
              </p:ext>
            </p:extLst>
          </p:nvPr>
        </p:nvGraphicFramePr>
        <p:xfrm>
          <a:off x="21737095" y="15253771"/>
          <a:ext cx="11564871" cy="334783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41557">
                  <a:extLst>
                    <a:ext uri="{9D8B030D-6E8A-4147-A177-3AD203B41FA5}">
                      <a16:colId xmlns:a16="http://schemas.microsoft.com/office/drawing/2014/main" val="762825188"/>
                    </a:ext>
                  </a:extLst>
                </a:gridCol>
                <a:gridCol w="1472546">
                  <a:extLst>
                    <a:ext uri="{9D8B030D-6E8A-4147-A177-3AD203B41FA5}">
                      <a16:colId xmlns:a16="http://schemas.microsoft.com/office/drawing/2014/main" val="2168341418"/>
                    </a:ext>
                  </a:extLst>
                </a:gridCol>
                <a:gridCol w="2262692">
                  <a:extLst>
                    <a:ext uri="{9D8B030D-6E8A-4147-A177-3AD203B41FA5}">
                      <a16:colId xmlns:a16="http://schemas.microsoft.com/office/drawing/2014/main" val="947116069"/>
                    </a:ext>
                  </a:extLst>
                </a:gridCol>
                <a:gridCol w="2262692">
                  <a:extLst>
                    <a:ext uri="{9D8B030D-6E8A-4147-A177-3AD203B41FA5}">
                      <a16:colId xmlns:a16="http://schemas.microsoft.com/office/drawing/2014/main" val="3876041660"/>
                    </a:ext>
                  </a:extLst>
                </a:gridCol>
                <a:gridCol w="2262692">
                  <a:extLst>
                    <a:ext uri="{9D8B030D-6E8A-4147-A177-3AD203B41FA5}">
                      <a16:colId xmlns:a16="http://schemas.microsoft.com/office/drawing/2014/main" val="4137343830"/>
                    </a:ext>
                  </a:extLst>
                </a:gridCol>
                <a:gridCol w="2262692">
                  <a:extLst>
                    <a:ext uri="{9D8B030D-6E8A-4147-A177-3AD203B41FA5}">
                      <a16:colId xmlns:a16="http://schemas.microsoft.com/office/drawing/2014/main" val="1935548982"/>
                    </a:ext>
                  </a:extLst>
                </a:gridCol>
              </a:tblGrid>
              <a:tr h="371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SARIMAX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Holt-Winters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ARIMAX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LSTM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7620" marR="7620" marT="762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08152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536565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1.315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28.651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26.317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1.143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35404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536611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9.068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70.206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82.875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3.023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28024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536904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3.411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36.787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32.251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1.135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01263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537516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0.429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1.135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1.004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793801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537690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17.780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674.676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262.655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12.235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515329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537704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2.035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12.653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12.140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1.287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7052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537800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7.911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34.496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33.215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4.727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130744"/>
                  </a:ext>
                </a:extLst>
              </a:tr>
              <a:tr h="371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538252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14.206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67.325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66.527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21.158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0604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4CD79C-6EEE-EE86-FFCA-EE6EDE44F1A3}"/>
              </a:ext>
            </a:extLst>
          </p:cNvPr>
          <p:cNvSpPr txBox="1"/>
          <p:nvPr/>
        </p:nvSpPr>
        <p:spPr>
          <a:xfrm>
            <a:off x="21600903" y="18629851"/>
            <a:ext cx="1156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 Results for model simulation for the most popular store and top 10 frequently bought products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31FBE1-123C-92BB-E7E3-8706E046A905}"/>
              </a:ext>
            </a:extLst>
          </p:cNvPr>
          <p:cNvSpPr txBox="1"/>
          <p:nvPr/>
        </p:nvSpPr>
        <p:spPr>
          <a:xfrm>
            <a:off x="21682176" y="19642628"/>
            <a:ext cx="5942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Improve the iterations and epochs for better fit.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exogenous variables such as daily footfall, shop size, promotional data, product assortment, vehicles visiting the gas station.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EBFC3B-FE74-CDD5-D8E9-5773EF236E4C}"/>
              </a:ext>
            </a:extLst>
          </p:cNvPr>
          <p:cNvSpPr txBox="1"/>
          <p:nvPr/>
        </p:nvSpPr>
        <p:spPr>
          <a:xfrm>
            <a:off x="21694548" y="12291998"/>
            <a:ext cx="121173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cutting-edge model has evaluated across 200+ stores, for 50 specific perishable products. Model results showcased are for the top products in the most popular store.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Best models was chosen for every store-product combination based on RMSE.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Analysis shows that the SARIMAX and LSTM models as the best for the top products.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varying performance for other products, it provides the versatility and adaptability of our cutting-edge approach.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4F224-1A14-6FD1-7CB8-CD29DE5333E9}"/>
              </a:ext>
            </a:extLst>
          </p:cNvPr>
          <p:cNvSpPr/>
          <p:nvPr/>
        </p:nvSpPr>
        <p:spPr>
          <a:xfrm>
            <a:off x="9033170" y="14179274"/>
            <a:ext cx="3692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06FF43-130A-0864-8251-5D923C05EF6B}"/>
              </a:ext>
            </a:extLst>
          </p:cNvPr>
          <p:cNvSpPr txBox="1"/>
          <p:nvPr/>
        </p:nvSpPr>
        <p:spPr>
          <a:xfrm>
            <a:off x="27890886" y="19746246"/>
            <a:ext cx="5684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Larger number of data points will lead to a more reliable forecast, alternatively explore oversampling methods to simulate the same.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B8B35F-DA81-B0D0-26D7-F2066426BA14}"/>
              </a:ext>
            </a:extLst>
          </p:cNvPr>
          <p:cNvSpPr txBox="1"/>
          <p:nvPr/>
        </p:nvSpPr>
        <p:spPr>
          <a:xfrm>
            <a:off x="25946589" y="19032121"/>
            <a:ext cx="5344499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Areas of improvement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7DE79F1-1B07-EB40-8861-D3685ADE4DF5}"/>
              </a:ext>
            </a:extLst>
          </p:cNvPr>
          <p:cNvCxnSpPr/>
          <p:nvPr/>
        </p:nvCxnSpPr>
        <p:spPr bwMode="auto">
          <a:xfrm>
            <a:off x="21423086" y="3984171"/>
            <a:ext cx="0" cy="17983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31C2173-E2D3-1CE2-0C6B-BB02017F6615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4" t="14610" r="27300" b="21673"/>
          <a:stretch/>
        </p:blipFill>
        <p:spPr>
          <a:xfrm>
            <a:off x="1779379" y="6188100"/>
            <a:ext cx="1751340" cy="1803684"/>
          </a:xfrm>
          <a:prstGeom prst="flowChartConnector">
            <a:avLst/>
          </a:prstGeom>
        </p:spPr>
      </p:pic>
      <p:pic>
        <p:nvPicPr>
          <p:cNvPr id="71" name="Picture 23" descr="Linkedin - Free social media icons">
            <a:hlinkClick r:id="rId22"/>
            <a:extLst>
              <a:ext uri="{FF2B5EF4-FFF2-40B4-BE49-F238E27FC236}">
                <a16:creationId xmlns:a16="http://schemas.microsoft.com/office/drawing/2014/main" id="{D0EC4074-66B5-4DB7-D493-DAEE976A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315" y="7515249"/>
            <a:ext cx="636492" cy="6364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7E6A82-95D2-AF7B-B1AF-282D1EA4C32D}"/>
              </a:ext>
            </a:extLst>
          </p:cNvPr>
          <p:cNvSpPr txBox="1"/>
          <p:nvPr/>
        </p:nvSpPr>
        <p:spPr>
          <a:xfrm>
            <a:off x="187036" y="9717200"/>
            <a:ext cx="861113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87413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Leading retail store chains, recognize that a superior shopping experience is key to business growth. Demand forecasting for their fresh food service helps streamline inventory and demand planning while reducing wastage of perishable items. </a:t>
            </a:r>
          </a:p>
          <a:p>
            <a:pPr algn="just" defTabSz="887413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887413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However, the effectiveness of existing inventory management system is limited by a manual recommendation of order quantity for the finished product in the Fresh Food Service. The inclusion of Digital Order Book (DOB) will improve demand planning.</a:t>
            </a:r>
            <a:endParaRPr lang="en-US" sz="2400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AA84DBF7-4088-4CBB-5A48-D8FAE53C812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688" y="13933699"/>
            <a:ext cx="4401067" cy="2475600"/>
          </a:xfrm>
          <a:prstGeom prst="rect">
            <a:avLst/>
          </a:prstGeom>
        </p:spPr>
      </p:pic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E1686107-8A54-E45B-4742-1983F3B695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820539"/>
              </p:ext>
            </p:extLst>
          </p:nvPr>
        </p:nvGraphicFramePr>
        <p:xfrm>
          <a:off x="37603218" y="9764995"/>
          <a:ext cx="5923198" cy="3657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</p:spTree>
    <p:extLst>
      <p:ext uri="{BB962C8B-B14F-4D97-AF65-F5344CB8AC3E}">
        <p14:creationId xmlns:p14="http://schemas.microsoft.com/office/powerpoint/2010/main" val="3360724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3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Y9ZxFT7OPePSRnv9apmg"/>
</p:tagLst>
</file>

<file path=ppt/theme/theme1.xml><?xml version="1.0" encoding="utf-8"?>
<a:theme xmlns:a="http://schemas.openxmlformats.org/drawingml/2006/main" name="INFORMS2015_Comp_Conf">
  <a:themeElements>
    <a:clrScheme name="test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36C09"/>
      </a:hlink>
      <a:folHlink>
        <a:srgbClr val="E36C09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275B0F64C39D45B48ED87B7D5A772E" ma:contentTypeVersion="13" ma:contentTypeDescription="Create a new document." ma:contentTypeScope="" ma:versionID="a62b194ba624c8cf62b60144cd5b8a77">
  <xsd:schema xmlns:xsd="http://www.w3.org/2001/XMLSchema" xmlns:xs="http://www.w3.org/2001/XMLSchema" xmlns:p="http://schemas.microsoft.com/office/2006/metadata/properties" xmlns:ns3="b1755f8e-5024-43d4-9f4e-f0720ef5cbea" xmlns:ns4="b60307e8-227d-4226-bf3f-3f3e3f614599" targetNamespace="http://schemas.microsoft.com/office/2006/metadata/properties" ma:root="true" ma:fieldsID="f7af95be82f763595ac7849bdb709092" ns3:_="" ns4:_="">
    <xsd:import namespace="b1755f8e-5024-43d4-9f4e-f0720ef5cbea"/>
    <xsd:import namespace="b60307e8-227d-4226-bf3f-3f3e3f6145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755f8e-5024-43d4-9f4e-f0720ef5cb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307e8-227d-4226-bf3f-3f3e3f614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E5E52D-EB9D-4B72-A928-24760AE9C86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1755f8e-5024-43d4-9f4e-f0720ef5cbea"/>
    <ds:schemaRef ds:uri="http://schemas.microsoft.com/office/2006/documentManagement/types"/>
    <ds:schemaRef ds:uri="http://purl.org/dc/elements/1.1/"/>
    <ds:schemaRef ds:uri="http://schemas.microsoft.com/office/2006/metadata/properties"/>
    <ds:schemaRef ds:uri="b60307e8-227d-4226-bf3f-3f3e3f61459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BA11E28-B7DB-49AA-A1E7-5E933385601E}">
  <ds:schemaRefs>
    <ds:schemaRef ds:uri="b1755f8e-5024-43d4-9f4e-f0720ef5cbea"/>
    <ds:schemaRef ds:uri="b60307e8-227d-4226-bf3f-3f3e3f61459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380DB-4B35-4657-950C-6BBA781E42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INFORMS2015_Comp_Conf</Template>
  <TotalTime>134</TotalTime>
  <Words>663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Times</vt:lpstr>
      <vt:lpstr>INFORMS2015_Comp_Conf</vt:lpstr>
      <vt:lpstr>think-cell Slide</vt:lpstr>
      <vt:lpstr>PowerPoint Presentation</vt:lpstr>
    </vt:vector>
  </TitlesOfParts>
  <Company>Advance Auto Parts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Lanham</dc:creator>
  <cp:lastModifiedBy>Narayanan, Deepa</cp:lastModifiedBy>
  <cp:revision>22</cp:revision>
  <cp:lastPrinted>2001-08-01T02:48:55Z</cp:lastPrinted>
  <dcterms:created xsi:type="dcterms:W3CDTF">2014-12-02T19:25:45Z</dcterms:created>
  <dcterms:modified xsi:type="dcterms:W3CDTF">2023-03-02T23:04:30Z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0x010100F8275B0F64C39D45B48ED87B7D5A772E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2023-02-22T22:43:53Z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ad981e1f-c945-4cf5-b04b-cc16e8eebb6c</vt:lpwstr>
  </property>
  <property fmtid="{D5CDD505-2E9C-101B-9397-08002B2CF9AE}" pid="9" name="MSIP_Label_4044bd30-2ed7-4c9d-9d12-46200872a97b_ContentBits">
    <vt:lpwstr>0</vt:lpwstr>
  </property>
</Properties>
</file>