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4" r:id="rId10"/>
    <p:sldId id="265" r:id="rId11"/>
    <p:sldId id="281" r:id="rId12"/>
    <p:sldId id="277" r:id="rId13"/>
    <p:sldId id="282" r:id="rId14"/>
    <p:sldId id="284" r:id="rId15"/>
    <p:sldId id="266" r:id="rId16"/>
    <p:sldId id="267" r:id="rId17"/>
    <p:sldId id="285" r:id="rId18"/>
    <p:sldId id="268" r:id="rId19"/>
    <p:sldId id="270" r:id="rId20"/>
    <p:sldId id="286" r:id="rId21"/>
    <p:sldId id="289" r:id="rId22"/>
    <p:sldId id="291" r:id="rId23"/>
    <p:sldId id="271" r:id="rId24"/>
    <p:sldId id="272" r:id="rId25"/>
    <p:sldId id="287" r:id="rId26"/>
    <p:sldId id="293" r:id="rId27"/>
    <p:sldId id="294" r:id="rId28"/>
    <p:sldId id="288" r:id="rId29"/>
    <p:sldId id="273" r:id="rId30"/>
    <p:sldId id="295" r:id="rId31"/>
    <p:sldId id="274" r:id="rId32"/>
    <p:sldId id="275" r:id="rId33"/>
    <p:sldId id="276" r:id="rId34"/>
    <p:sldId id="292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9D6-7FE3-4850-B417-3574B8795E0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B07C32-0010-4C7D-B854-C8D6F3FC6E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2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9D6-7FE3-4850-B417-3574B8795E0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7C32-0010-4C7D-B854-C8D6F3FC6E9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58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9D6-7FE3-4850-B417-3574B8795E0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7C32-0010-4C7D-B854-C8D6F3FC6E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1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9D6-7FE3-4850-B417-3574B8795E0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7C32-0010-4C7D-B854-C8D6F3FC6E9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4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9D6-7FE3-4850-B417-3574B8795E0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7C32-0010-4C7D-B854-C8D6F3FC6E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1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9D6-7FE3-4850-B417-3574B8795E0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7C32-0010-4C7D-B854-C8D6F3FC6E9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8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9D6-7FE3-4850-B417-3574B8795E0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7C32-0010-4C7D-B854-C8D6F3FC6E9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9D6-7FE3-4850-B417-3574B8795E0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7C32-0010-4C7D-B854-C8D6F3FC6E9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1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9D6-7FE3-4850-B417-3574B8795E0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7C32-0010-4C7D-B854-C8D6F3FC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9D6-7FE3-4850-B417-3574B8795E0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7C32-0010-4C7D-B854-C8D6F3FC6E9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3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2929D6-7FE3-4850-B417-3574B8795E0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7C32-0010-4C7D-B854-C8D6F3FC6E9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6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929D6-7FE3-4850-B417-3574B8795E0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B07C32-0010-4C7D-B854-C8D6F3FC6E9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9A51-4451-6A0A-583B-0CF939735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484" y="312136"/>
            <a:ext cx="9144000" cy="2387600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IN" sz="7200" b="1" dirty="0"/>
              <a:t>EDA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94A76-9745-E711-6B0B-B20A7C1EA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012220" cy="1715710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Deepa Mudiganti</a:t>
            </a:r>
          </a:p>
          <a:p>
            <a:pPr algn="r"/>
            <a:r>
              <a:rPr lang="en-IN" dirty="0" err="1"/>
              <a:t>UpGrad</a:t>
            </a:r>
            <a:r>
              <a:rPr lang="en-IN" dirty="0"/>
              <a:t>-</a:t>
            </a:r>
            <a:r>
              <a:rPr lang="en-IN" dirty="0" err="1"/>
              <a:t>IIIt</a:t>
            </a:r>
            <a:r>
              <a:rPr lang="en-IN" dirty="0"/>
              <a:t>-b</a:t>
            </a:r>
          </a:p>
          <a:p>
            <a:pPr algn="r"/>
            <a:r>
              <a:rPr lang="en-IN" dirty="0"/>
              <a:t>Data Science Program-December 2023</a:t>
            </a:r>
          </a:p>
        </p:txBody>
      </p:sp>
    </p:spTree>
    <p:extLst>
      <p:ext uri="{BB962C8B-B14F-4D97-AF65-F5344CB8AC3E}">
        <p14:creationId xmlns:p14="http://schemas.microsoft.com/office/powerpoint/2010/main" val="396986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A10017-289A-8442-6C02-071C7391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134945"/>
            <a:ext cx="3273099" cy="1628542"/>
          </a:xfrm>
        </p:spPr>
        <p:txBody>
          <a:bodyPr/>
          <a:lstStyle/>
          <a:p>
            <a:r>
              <a:rPr lang="en-IN" dirty="0"/>
              <a:t>Univariate analysis – </a:t>
            </a:r>
            <a:r>
              <a:rPr lang="en-IN" dirty="0" err="1"/>
              <a:t>application_data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53B833-1197-4563-8E64-E6E4418E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2122715"/>
            <a:ext cx="3275013" cy="3330958"/>
          </a:xfrm>
        </p:spPr>
        <p:txBody>
          <a:bodyPr/>
          <a:lstStyle/>
          <a:p>
            <a:r>
              <a:rPr lang="en-IN" dirty="0"/>
              <a:t>NAME_FAMILY_STATUS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have more customers who are married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Next is single/not married who applied for a loan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CA1AB6-28B0-4967-BD01-CEE65892C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66" y="424543"/>
            <a:ext cx="5682619" cy="503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0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22D4-F8C8-ABB6-AC31-4B06336E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42" y="-431112"/>
            <a:ext cx="3273099" cy="2247117"/>
          </a:xfrm>
        </p:spPr>
        <p:txBody>
          <a:bodyPr/>
          <a:lstStyle/>
          <a:p>
            <a:r>
              <a:rPr lang="en-IN" dirty="0"/>
              <a:t>Univariate analysis – </a:t>
            </a:r>
            <a:r>
              <a:rPr lang="en-IN" dirty="0" err="1"/>
              <a:t>application_data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EC304-4B62-3BB3-2105-DF0FE0055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4042" y="2304909"/>
            <a:ext cx="3275013" cy="2248181"/>
          </a:xfrm>
        </p:spPr>
        <p:txBody>
          <a:bodyPr>
            <a:normAutofit/>
          </a:bodyPr>
          <a:lstStyle/>
          <a:p>
            <a:r>
              <a:rPr lang="en-IN" dirty="0"/>
              <a:t>NAME_INCOME_TYPE</a:t>
            </a:r>
          </a:p>
          <a:p>
            <a:endParaRPr lang="en-IN" dirty="0"/>
          </a:p>
          <a:p>
            <a:r>
              <a:rPr lang="en-US" dirty="0"/>
              <a:t>we see that we have more number of working people applying </a:t>
            </a:r>
            <a:r>
              <a:rPr lang="en-US" dirty="0" err="1"/>
              <a:t>fro</a:t>
            </a:r>
            <a:r>
              <a:rPr lang="en-US" dirty="0"/>
              <a:t> loan followed by commercial associate and pensioner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C829CE-1CB4-411F-7152-D889750624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446314"/>
            <a:ext cx="6013450" cy="482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66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7A93-1A25-98B0-E963-AF1DCCF2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42" y="-104542"/>
            <a:ext cx="3273099" cy="2247117"/>
          </a:xfrm>
        </p:spPr>
        <p:txBody>
          <a:bodyPr/>
          <a:lstStyle/>
          <a:p>
            <a:r>
              <a:rPr lang="en-IN" dirty="0"/>
              <a:t>bivariate analysis – </a:t>
            </a:r>
            <a:r>
              <a:rPr lang="en-IN" dirty="0" err="1"/>
              <a:t>application_data</a:t>
            </a:r>
            <a:br>
              <a:rPr lang="en-IN" dirty="0"/>
            </a:br>
            <a:br>
              <a:rPr lang="en-IN" dirty="0"/>
            </a:br>
            <a:r>
              <a:rPr lang="en-IN" sz="2000" dirty="0"/>
              <a:t>Target Vs Gender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4C12-3E45-E9E6-3F4B-3A82668C1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see that more Defaulters are Males compared to females.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XNA is null value again which we need to find and fill the data using </a:t>
            </a:r>
            <a:r>
              <a:rPr lang="en-US" dirty="0" err="1"/>
              <a:t>fillna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68BE10-826D-0BB4-E10C-DC841FDDEB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97" y="798513"/>
            <a:ext cx="5460231" cy="465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1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D3285-B6B7-56C6-718A-FF5C186AB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E51-266D-8708-0A4E-F7669065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512" y="-452884"/>
            <a:ext cx="3273099" cy="2247117"/>
          </a:xfrm>
        </p:spPr>
        <p:txBody>
          <a:bodyPr/>
          <a:lstStyle/>
          <a:p>
            <a:r>
              <a:rPr lang="en-IN" dirty="0"/>
              <a:t>bivariate analysis – </a:t>
            </a:r>
            <a:r>
              <a:rPr lang="en-IN" dirty="0" err="1"/>
              <a:t>application_data</a:t>
            </a:r>
            <a:br>
              <a:rPr lang="en-IN" dirty="0"/>
            </a:br>
            <a:br>
              <a:rPr lang="en-IN" dirty="0"/>
            </a:br>
            <a:r>
              <a:rPr lang="en-IN" sz="2000" dirty="0"/>
              <a:t>Target Vs </a:t>
            </a:r>
            <a:r>
              <a:rPr lang="en-IN" sz="2000" dirty="0" err="1"/>
              <a:t>Name_income_type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86D95-7919-6CF0-3495-ECE2F5B78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5853" y="3223496"/>
            <a:ext cx="3275013" cy="2248181"/>
          </a:xfrm>
        </p:spPr>
        <p:txBody>
          <a:bodyPr/>
          <a:lstStyle/>
          <a:p>
            <a:r>
              <a:rPr lang="en-US" dirty="0"/>
              <a:t>We see that people on maternity leave and unemployed tends to default more.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9DDDE7-07D8-7D40-F2C8-1A1EBA452C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489857"/>
            <a:ext cx="6013450" cy="48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76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A20DA-F838-E6AD-F757-2D12FC25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EF22-D930-57BF-8160-940F4504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556" y="-409341"/>
            <a:ext cx="3273099" cy="2247117"/>
          </a:xfrm>
        </p:spPr>
        <p:txBody>
          <a:bodyPr/>
          <a:lstStyle/>
          <a:p>
            <a:r>
              <a:rPr lang="en-IN" dirty="0"/>
              <a:t>bivariate analysis – </a:t>
            </a:r>
            <a:r>
              <a:rPr lang="en-IN" dirty="0" err="1"/>
              <a:t>application_data</a:t>
            </a:r>
            <a:br>
              <a:rPr lang="en-IN" dirty="0"/>
            </a:br>
            <a:br>
              <a:rPr lang="en-IN" dirty="0"/>
            </a:br>
            <a:r>
              <a:rPr lang="en-US" sz="2000" dirty="0"/>
              <a:t>Target Vs NAME_FAMILY_STATUS</a:t>
            </a: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B0A5E-90FC-B24D-74BC-639B6EB4C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2756" y="3429000"/>
            <a:ext cx="3275013" cy="2248181"/>
          </a:xfrm>
        </p:spPr>
        <p:txBody>
          <a:bodyPr/>
          <a:lstStyle/>
          <a:p>
            <a:r>
              <a:rPr lang="en-US" dirty="0"/>
              <a:t>We see that people with status as single/not married and civil marriage have more number of defaulters followed by separated and married.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0D7B2C-338F-98C6-5F33-78876BFBF2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602" y="446315"/>
            <a:ext cx="6013450" cy="481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8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5196A3-FFAD-F58C-CB4D-75752E7B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Multivariate analysis</a:t>
            </a:r>
            <a:br>
              <a:rPr lang="en-IN" dirty="0"/>
            </a:br>
            <a:r>
              <a:rPr lang="en-IN" sz="2000" dirty="0" err="1"/>
              <a:t>Ext_sources</a:t>
            </a:r>
            <a:r>
              <a:rPr lang="en-IN" sz="2000" dirty="0"/>
              <a:t>  Vs  Target column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EBCAD66-C250-9520-3337-436C4145A9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86" y="2016125"/>
            <a:ext cx="5856513" cy="38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01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5E18-7934-6D82-C50B-04F2D6DE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265" y="16118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dirty="0"/>
              <a:t>Multivariate analysis</a:t>
            </a:r>
            <a:br>
              <a:rPr lang="en-IN" dirty="0"/>
            </a:br>
            <a:br>
              <a:rPr lang="en-IN" dirty="0"/>
            </a:br>
            <a:r>
              <a:rPr lang="en-IN" sz="1800" dirty="0" err="1"/>
              <a:t>Flag_columns</a:t>
            </a:r>
            <a:r>
              <a:rPr lang="en-IN" sz="1800" dirty="0"/>
              <a:t>  Vs  Target column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EB559A1-7B78-2DF0-975C-4748EEA4D7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57" y="1953383"/>
            <a:ext cx="6270171" cy="405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46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95EF-55DD-6E88-4E9B-87270389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900" dirty="0"/>
              <a:t>Merged both the data sets for further analysis</a:t>
            </a:r>
            <a:br>
              <a:rPr lang="en-IN" sz="2900" dirty="0"/>
            </a:br>
            <a:r>
              <a:rPr lang="en-IN" sz="2000" dirty="0"/>
              <a:t>Data Imbalance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DED744-C1AC-B48B-5EBE-4CE3CD29C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42" y="2027011"/>
            <a:ext cx="8500641" cy="35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2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F752-EC80-A0AA-2C07-1F1183E7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000" dirty="0"/>
              <a:t>univariate analysis – </a:t>
            </a:r>
            <a:r>
              <a:rPr lang="en-IN" sz="2000" dirty="0" err="1"/>
              <a:t>occupation_type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202F3FD-C1F8-C6B6-FB77-C3EC70BEBB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29" y="2016125"/>
            <a:ext cx="6019800" cy="3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9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F6E51-9A8C-1399-D5B5-D1F22E09C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B757-E586-87E9-4937-232B8F1B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000" dirty="0"/>
              <a:t>univariate analysis – </a:t>
            </a:r>
            <a:r>
              <a:rPr lang="en-IN" sz="2000" dirty="0" err="1"/>
              <a:t>Code_gender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26D57FE-3066-FF07-DDAA-EF98164E07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57" y="2016124"/>
            <a:ext cx="5508172" cy="38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29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7E84-D794-59A8-823D-BB415F29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59D1-4BF2-7FD0-D185-DF95AD3BC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“I knew that if I failed I wouldn’t regret that, but I knew the one thing I might regret is not trying.”  </a:t>
            </a:r>
            <a:r>
              <a:rPr lang="en-US" b="1" dirty="0"/>
              <a:t>— Jeff Bezos.  </a:t>
            </a:r>
          </a:p>
          <a:p>
            <a:pPr marL="0" indent="0">
              <a:buNone/>
            </a:pPr>
            <a:r>
              <a:rPr lang="en-US" dirty="0"/>
              <a:t>As rightly said by one of the richest men in the world. If we don’t take and deal with Risks it is impossible to lead a successful life. However it has to be a calculated risk and one should be aware of the profits and losses factors.  Analyzing the historical data and drawing reference from it to make a decision for future is know as predictive analysis in business world today. It is one of the key factors to run a business successfully.</a:t>
            </a:r>
          </a:p>
          <a:p>
            <a:pPr marL="0" indent="0">
              <a:buNone/>
            </a:pPr>
            <a:r>
              <a:rPr lang="en-US" dirty="0"/>
              <a:t>Banking and financial sectors are more prone to risk factors. Hence it becomes more crucial for these institutions to identify, measure and mange risks.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93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B9C4B-9AAA-66DE-DD2B-753C6D641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B79-2BC8-7C1C-A198-2956648B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000" dirty="0"/>
              <a:t>univariate analysis – </a:t>
            </a:r>
            <a:r>
              <a:rPr lang="en-IN" sz="2000" dirty="0" err="1"/>
              <a:t>NAME_CONTRACT_TYPE_x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C6C7B18-595C-8B7D-71D2-C7D256B40C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71" y="2016124"/>
            <a:ext cx="4284477" cy="36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01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05348-03F9-3621-707F-E8CBF46B4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E1A5-70FA-6B75-7BCA-2F12AE86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000" dirty="0"/>
              <a:t>univariate analysis – CHANNEL_TYPE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D2629-04E7-E1F5-8F10-0F7F379762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172" y="2016125"/>
            <a:ext cx="3854114" cy="3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322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8D51-13C3-1A23-A551-585176C93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5153-3E43-7CCA-0FBB-6FC6ECEB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000" dirty="0"/>
              <a:t>univariate analysis – CODE_REJECT_REASON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349C3F-A062-F66F-2300-97577DF818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172" y="2016125"/>
            <a:ext cx="4198390" cy="393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608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554F-C91D-B471-0F08-527328EB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000" dirty="0"/>
              <a:t>bivariate analysis –  target vs </a:t>
            </a:r>
            <a:r>
              <a:rPr lang="en-IN" sz="2000" dirty="0" err="1"/>
              <a:t>cnt_children</a:t>
            </a: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04B4F67-FE1D-FA34-B7F3-9D22DA9FC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58" y="2016124"/>
            <a:ext cx="5189738" cy="38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595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C9B-8DDE-F829-0C7F-34835A9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000" dirty="0"/>
              <a:t>bivariate analysis –  target vs </a:t>
            </a:r>
            <a:r>
              <a:rPr lang="en-IN" sz="2000" dirty="0" err="1"/>
              <a:t>amt_total_income</a:t>
            </a:r>
            <a:endParaRPr lang="en-IN" sz="20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97C6429-08F1-1574-191E-C7FA7FA8F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2016125"/>
            <a:ext cx="4540030" cy="359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7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14C12-3AC5-0BFD-4AE9-2F9CA031D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4C30-7511-8421-40EE-0122FBD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000" dirty="0"/>
              <a:t>bivariate analysis –  target vs OCCUPATION_TYPE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5CB5D0-9803-C9CA-A8AA-465AE8DDC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14" y="2016124"/>
            <a:ext cx="4966047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3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EFC6-FE7D-B42A-7B46-843311351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7760-AC71-F33E-6D7E-49AAE52C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000" dirty="0"/>
              <a:t>bivariate analysis –  target vs CHANNEL_TYPE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D74730-E0B7-DAB6-2C20-DA36F7BB63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14" y="2016125"/>
            <a:ext cx="5002815" cy="3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42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EF80-542E-A38C-DF6C-4DE618F8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000" dirty="0"/>
              <a:t>bivariate analysis –  </a:t>
            </a:r>
            <a:r>
              <a:rPr lang="en-IN" sz="2000" dirty="0" err="1"/>
              <a:t>AMT_CREDIT_x</a:t>
            </a:r>
            <a:r>
              <a:rPr lang="en-IN" sz="2000" dirty="0"/>
              <a:t>  vs OCCUPATION_TYPE 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B8D401-565D-5209-78A1-73D1D54259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87" y="2016124"/>
            <a:ext cx="4986940" cy="376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740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B6D3D-6EBF-8790-7DB0-4B68466A0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30C9-2B6F-64D9-2F11-9D290A65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000" dirty="0"/>
              <a:t>Multivariate analysis –  target vs OCCUPATION_TYPE vs AGE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8D2202-1319-34E8-C460-BDF232F148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7" y="2016125"/>
            <a:ext cx="4059124" cy="38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836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34C-99BF-88FE-E2DA-593783B4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200" dirty="0"/>
              <a:t>bivariate analysis –  </a:t>
            </a:r>
            <a:r>
              <a:rPr lang="en-IN" sz="2200" dirty="0" err="1"/>
              <a:t>AMT_CREDIT_x</a:t>
            </a:r>
            <a:r>
              <a:rPr lang="en-IN" sz="2200" dirty="0"/>
              <a:t>  vs  </a:t>
            </a:r>
            <a:r>
              <a:rPr lang="en-IN" sz="2200" dirty="0" err="1"/>
              <a:t>amt_total_income</a:t>
            </a:r>
            <a:endParaRPr lang="en-IN" sz="22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B97FD01-6AC9-EF72-1607-30018E082D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16125"/>
            <a:ext cx="4710979" cy="373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6808-879A-8BE5-E625-AA9ECA39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application</a:t>
            </a:r>
            <a:r>
              <a:rPr lang="en-IN" dirty="0" err="1"/>
              <a:t>_</a:t>
            </a:r>
            <a:r>
              <a:rPr lang="en-IN" b="1" dirty="0" err="1"/>
              <a:t>data</a:t>
            </a:r>
            <a:r>
              <a:rPr lang="en-IN" b="1" dirty="0"/>
              <a:t> Vs </a:t>
            </a:r>
            <a:r>
              <a:rPr lang="en-IN" b="1" dirty="0" err="1"/>
              <a:t>previous_application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7799-89EB-3E6D-550F-37D47616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Let us read the data and draw inferences from it to help this sector analyse risk and make a business decision. The analysis of data will help the sector to do a predictive analysis to design the product accordingly for future.</a:t>
            </a:r>
          </a:p>
        </p:txBody>
      </p:sp>
    </p:spTree>
    <p:extLst>
      <p:ext uri="{BB962C8B-B14F-4D97-AF65-F5344CB8AC3E}">
        <p14:creationId xmlns:p14="http://schemas.microsoft.com/office/powerpoint/2010/main" val="128609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988A-43DA-E470-C90F-4CEB68D0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2200" dirty="0"/>
              <a:t>bivariate analysis –  </a:t>
            </a:r>
            <a:r>
              <a:rPr lang="en-IN" sz="2200" dirty="0" err="1"/>
              <a:t>NAME_CONTRACT_TYPE_x</a:t>
            </a:r>
            <a:r>
              <a:rPr lang="en-IN" sz="2200" dirty="0"/>
              <a:t>  vs CODE_REJECT_REASON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1972EAB-6787-C39F-AE71-E18F60FB96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835" y="2016125"/>
            <a:ext cx="4655994" cy="379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02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EDC2-AA95-E6DD-7592-FFC1EC46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sets for further analysis</a:t>
            </a:r>
            <a:br>
              <a:rPr lang="en-IN" dirty="0"/>
            </a:br>
            <a:r>
              <a:rPr lang="en-IN" sz="1800" dirty="0"/>
              <a:t>multivariate analysis –  </a:t>
            </a:r>
            <a:r>
              <a:rPr lang="en-US" sz="1800" dirty="0"/>
              <a:t>TARGET,  AMT_INCOME_TOTAL, </a:t>
            </a:r>
            <a:r>
              <a:rPr lang="en-US" sz="1800" dirty="0" err="1"/>
              <a:t>AMT_CREDIT_x</a:t>
            </a:r>
            <a:r>
              <a:rPr lang="en-US" sz="1800" dirty="0"/>
              <a:t>, CNT_CHILDREN</a:t>
            </a:r>
            <a:endParaRPr lang="en-IN" sz="18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1ECD83F-5310-F911-5ECB-618210CC0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6" y="2016125"/>
            <a:ext cx="5105400" cy="403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678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6F94-DBD5-2CE8-86B3-6AB8A7F9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Merged both the data for further analysis</a:t>
            </a:r>
            <a:br>
              <a:rPr lang="en-IN" dirty="0"/>
            </a:br>
            <a:r>
              <a:rPr lang="en-IN" sz="2200" dirty="0"/>
              <a:t>multivariate analysis –  </a:t>
            </a:r>
            <a:r>
              <a:rPr lang="en-US" sz="2200" dirty="0"/>
              <a:t>TARGET,  </a:t>
            </a:r>
            <a:r>
              <a:rPr lang="en-US" sz="2200" dirty="0" err="1"/>
              <a:t>name_INCOME_Type</a:t>
            </a:r>
            <a:r>
              <a:rPr lang="en-US" sz="2200" dirty="0"/>
              <a:t>,  </a:t>
            </a:r>
            <a:r>
              <a:rPr lang="en-US" sz="2200" dirty="0" err="1"/>
              <a:t>name_education_type</a:t>
            </a:r>
            <a:endParaRPr lang="en-IN" sz="22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ED986A0-105D-620B-4190-685EFB403E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2016125"/>
            <a:ext cx="5170714" cy="390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06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EB26-EF6D-BD84-A121-ACBFB846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5D15-DD7C-5AFF-9B96-79513AB1F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4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After analysing the data following are the points to keep in mind for a business decision:</a:t>
            </a:r>
          </a:p>
          <a:p>
            <a:pPr marL="457200" indent="-457200">
              <a:buAutoNum type="arabicPeriod"/>
            </a:pPr>
            <a:r>
              <a:rPr lang="en-IN" sz="1600" dirty="0"/>
              <a:t>The Defaulter percentage is very low comparatively</a:t>
            </a:r>
          </a:p>
          <a:p>
            <a:pPr marL="457200" indent="-457200">
              <a:buAutoNum type="arabicPeriod"/>
            </a:pPr>
            <a:r>
              <a:rPr lang="en-IN" sz="1600" dirty="0"/>
              <a:t>People who opted for cash loan have more number of defaulters.</a:t>
            </a:r>
          </a:p>
          <a:p>
            <a:pPr marL="457200" indent="-457200">
              <a:buAutoNum type="arabicPeriod"/>
            </a:pPr>
            <a:r>
              <a:rPr lang="en-IN" sz="1600" dirty="0"/>
              <a:t>We have more male member have defaulters</a:t>
            </a:r>
          </a:p>
          <a:p>
            <a:pPr marL="457200" indent="-457200">
              <a:buAutoNum type="arabicPeriod"/>
            </a:pPr>
            <a:r>
              <a:rPr lang="en-US" sz="1600" dirty="0"/>
              <a:t>we see that we have more number of working people applying for loan followed by commercial associate and pensioner</a:t>
            </a:r>
          </a:p>
          <a:p>
            <a:pPr marL="457200" indent="-457200">
              <a:buAutoNum type="arabicPeriod"/>
            </a:pPr>
            <a:r>
              <a:rPr lang="en-US" sz="1600" dirty="0"/>
              <a:t>we see that we have more number of working people applying for loan followed by commercial associate and pensioner</a:t>
            </a:r>
          </a:p>
          <a:p>
            <a:pPr marL="457200" indent="-457200">
              <a:buAutoNum type="arabicPeriod"/>
            </a:pPr>
            <a:r>
              <a:rPr lang="en-IN" sz="1600" dirty="0"/>
              <a:t>We see that more number of females have applied for a loan</a:t>
            </a:r>
          </a:p>
          <a:p>
            <a:pPr marL="457200" indent="-457200">
              <a:buAutoNum type="arabicPeriod"/>
            </a:pPr>
            <a:r>
              <a:rPr lang="en-IN" sz="1600" dirty="0"/>
              <a:t>People with more than 5 children tend to default more</a:t>
            </a:r>
          </a:p>
          <a:p>
            <a:pPr marL="457200" indent="-457200">
              <a:buAutoNum type="arabicPeriod"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062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4817-CA0A-181D-AF7A-0B48A72A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3C3E-7792-746E-9F32-766AC864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of the customers are acquired from Credit card and cash offices followed by country-wide. These areas need to be focused more.</a:t>
            </a:r>
          </a:p>
          <a:p>
            <a:r>
              <a:rPr lang="en-US" dirty="0"/>
              <a:t>We see the amount of loan applied for is highest for managers. Since they are also re-payers they should be the priority to approve loans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885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E74364-B301-233F-6D5A-D49AA5749771}"/>
              </a:ext>
            </a:extLst>
          </p:cNvPr>
          <p:cNvSpPr txBox="1"/>
          <p:nvPr/>
        </p:nvSpPr>
        <p:spPr>
          <a:xfrm>
            <a:off x="2481943" y="1741714"/>
            <a:ext cx="68035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200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92D1-108A-F2F7-FA3A-D728C2F5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12" y="563986"/>
            <a:ext cx="9607661" cy="1056319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B561-D2CF-319B-A658-25FAC08AA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Application_Data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5897-90FB-4E38-1D79-6AB8433D7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329350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Shape of the data: (307511,122)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There are 81 columns with null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There are around 41 columns with more than 50% missing values which can be imputed.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There are around 5 columns with less than 15% missing values that can be filled using different resources.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CE764-AB77-90B0-A28C-BCB976AB5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Previous_Application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B34FF-4A8B-5838-37BA-EF42E632C2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Shape of the data: (1670214,37)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There are 31 columns with null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There are around 4 columns with more than 50% missing values which can be imputed.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There are no columns with less than 15% missing values.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392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6C48-B0BD-E246-BEBE-F34857C9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Defaulters VS Non-defaulter for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28DCD-5284-C966-18C8-FA8D81C5F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454" y="2415381"/>
            <a:ext cx="4627360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37DB6-EFEF-DBC9-8E16-987BF54DBE1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245429" y="1816497"/>
            <a:ext cx="4645025" cy="8016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Application_Data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BB89F-DE83-3F7F-EE9C-604D9DBE2E5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546975" y="2820988"/>
            <a:ext cx="4645025" cy="263842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72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65DD-E80C-CFE9-D6D5-49826E15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Defaulters Vs Non Defaulters imbalance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2EAB9E-7329-B4AF-B031-7B8444CB81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42" y="2016125"/>
            <a:ext cx="8500641" cy="39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1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0F8BBF4-F634-B628-B62D-F965A132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Percentage of missing values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B50E92-8423-7DB6-283E-5ED0209BC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Application_data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E47D4F-507F-2C1E-15B8-07ECC78230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3004356"/>
            <a:ext cx="4645025" cy="256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9D604A-DBD1-6F8D-075B-5843EF209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Previous_application</a:t>
            </a:r>
            <a:endParaRPr lang="en-IN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3F57B27-7A51-92FA-44B3-D0BC28737CA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3010716"/>
            <a:ext cx="4645025" cy="256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0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9744-40BB-D275-410B-3BA99456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71" y="-648827"/>
            <a:ext cx="3273099" cy="2247117"/>
          </a:xfrm>
        </p:spPr>
        <p:txBody>
          <a:bodyPr/>
          <a:lstStyle/>
          <a:p>
            <a:r>
              <a:rPr lang="en-IN" dirty="0"/>
              <a:t>Outlier columns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787557-E784-4CE6-58E8-86EAEE03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1861457"/>
            <a:ext cx="3275013" cy="3592215"/>
          </a:xfrm>
        </p:spPr>
        <p:txBody>
          <a:bodyPr>
            <a:normAutofit fontScale="62500" lnSpcReduction="20000"/>
          </a:bodyPr>
          <a:lstStyle/>
          <a:p>
            <a:r>
              <a:rPr lang="en-IN" sz="3800" dirty="0" err="1"/>
              <a:t>Application_Data</a:t>
            </a:r>
            <a:endParaRPr lang="en-IN" sz="38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CNT_CHILDREN,AMT_INCOME_TOTAL,DAYS_EMPLOYED have some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AMT_INCOME_TOTAL has a huge outlier which can be dropped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DAYS_EMPLOYEED also has an outlier which is unrealistic. There is a possibility that it is an incorrect entry.</a:t>
            </a:r>
            <a:endParaRPr lang="en-IN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D2E52C6-053E-FC6E-ECE2-EBB7DD8E5A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96" y="359229"/>
            <a:ext cx="6285390" cy="509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2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868C-A71C-75A1-BDF7-DCEE07DD9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F89C-EA36-9E45-4AB4-BE0E423E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71" y="-648827"/>
            <a:ext cx="3273099" cy="2247117"/>
          </a:xfrm>
        </p:spPr>
        <p:txBody>
          <a:bodyPr/>
          <a:lstStyle/>
          <a:p>
            <a:r>
              <a:rPr lang="en-IN" dirty="0"/>
              <a:t>Outlier columns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0119DC-05D8-A834-A89A-249D1594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1861457"/>
            <a:ext cx="3275013" cy="3592215"/>
          </a:xfrm>
        </p:spPr>
        <p:txBody>
          <a:bodyPr>
            <a:normAutofit fontScale="70000" lnSpcReduction="20000"/>
          </a:bodyPr>
          <a:lstStyle/>
          <a:p>
            <a:r>
              <a:rPr lang="en-IN" sz="3800" dirty="0" err="1"/>
              <a:t>Previous_Application</a:t>
            </a:r>
            <a:endParaRPr lang="en-IN" sz="38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Except column </a:t>
            </a:r>
            <a:r>
              <a:rPr lang="en-US" sz="2000" dirty="0" err="1"/>
              <a:t>CNT_Payment</a:t>
            </a:r>
            <a:r>
              <a:rPr lang="en-US" sz="2000" dirty="0"/>
              <a:t> all the columns have outliers.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can analyze the data thoroughly and see if these are really outliers or just higher values and if required impute the rows accordingly.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E8F162-229A-9E4F-6438-5BDFA4842C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96" y="0"/>
            <a:ext cx="6492218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49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5063</TotalTime>
  <Words>1078</Words>
  <Application>Microsoft Office PowerPoint</Application>
  <PresentationFormat>Widescreen</PresentationFormat>
  <Paragraphs>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Gill Sans MT</vt:lpstr>
      <vt:lpstr>Gallery</vt:lpstr>
      <vt:lpstr>EDA Assignment</vt:lpstr>
      <vt:lpstr>Introduction</vt:lpstr>
      <vt:lpstr>application_data Vs previous_application</vt:lpstr>
      <vt:lpstr>Conclusion</vt:lpstr>
      <vt:lpstr>Defaulters VS Non-defaulter for the data</vt:lpstr>
      <vt:lpstr>Defaulters Vs Non Defaulters imbalance </vt:lpstr>
      <vt:lpstr>Percentage of missing values</vt:lpstr>
      <vt:lpstr>Outlier columns</vt:lpstr>
      <vt:lpstr>Outlier columns</vt:lpstr>
      <vt:lpstr>Univariate analysis – application_data</vt:lpstr>
      <vt:lpstr>Univariate analysis – application_data</vt:lpstr>
      <vt:lpstr>bivariate analysis – application_data  Target Vs Gender</vt:lpstr>
      <vt:lpstr>bivariate analysis – application_data  Target Vs Name_income_type</vt:lpstr>
      <vt:lpstr>bivariate analysis – application_data  Target Vs NAME_FAMILY_STATUS</vt:lpstr>
      <vt:lpstr>Multivariate analysis Ext_sources  Vs  Target column</vt:lpstr>
      <vt:lpstr>Multivariate analysis  Flag_columns  Vs  Target column</vt:lpstr>
      <vt:lpstr>Merged both the data sets for further analysis Data Imbalance</vt:lpstr>
      <vt:lpstr>Merged both the data sets for further analysis univariate analysis – occupation_type</vt:lpstr>
      <vt:lpstr>Merged both the data sets for further analysis univariate analysis – Code_gender</vt:lpstr>
      <vt:lpstr>Merged both the data sets for further analysis univariate analysis – NAME_CONTRACT_TYPE_x</vt:lpstr>
      <vt:lpstr>Merged both the data sets for further analysis univariate analysis – CHANNEL_TYPE</vt:lpstr>
      <vt:lpstr>Merged both the data sets for further analysis univariate analysis – CODE_REJECT_REASON</vt:lpstr>
      <vt:lpstr>Merged both the data sets for further analysis bivariate analysis –  target vs cnt_children</vt:lpstr>
      <vt:lpstr>Merged both the data sets for further analysis bivariate analysis –  target vs amt_total_income</vt:lpstr>
      <vt:lpstr>Merged both the data sets for further analysis bivariate analysis –  target vs OCCUPATION_TYPE</vt:lpstr>
      <vt:lpstr>Merged both the data sets for further analysis bivariate analysis –  target vs CHANNEL_TYPE</vt:lpstr>
      <vt:lpstr>Merged both the data sets for further analysis bivariate analysis –  AMT_CREDIT_x  vs OCCUPATION_TYPE </vt:lpstr>
      <vt:lpstr>Merged both the data sets for further analysis Multivariate analysis –  target vs OCCUPATION_TYPE vs AGE</vt:lpstr>
      <vt:lpstr>Merged both the data sets for further analysis bivariate analysis –  AMT_CREDIT_x  vs  amt_total_income</vt:lpstr>
      <vt:lpstr>Merged both the data sets for further analysis bivariate analysis –  NAME_CONTRACT_TYPE_x  vs CODE_REJECT_REASON</vt:lpstr>
      <vt:lpstr>Merged both the data sets for further analysis multivariate analysis –  TARGET,  AMT_INCOME_TOTAL, AMT_CREDIT_x, CNT_CHILDREN</vt:lpstr>
      <vt:lpstr>Merged both the data for further analysis multivariate analysis –  TARGET,  name_INCOME_Type,  name_education_type</vt:lpstr>
      <vt:lpstr>Summary</vt:lpstr>
      <vt:lpstr>Summary….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Assignment</dc:title>
  <dc:creator>deepa.m2 deepa.m2</dc:creator>
  <cp:lastModifiedBy>deepa.m2 deepa.m2</cp:lastModifiedBy>
  <cp:revision>27</cp:revision>
  <dcterms:created xsi:type="dcterms:W3CDTF">2024-02-29T08:31:28Z</dcterms:created>
  <dcterms:modified xsi:type="dcterms:W3CDTF">2024-03-03T22:32:36Z</dcterms:modified>
</cp:coreProperties>
</file>