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0"/>
  </p:normalViewPr>
  <p:slideViewPr>
    <p:cSldViewPr>
      <p:cViewPr varScale="1">
        <p:scale>
          <a:sx n="71" d="100"/>
          <a:sy n="71" d="100"/>
        </p:scale>
        <p:origin x="5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ANDY\OneDrive\EMPLOYEE%20PERFORMANCE%200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NDY\OneDrive\EMPLOYEE%20PERFORMANCE%2000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003.xlsx]Sheet1!PivotTable2</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Overall performance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Sheet1!$B$27</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Sheet1!$A$28:$A$35</c:f>
              <c:strCache>
                <c:ptCount val="7"/>
                <c:pt idx="0">
                  <c:v>&lt;8/7/2018</c:v>
                </c:pt>
                <c:pt idx="1">
                  <c:v>2018</c:v>
                </c:pt>
                <c:pt idx="2">
                  <c:v>2019</c:v>
                </c:pt>
                <c:pt idx="3">
                  <c:v>2020</c:v>
                </c:pt>
                <c:pt idx="4">
                  <c:v>2021</c:v>
                </c:pt>
                <c:pt idx="5">
                  <c:v>2022</c:v>
                </c:pt>
                <c:pt idx="6">
                  <c:v>2023</c:v>
                </c:pt>
              </c:strCache>
            </c:strRef>
          </c:cat>
          <c:val>
            <c:numRef>
              <c:f>Sheet1!$B$28:$B$35</c:f>
              <c:numCache>
                <c:formatCode>General</c:formatCode>
                <c:ptCount val="7"/>
                <c:pt idx="1">
                  <c:v>255</c:v>
                </c:pt>
                <c:pt idx="2">
                  <c:v>598</c:v>
                </c:pt>
                <c:pt idx="3">
                  <c:v>592</c:v>
                </c:pt>
                <c:pt idx="4">
                  <c:v>600</c:v>
                </c:pt>
                <c:pt idx="5">
                  <c:v>620</c:v>
                </c:pt>
                <c:pt idx="6">
                  <c:v>335</c:v>
                </c:pt>
              </c:numCache>
            </c:numRef>
          </c:val>
          <c:smooth val="1"/>
          <c:extLst>
            <c:ext xmlns:c16="http://schemas.microsoft.com/office/drawing/2014/chart" uri="{C3380CC4-5D6E-409C-BE32-E72D297353CC}">
              <c16:uniqueId val="{00000000-4E95-45AD-B3AE-E91AE8AC5167}"/>
            </c:ext>
          </c:extLst>
        </c:ser>
        <c:dLbls>
          <c:showLegendKey val="0"/>
          <c:showVal val="0"/>
          <c:showCatName val="0"/>
          <c:showSerName val="0"/>
          <c:showPercent val="0"/>
          <c:showBubbleSize val="0"/>
        </c:dLbls>
        <c:marker val="1"/>
        <c:smooth val="0"/>
        <c:axId val="303809080"/>
        <c:axId val="303809408"/>
      </c:lineChart>
      <c:catAx>
        <c:axId val="30380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09408"/>
        <c:crosses val="autoZero"/>
        <c:auto val="1"/>
        <c:lblAlgn val="ctr"/>
        <c:lblOffset val="100"/>
        <c:noMultiLvlLbl val="0"/>
      </c:catAx>
      <c:valAx>
        <c:axId val="30380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0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003.xlsx]Sheet1!PivotTable1</c:name>
    <c:fmtId val="22"/>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manualLayout>
          <c:layoutTarget val="inner"/>
          <c:xMode val="edge"/>
          <c:yMode val="edge"/>
          <c:x val="6.5358705161854783E-2"/>
          <c:y val="0.10413203557888598"/>
          <c:w val="0.89019685039370078"/>
          <c:h val="0.73577136191309422"/>
        </c:manualLayout>
      </c:layout>
      <c:barChart>
        <c:barDir val="col"/>
        <c:grouping val="clustered"/>
        <c:varyColors val="0"/>
        <c:ser>
          <c:idx val="0"/>
          <c:order val="0"/>
          <c:tx>
            <c:strRef>
              <c:f>Sheet1!$B$3:$B$4</c:f>
              <c:strCache>
                <c:ptCount val="1"/>
                <c:pt idx="0">
                  <c:v>Zone A</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98</c:v>
                </c:pt>
                <c:pt idx="1">
                  <c:v>112</c:v>
                </c:pt>
                <c:pt idx="2">
                  <c:v>104</c:v>
                </c:pt>
                <c:pt idx="3">
                  <c:v>89</c:v>
                </c:pt>
                <c:pt idx="4">
                  <c:v>110</c:v>
                </c:pt>
                <c:pt idx="5">
                  <c:v>112</c:v>
                </c:pt>
                <c:pt idx="6">
                  <c:v>109</c:v>
                </c:pt>
                <c:pt idx="7">
                  <c:v>104</c:v>
                </c:pt>
                <c:pt idx="8">
                  <c:v>130</c:v>
                </c:pt>
                <c:pt idx="9">
                  <c:v>94</c:v>
                </c:pt>
              </c:numCache>
            </c:numRef>
          </c:val>
          <c:extLst>
            <c:ext xmlns:c16="http://schemas.microsoft.com/office/drawing/2014/chart" uri="{C3380CC4-5D6E-409C-BE32-E72D297353CC}">
              <c16:uniqueId val="{00000000-E9A0-4B0C-BB1A-523899257737}"/>
            </c:ext>
          </c:extLst>
        </c:ser>
        <c:ser>
          <c:idx val="1"/>
          <c:order val="1"/>
          <c:tx>
            <c:strRef>
              <c:f>Sheet1!$C$3:$C$4</c:f>
              <c:strCache>
                <c:ptCount val="1"/>
                <c:pt idx="0">
                  <c:v>Zone B</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103</c:v>
                </c:pt>
                <c:pt idx="1">
                  <c:v>101</c:v>
                </c:pt>
                <c:pt idx="2">
                  <c:v>112</c:v>
                </c:pt>
                <c:pt idx="3">
                  <c:v>102</c:v>
                </c:pt>
                <c:pt idx="4">
                  <c:v>97</c:v>
                </c:pt>
                <c:pt idx="5">
                  <c:v>95</c:v>
                </c:pt>
                <c:pt idx="6">
                  <c:v>85</c:v>
                </c:pt>
                <c:pt idx="7">
                  <c:v>96</c:v>
                </c:pt>
                <c:pt idx="8">
                  <c:v>90</c:v>
                </c:pt>
                <c:pt idx="9">
                  <c:v>104</c:v>
                </c:pt>
              </c:numCache>
            </c:numRef>
          </c:val>
          <c:extLst>
            <c:ext xmlns:c16="http://schemas.microsoft.com/office/drawing/2014/chart" uri="{C3380CC4-5D6E-409C-BE32-E72D297353CC}">
              <c16:uniqueId val="{00000001-E9A0-4B0C-BB1A-523899257737}"/>
            </c:ext>
          </c:extLst>
        </c:ser>
        <c:ser>
          <c:idx val="2"/>
          <c:order val="2"/>
          <c:tx>
            <c:strRef>
              <c:f>Sheet1!$D$3:$D$4</c:f>
              <c:strCache>
                <c:ptCount val="1"/>
                <c:pt idx="0">
                  <c:v>Zone C</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102</c:v>
                </c:pt>
                <c:pt idx="1">
                  <c:v>87</c:v>
                </c:pt>
                <c:pt idx="2">
                  <c:v>86</c:v>
                </c:pt>
                <c:pt idx="3">
                  <c:v>105</c:v>
                </c:pt>
                <c:pt idx="4">
                  <c:v>97</c:v>
                </c:pt>
                <c:pt idx="5">
                  <c:v>94</c:v>
                </c:pt>
                <c:pt idx="6">
                  <c:v>105</c:v>
                </c:pt>
                <c:pt idx="7">
                  <c:v>104</c:v>
                </c:pt>
                <c:pt idx="8">
                  <c:v>77</c:v>
                </c:pt>
                <c:pt idx="9">
                  <c:v>96</c:v>
                </c:pt>
              </c:numCache>
            </c:numRef>
          </c:val>
          <c:extLst>
            <c:ext xmlns:c16="http://schemas.microsoft.com/office/drawing/2014/chart" uri="{C3380CC4-5D6E-409C-BE32-E72D297353CC}">
              <c16:uniqueId val="{00000002-E9A0-4B0C-BB1A-523899257737}"/>
            </c:ext>
          </c:extLst>
        </c:ser>
        <c:dLbls>
          <c:showLegendKey val="0"/>
          <c:showVal val="0"/>
          <c:showCatName val="0"/>
          <c:showSerName val="0"/>
          <c:showPercent val="0"/>
          <c:showBubbleSize val="0"/>
        </c:dLbls>
        <c:gapWidth val="219"/>
        <c:overlap val="-27"/>
        <c:axId val="303775632"/>
        <c:axId val="303776288"/>
      </c:barChart>
      <c:catAx>
        <c:axId val="30377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776288"/>
        <c:crosses val="autoZero"/>
        <c:auto val="1"/>
        <c:lblAlgn val="ctr"/>
        <c:lblOffset val="100"/>
        <c:noMultiLvlLbl val="0"/>
      </c:catAx>
      <c:valAx>
        <c:axId val="303776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77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968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9477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1384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214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7838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0444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42791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12868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7286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4613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7524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8512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990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978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2435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078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4871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408160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1.xml"/><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68198" y="416454"/>
            <a:ext cx="12877800" cy="1844864"/>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                                                                                              </a:t>
            </a:r>
            <a:r>
              <a:rPr lang="en-US" sz="3600" b="1" dirty="0" smtClean="0">
                <a:solidFill>
                  <a:srgbClr val="0F0F0F"/>
                </a:solidFill>
                <a:latin typeface="Times New Roman" panose="02020603050405020304" pitchFamily="18" charset="0"/>
                <a:cs typeface="Times New Roman" panose="02020603050405020304" pitchFamily="18" charset="0"/>
              </a:rPr>
              <a:t>Employee Data Analysis using </a:t>
            </a:r>
            <a:r>
              <a:rPr lang="en-US" sz="3600" b="1" dirty="0">
                <a:solidFill>
                  <a:srgbClr val="0F0F0F"/>
                </a:solidFill>
                <a:latin typeface="Times New Roman" panose="02020603050405020304" pitchFamily="18" charset="0"/>
                <a:cs typeface="Times New Roman" panose="02020603050405020304" pitchFamily="18" charset="0"/>
              </a:rPr>
              <a:t>Excel</a:t>
            </a:r>
            <a:r>
              <a:rPr lang="en-US" sz="36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03411" y="3200400"/>
            <a:ext cx="8610600" cy="2308324"/>
          </a:xfrm>
          <a:prstGeom prst="rect">
            <a:avLst/>
          </a:prstGeom>
          <a:noFill/>
        </p:spPr>
        <p:txBody>
          <a:bodyPr wrap="square" rtlCol="0">
            <a:spAutoFit/>
          </a:bodyPr>
          <a:lstStyle/>
          <a:p>
            <a:r>
              <a:rPr lang="en-US" sz="2400" dirty="0"/>
              <a:t>STUDENT NAME</a:t>
            </a:r>
            <a:r>
              <a:rPr lang="en-US" sz="2400" dirty="0" smtClean="0"/>
              <a:t>: DEEPA B</a:t>
            </a:r>
            <a:endParaRPr lang="en-US" sz="2400" dirty="0"/>
          </a:p>
          <a:p>
            <a:r>
              <a:rPr lang="en-US" sz="2400" dirty="0"/>
              <a:t>REGISTER </a:t>
            </a:r>
            <a:r>
              <a:rPr lang="en-US" sz="2400" dirty="0" smtClean="0"/>
              <a:t>NO:312201092 </a:t>
            </a:r>
          </a:p>
          <a:p>
            <a:r>
              <a:rPr lang="en-US" sz="2400" dirty="0" smtClean="0"/>
              <a:t>NM ID: </a:t>
            </a:r>
            <a:r>
              <a:rPr lang="en-US" sz="2400" dirty="0" smtClean="0"/>
              <a:t>EB4A2FEF72D416C8EFB445606A9D8B99                                                                                                                                         </a:t>
            </a:r>
            <a:endParaRPr lang="en-US" sz="2400" dirty="0"/>
          </a:p>
          <a:p>
            <a:r>
              <a:rPr lang="en-US" sz="2400" dirty="0"/>
              <a:t>DEPARTMENT</a:t>
            </a:r>
            <a:r>
              <a:rPr lang="en-US" sz="2400" dirty="0" smtClean="0"/>
              <a:t>: B.COM (ACCONUTING &amp;FINANCE)</a:t>
            </a:r>
            <a:endParaRPr lang="en-US" sz="2400" dirty="0"/>
          </a:p>
          <a:p>
            <a:r>
              <a:rPr lang="en-US" sz="2400" dirty="0" smtClean="0"/>
              <a:t>COLLEGE: D.R.B.C.C.C.HINDU.COLLEGE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p:cNvSpPr>
            <a:spLocks noChangeArrowheads="1"/>
          </p:cNvSpPr>
          <p:nvPr/>
        </p:nvSpPr>
        <p:spPr bwMode="auto">
          <a:xfrm>
            <a:off x="609600" y="1212905"/>
            <a:ext cx="1089621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Convert Data to Table: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Transform the dataset into an Excel table for easier management and updates.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Create Pivot Tables: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Summarize performance metrics by setting up pivot tables using the data table.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Generate Charts: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Visualize performance data with charts based on the pivot table.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Build Dashboard:</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Assemble pivot tables, charts, and slicers into a cohesive, interactive dashboard.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Final Adjustments: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Refine the dashboard for clarity and ensure all components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are linked and functional.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704974" y="6391422"/>
            <a:ext cx="76200" cy="177800"/>
          </a:xfrm>
          <a:prstGeom prst="rect">
            <a:avLst/>
          </a:prstGeom>
        </p:spPr>
      </p:pic>
      <p:sp>
        <p:nvSpPr>
          <p:cNvPr id="7" name="object 7"/>
          <p:cNvSpPr txBox="1">
            <a:spLocks noGrp="1"/>
          </p:cNvSpPr>
          <p:nvPr>
            <p:ph type="title"/>
          </p:nvPr>
        </p:nvSpPr>
        <p:spPr>
          <a:xfrm>
            <a:off x="596656" y="273091"/>
            <a:ext cx="2657622"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2" name="Rounded Rectangle 21"/>
          <p:cNvSpPr/>
          <p:nvPr/>
        </p:nvSpPr>
        <p:spPr>
          <a:xfrm>
            <a:off x="76199" y="1245270"/>
            <a:ext cx="1676401" cy="33766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Rounded Rectangle 22"/>
          <p:cNvSpPr/>
          <p:nvPr/>
        </p:nvSpPr>
        <p:spPr>
          <a:xfrm>
            <a:off x="76200" y="4740827"/>
            <a:ext cx="1628775" cy="16077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V</a:t>
            </a:r>
          </a:p>
        </p:txBody>
      </p:sp>
      <p:sp>
        <p:nvSpPr>
          <p:cNvPr id="24" name="Rounded Rectangle 23"/>
          <p:cNvSpPr/>
          <p:nvPr/>
        </p:nvSpPr>
        <p:spPr>
          <a:xfrm>
            <a:off x="10822218" y="4038600"/>
            <a:ext cx="1286901" cy="21309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5" name="Rounded Rectangle 24"/>
          <p:cNvSpPr/>
          <p:nvPr/>
        </p:nvSpPr>
        <p:spPr>
          <a:xfrm>
            <a:off x="10680359" y="1787195"/>
            <a:ext cx="1366797" cy="17202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 name="Rounded Rectangle 25"/>
          <p:cNvSpPr/>
          <p:nvPr/>
        </p:nvSpPr>
        <p:spPr>
          <a:xfrm>
            <a:off x="1925467" y="1587839"/>
            <a:ext cx="8534400" cy="47652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Rounded Rectangle 26"/>
          <p:cNvSpPr/>
          <p:nvPr/>
        </p:nvSpPr>
        <p:spPr>
          <a:xfrm>
            <a:off x="3412954" y="965141"/>
            <a:ext cx="5278102" cy="1091043"/>
          </a:xfrm>
          <a:prstGeom prst="round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800" dirty="0">
                <a:solidFill>
                  <a:schemeClr val="tx1"/>
                </a:solidFill>
              </a:rPr>
              <a:t>EMOLPYEE PERFORMANCE ANALYSIS</a:t>
            </a:r>
          </a:p>
        </p:txBody>
      </p:sp>
      <p:graphicFrame>
        <p:nvGraphicFramePr>
          <p:cNvPr id="28" name="Chart 27"/>
          <p:cNvGraphicFramePr>
            <a:graphicFrameLocks/>
          </p:cNvGraphicFramePr>
          <p:nvPr>
            <p:extLst>
              <p:ext uri="{D42A27DB-BD31-4B8C-83A1-F6EECF244321}">
                <p14:modId xmlns:p14="http://schemas.microsoft.com/office/powerpoint/2010/main" val="3416779417"/>
              </p:ext>
            </p:extLst>
          </p:nvPr>
        </p:nvGraphicFramePr>
        <p:xfrm>
          <a:off x="2065508" y="2524530"/>
          <a:ext cx="3834535" cy="33428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a:graphicFrameLocks/>
          </p:cNvGraphicFramePr>
          <p:nvPr>
            <p:extLst>
              <p:ext uri="{D42A27DB-BD31-4B8C-83A1-F6EECF244321}">
                <p14:modId xmlns:p14="http://schemas.microsoft.com/office/powerpoint/2010/main" val="976048527"/>
              </p:ext>
            </p:extLst>
          </p:nvPr>
        </p:nvGraphicFramePr>
        <p:xfrm>
          <a:off x="5955728" y="2358215"/>
          <a:ext cx="4331272" cy="3356785"/>
        </p:xfrm>
        <a:graphic>
          <a:graphicData uri="http://schemas.openxmlformats.org/drawingml/2006/chart">
            <c:chart xmlns:c="http://schemas.openxmlformats.org/drawingml/2006/chart" xmlns:r="http://schemas.openxmlformats.org/officeDocument/2006/relationships" r:id="rId4"/>
          </a:graphicData>
        </a:graphic>
      </p:graphicFrame>
      <p:pic>
        <p:nvPicPr>
          <p:cNvPr id="30" name="table"/>
          <p:cNvPicPr>
            <a:picLocks noChangeAspect="1"/>
          </p:cNvPicPr>
          <p:nvPr/>
        </p:nvPicPr>
        <p:blipFill>
          <a:blip r:embed="rId5"/>
          <a:stretch>
            <a:fillRect/>
          </a:stretch>
        </p:blipFill>
        <p:spPr>
          <a:xfrm>
            <a:off x="10865407" y="4184370"/>
            <a:ext cx="1181749" cy="1839384"/>
          </a:xfrm>
          <a:prstGeom prst="rect">
            <a:avLst/>
          </a:prstGeom>
        </p:spPr>
      </p:pic>
      <p:pic>
        <p:nvPicPr>
          <p:cNvPr id="31" name="table"/>
          <p:cNvPicPr>
            <a:picLocks noChangeAspect="1"/>
          </p:cNvPicPr>
          <p:nvPr/>
        </p:nvPicPr>
        <p:blipFill>
          <a:blip r:embed="rId6"/>
          <a:stretch>
            <a:fillRect/>
          </a:stretch>
        </p:blipFill>
        <p:spPr>
          <a:xfrm>
            <a:off x="76199" y="1275113"/>
            <a:ext cx="1628775" cy="3334234"/>
          </a:xfrm>
          <a:prstGeom prst="rect">
            <a:avLst/>
          </a:prstGeom>
        </p:spPr>
      </p:pic>
      <p:pic>
        <p:nvPicPr>
          <p:cNvPr id="32" name="table"/>
          <p:cNvPicPr>
            <a:picLocks noChangeAspect="1"/>
          </p:cNvPicPr>
          <p:nvPr/>
        </p:nvPicPr>
        <p:blipFill>
          <a:blip r:embed="rId7"/>
          <a:stretch>
            <a:fillRect/>
          </a:stretch>
        </p:blipFill>
        <p:spPr>
          <a:xfrm>
            <a:off x="10808363" y="1902527"/>
            <a:ext cx="1141031" cy="1489599"/>
          </a:xfrm>
          <a:prstGeom prst="rect">
            <a:avLst/>
          </a:prstGeom>
        </p:spPr>
      </p:pic>
      <p:pic>
        <p:nvPicPr>
          <p:cNvPr id="33" name="table"/>
          <p:cNvPicPr>
            <a:picLocks noChangeAspect="1"/>
          </p:cNvPicPr>
          <p:nvPr/>
        </p:nvPicPr>
        <p:blipFill>
          <a:blip r:embed="rId8"/>
          <a:stretch>
            <a:fillRect/>
          </a:stretch>
        </p:blipFill>
        <p:spPr>
          <a:xfrm>
            <a:off x="132365" y="4833279"/>
            <a:ext cx="1516444" cy="142288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9710" y="-189743"/>
            <a:ext cx="10364451" cy="159617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81001" y="1371600"/>
            <a:ext cx="11055666" cy="4893647"/>
          </a:xfrm>
          <a:prstGeom prst="rect">
            <a:avLst/>
          </a:prstGeom>
        </p:spPr>
        <p:txBody>
          <a:bodyPr wrap="square">
            <a:spAutoFit/>
          </a:bodyPr>
          <a:lstStyle/>
          <a:p>
            <a:pPr marL="342900" indent="-342900">
              <a:buFont typeface="Wingdings" panose="05000000000000000000" pitchFamily="2" charset="2"/>
              <a:buChar char="q"/>
            </a:pPr>
            <a:r>
              <a:rPr lang="en-US" sz="2400" b="1" dirty="0"/>
              <a:t>Training and Motivation:</a:t>
            </a:r>
            <a:endParaRPr lang="en-US" sz="2400" dirty="0"/>
          </a:p>
          <a:p>
            <a:pPr lvl="1"/>
            <a:r>
              <a:rPr lang="en-US" sz="2400" dirty="0"/>
              <a:t>Employees with medium and low performance levels require targeted training and motivation to improve their performance.</a:t>
            </a:r>
          </a:p>
          <a:p>
            <a:pPr marL="342900" indent="-342900">
              <a:buFont typeface="Wingdings" panose="05000000000000000000" pitchFamily="2" charset="2"/>
              <a:buChar char="q"/>
            </a:pPr>
            <a:r>
              <a:rPr lang="en-US" sz="2400" b="1" dirty="0"/>
              <a:t>Performance Evaluation:</a:t>
            </a:r>
            <a:endParaRPr lang="en-US" sz="2400" dirty="0"/>
          </a:p>
          <a:p>
            <a:pPr lvl="1"/>
            <a:r>
              <a:rPr lang="en-US" sz="2400" dirty="0"/>
              <a:t>The analysis provides valuable insights into individual performance, highlighting areas of weakness and identifying opportunities for growth.</a:t>
            </a:r>
          </a:p>
          <a:p>
            <a:pPr marL="342900" indent="-342900">
              <a:buFont typeface="Wingdings" panose="05000000000000000000" pitchFamily="2" charset="2"/>
              <a:buChar char="q"/>
            </a:pPr>
            <a:r>
              <a:rPr lang="en-US" sz="2400" b="1" dirty="0"/>
              <a:t>Organizational Impact:</a:t>
            </a:r>
            <a:endParaRPr lang="en-US" sz="2400" dirty="0"/>
          </a:p>
          <a:p>
            <a:pPr lvl="1"/>
            <a:r>
              <a:rPr lang="en-US" sz="2400" dirty="0"/>
              <a:t>Effective performance analysis is crucial for evaluating and enhancing employee performance, addressing poor performance areas, and driving organizational growth.</a:t>
            </a:r>
          </a:p>
          <a:p>
            <a:pPr marL="342900" indent="-342900">
              <a:buFont typeface="Wingdings" panose="05000000000000000000" pitchFamily="2" charset="2"/>
              <a:buChar char="q"/>
            </a:pPr>
            <a:r>
              <a:rPr lang="en-US" sz="2400" b="1" dirty="0"/>
              <a:t>Current Situation:</a:t>
            </a:r>
            <a:endParaRPr lang="en-US" sz="2400" dirty="0"/>
          </a:p>
          <a:p>
            <a:pPr lvl="1"/>
            <a:r>
              <a:rPr lang="en-US" sz="2400" dirty="0"/>
              <a:t>The organization is currently experiencing slower growth, emphasizing the need for improved performance management and employee development strategies.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9" name="object 6"/>
          <p:cNvPicPr/>
          <p:nvPr/>
        </p:nvPicPr>
        <p:blipFill>
          <a:blip r:embed="rId4" cstate="print"/>
          <a:stretch>
            <a:fillRect/>
          </a:stretch>
        </p:blipFill>
        <p:spPr>
          <a:xfrm>
            <a:off x="9254836" y="3232932"/>
            <a:ext cx="2466975" cy="34194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636"/>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0" name="object 20"/>
          <p:cNvPicPr/>
          <p:nvPr/>
        </p:nvPicPr>
        <p:blipFill>
          <a:blip r:embed="rId2" cstate="print"/>
          <a:stretch>
            <a:fillRect/>
          </a:stretch>
        </p:blipFill>
        <p:spPr>
          <a:xfrm>
            <a:off x="8955429" y="3719512"/>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09168" y="117084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US"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533400" y="1676400"/>
            <a:ext cx="7848600" cy="4524315"/>
          </a:xfrm>
          <a:prstGeom prst="rect">
            <a:avLst/>
          </a:prstGeom>
          <a:noFill/>
        </p:spPr>
        <p:txBody>
          <a:bodyPr wrap="square" rtlCol="0">
            <a:spAutoFit/>
          </a:bodyPr>
          <a:lstStyle/>
          <a:p>
            <a:r>
              <a:rPr lang="en-US" sz="3200" b="1" dirty="0"/>
              <a:t>Objective:</a:t>
            </a:r>
            <a:r>
              <a:rPr lang="en-US" sz="3200" dirty="0"/>
              <a:t> To ensure fair and effective bonus, promotion, and training decisions</a:t>
            </a:r>
            <a:r>
              <a:rPr lang="en-US" sz="3200" dirty="0" smtClean="0"/>
              <a:t>.</a:t>
            </a:r>
          </a:p>
          <a:p>
            <a:r>
              <a:rPr lang="en-US" sz="3200" dirty="0" smtClean="0"/>
              <a:t> </a:t>
            </a:r>
            <a:r>
              <a:rPr lang="en-US" sz="3200" b="1" dirty="0"/>
              <a:t>Issue:</a:t>
            </a:r>
            <a:r>
              <a:rPr lang="en-US" sz="3200" dirty="0"/>
              <a:t> Inconsistent performance metrics and ineffective monitoring lead to biased evaluations</a:t>
            </a:r>
            <a:r>
              <a:rPr lang="en-US" sz="3200" dirty="0" smtClean="0"/>
              <a:t>.</a:t>
            </a:r>
          </a:p>
          <a:p>
            <a:r>
              <a:rPr lang="en-US" sz="3200" dirty="0" smtClean="0"/>
              <a:t> </a:t>
            </a:r>
            <a:r>
              <a:rPr lang="en-US" sz="3200" b="1" dirty="0"/>
              <a:t>Impact:</a:t>
            </a:r>
            <a:r>
              <a:rPr lang="en-US" sz="3200" dirty="0"/>
              <a:t> This undermines employee satisfaction and hampers organizational growth.</a:t>
            </a:r>
          </a:p>
          <a:p>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991600" y="3200400"/>
            <a:ext cx="3533775" cy="3810000"/>
          </a:xfrm>
          <a:prstGeom prst="rect">
            <a:avLst/>
          </a:prstGeom>
        </p:spPr>
      </p:pic>
      <p:sp>
        <p:nvSpPr>
          <p:cNvPr id="7" name="object 7"/>
          <p:cNvSpPr txBox="1">
            <a:spLocks noGrp="1"/>
          </p:cNvSpPr>
          <p:nvPr>
            <p:ph type="title"/>
          </p:nvPr>
        </p:nvSpPr>
        <p:spPr>
          <a:xfrm>
            <a:off x="381000"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295400" y="1752600"/>
            <a:ext cx="7696200" cy="3785652"/>
          </a:xfrm>
          <a:prstGeom prst="rect">
            <a:avLst/>
          </a:prstGeom>
        </p:spPr>
        <p:txBody>
          <a:bodyPr wrap="square">
            <a:spAutoFit/>
          </a:bodyPr>
          <a:lstStyle/>
          <a:p>
            <a:r>
              <a:rPr lang="en-US" sz="2400" dirty="0"/>
              <a:t>The project aims to enhance employee performance evaluations for fair bonus allocation, promotions, and targeted training. We collect and analyze performance data using pivot tables to organize metrics by business unit and over time. Slicers and charts are employed to visualize trends and compare performance. A comprehensive dashboard integrates these elements for interactive reporting. The goal is to improve evaluation accuracy and support informed decision-making for organizational growth.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676400"/>
            <a:ext cx="11582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HR Managers:</a:t>
            </a:r>
            <a:r>
              <a:rPr kumimoji="0" lang="en-US" altLang="en-US" sz="2400" b="0" i="0" u="none" strike="noStrike" cap="none" normalizeH="0" baseline="0" dirty="0" smtClean="0">
                <a:ln>
                  <a:noFill/>
                </a:ln>
                <a:solidFill>
                  <a:schemeClr val="tx1"/>
                </a:solidFill>
                <a:effectLst/>
                <a:latin typeface="Arial" panose="020B0604020202020204" pitchFamily="34" charset="0"/>
              </a:rPr>
              <a:t> Utilize performance data to make decisions regarding bonuses, promotions, and training needs.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Team Leaders:</a:t>
            </a:r>
            <a:r>
              <a:rPr kumimoji="0" lang="en-US" altLang="en-US" sz="2400" b="0" i="0" u="none" strike="noStrike" cap="none" normalizeH="0" baseline="0" dirty="0" smtClean="0">
                <a:ln>
                  <a:noFill/>
                </a:ln>
                <a:solidFill>
                  <a:schemeClr val="tx1"/>
                </a:solidFill>
                <a:effectLst/>
                <a:latin typeface="Arial" panose="020B0604020202020204" pitchFamily="34" charset="0"/>
              </a:rPr>
              <a:t> Monitor performance to provide feedback and identify areas for employee development.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Executives:</a:t>
            </a:r>
            <a:r>
              <a:rPr kumimoji="0" lang="en-US" altLang="en-US" sz="2400" b="0" i="0" u="none" strike="noStrike" cap="none" normalizeH="0" baseline="0" dirty="0" smtClean="0">
                <a:ln>
                  <a:noFill/>
                </a:ln>
                <a:solidFill>
                  <a:schemeClr val="tx1"/>
                </a:solidFill>
                <a:effectLst/>
                <a:latin typeface="Arial" panose="020B0604020202020204" pitchFamily="34" charset="0"/>
              </a:rPr>
              <a:t> Analyze overall performance trends to guide strategic planning and organizational improvements.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Employees:</a:t>
            </a:r>
            <a:r>
              <a:rPr kumimoji="0" lang="en-US" altLang="en-US" sz="2400" b="0" i="0" u="none" strike="noStrike" cap="none" normalizeH="0" baseline="0" dirty="0" smtClean="0">
                <a:ln>
                  <a:noFill/>
                </a:ln>
                <a:solidFill>
                  <a:schemeClr val="tx1"/>
                </a:solidFill>
                <a:effectLst/>
                <a:latin typeface="Arial" panose="020B0604020202020204" pitchFamily="34" charset="0"/>
              </a:rPr>
              <a:t> Receive feedback on their performance and insights for personal development.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Training and Development Teams:</a:t>
            </a:r>
            <a:r>
              <a:rPr kumimoji="0" lang="en-US" altLang="en-US" sz="2400" b="0" i="0" u="none" strike="noStrike" cap="none" normalizeH="0" baseline="0" dirty="0" smtClean="0">
                <a:ln>
                  <a:noFill/>
                </a:ln>
                <a:solidFill>
                  <a:schemeClr val="tx1"/>
                </a:solidFill>
                <a:effectLst/>
                <a:latin typeface="Arial" panose="020B0604020202020204" pitchFamily="34" charset="0"/>
              </a:rPr>
              <a:t> Use performance data to create targeted training programs to address skill gaps.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2919549"/>
            <a:ext cx="2695574" cy="3248025"/>
          </a:xfrm>
          <a:prstGeom prst="rect">
            <a:avLst/>
          </a:prstGeom>
        </p:spPr>
      </p:pic>
      <p:sp>
        <p:nvSpPr>
          <p:cNvPr id="6" name="object 6"/>
          <p:cNvSpPr txBox="1">
            <a:spLocks noGrp="1"/>
          </p:cNvSpPr>
          <p:nvPr>
            <p:ph type="title"/>
          </p:nvPr>
        </p:nvSpPr>
        <p:spPr>
          <a:xfrm>
            <a:off x="3048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rot="10800000" flipV="1">
            <a:off x="304800" y="1143000"/>
            <a:ext cx="9144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Solution:</a:t>
            </a:r>
            <a:r>
              <a:rPr kumimoji="0" lang="en-US" altLang="en-US" sz="2000" b="0" i="0" u="none" strike="noStrike" cap="none" normalizeH="0" baseline="0" dirty="0" smtClean="0">
                <a:ln>
                  <a:noFill/>
                </a:ln>
                <a:solidFill>
                  <a:schemeClr val="tx1"/>
                </a:solidFill>
                <a:effectLst/>
                <a:latin typeface="Arial" panose="020B0604020202020204" pitchFamily="34" charset="0"/>
              </a:rPr>
              <a:t> Implement a comprehensive performance analysis system using Excel, including pivot tables, charts, and dashboards, to accurately track and visualize employee performance across various metrics.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smtClean="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Enhanced Accuracy:</a:t>
            </a:r>
            <a:r>
              <a:rPr kumimoji="0" lang="en-US" altLang="en-US" sz="2000" b="0" i="0" u="none" strike="noStrike" cap="none" normalizeH="0" baseline="0" dirty="0" smtClean="0">
                <a:ln>
                  <a:noFill/>
                </a:ln>
                <a:solidFill>
                  <a:schemeClr val="tx1"/>
                </a:solidFill>
                <a:effectLst/>
                <a:latin typeface="Arial" panose="020B0604020202020204" pitchFamily="34" charset="0"/>
              </a:rPr>
              <a:t> Provides precise and consistent performance evaluations, improving fairness in bonus allocation and promotion decisions.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Informed Decision-Making:</a:t>
            </a:r>
            <a:r>
              <a:rPr kumimoji="0" lang="en-US" altLang="en-US" sz="2000" b="0" i="0" u="none" strike="noStrike" cap="none" normalizeH="0" baseline="0" dirty="0" smtClean="0">
                <a:ln>
                  <a:noFill/>
                </a:ln>
                <a:solidFill>
                  <a:schemeClr val="tx1"/>
                </a:solidFill>
                <a:effectLst/>
                <a:latin typeface="Arial" panose="020B0604020202020204" pitchFamily="34" charset="0"/>
              </a:rPr>
              <a:t> Offers actionable insights through data visualization, supporting better management decisions and targeted training initiatives.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Increased Efficiency:</a:t>
            </a:r>
            <a:r>
              <a:rPr kumimoji="0" lang="en-US" altLang="en-US" sz="2000" b="0" i="0" u="none" strike="noStrike" cap="none" normalizeH="0" baseline="0" dirty="0" smtClean="0">
                <a:ln>
                  <a:noFill/>
                </a:ln>
                <a:solidFill>
                  <a:schemeClr val="tx1"/>
                </a:solidFill>
                <a:effectLst/>
                <a:latin typeface="Arial" panose="020B0604020202020204" pitchFamily="34" charset="0"/>
              </a:rPr>
              <a:t> Streamlines the analysis process with interactive dashboards and slicers, making performance data easily accessible and interpretable.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Organizational Growth:</a:t>
            </a:r>
            <a:r>
              <a:rPr kumimoji="0" lang="en-US" altLang="en-US" sz="2000" b="0" i="0" u="none" strike="noStrike" cap="none" normalizeH="0" baseline="0" dirty="0" smtClean="0">
                <a:ln>
                  <a:noFill/>
                </a:ln>
                <a:solidFill>
                  <a:schemeClr val="tx1"/>
                </a:solidFill>
                <a:effectLst/>
                <a:latin typeface="Arial" panose="020B0604020202020204" pitchFamily="34" charset="0"/>
              </a:rPr>
              <a:t> Helps identify high performers and areas for improvement, fostering employee development and aligning performance with organizational goals.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152400"/>
            <a:ext cx="10364451" cy="1596177"/>
          </a:xfrm>
        </p:spPr>
        <p:txBody>
          <a:bodyPr/>
          <a:lstStyle/>
          <a:p>
            <a:r>
              <a:rPr lang="en-IN" dirty="0"/>
              <a:t>Dataset Description</a:t>
            </a:r>
          </a:p>
        </p:txBody>
      </p:sp>
      <p:sp>
        <p:nvSpPr>
          <p:cNvPr id="4" name="Rectangle 1"/>
          <p:cNvSpPr>
            <a:spLocks noChangeArrowheads="1"/>
          </p:cNvSpPr>
          <p:nvPr/>
        </p:nvSpPr>
        <p:spPr bwMode="auto">
          <a:xfrm rot="10800000" flipV="1">
            <a:off x="304800" y="1219200"/>
            <a:ext cx="11353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Data Source</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Collected from </a:t>
            </a:r>
            <a:r>
              <a:rPr kumimoji="0" lang="en-US" altLang="en-US" sz="1800" b="0" i="0" u="none" strike="noStrike" cap="none" normalizeH="0" baseline="0" dirty="0" err="1" smtClean="0">
                <a:ln>
                  <a:noFill/>
                </a:ln>
                <a:solidFill>
                  <a:schemeClr val="tx1"/>
                </a:solidFill>
                <a:effectLst/>
                <a:latin typeface="Arial" panose="020B0604020202020204" pitchFamily="34" charset="0"/>
              </a:rPr>
              <a:t>Eudunet</a:t>
            </a:r>
            <a:r>
              <a:rPr kumimoji="0" lang="en-US" altLang="en-US" sz="1800" b="0" i="0" u="none" strike="noStrike" cap="none" normalizeH="0" baseline="0" dirty="0" smtClean="0">
                <a:ln>
                  <a:noFill/>
                </a:ln>
                <a:solidFill>
                  <a:schemeClr val="tx1"/>
                </a:solidFill>
                <a:effectLst/>
                <a:latin typeface="Arial" panose="020B0604020202020204" pitchFamily="34" charset="0"/>
              </a:rPr>
              <a:t> Foundation Dashboard, providing comprehensive employee performance information.</a:t>
            </a: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They are 26 features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q"/>
            </a:pPr>
            <a:r>
              <a:rPr kumimoji="0" lang="en-US" altLang="en-US" sz="2400" b="1" i="0" u="none" strike="noStrike" cap="none" normalizeH="0" baseline="0" dirty="0" smtClean="0">
                <a:ln>
                  <a:noFill/>
                </a:ln>
                <a:solidFill>
                  <a:schemeClr val="tx1"/>
                </a:solidFill>
                <a:effectLst/>
                <a:latin typeface="Arial" panose="020B0604020202020204" pitchFamily="34" charset="0"/>
              </a:rPr>
              <a:t>Key Variables:</a:t>
            </a:r>
          </a:p>
          <a:p>
            <a:pPr marL="285750" indent="-285750" eaLnBrk="0" fontAlgn="base" hangingPunct="0">
              <a:spcBef>
                <a:spcPct val="0"/>
              </a:spcBef>
              <a:spcAft>
                <a:spcPct val="0"/>
              </a:spcAft>
              <a:buFont typeface="Wingdings" panose="05000000000000000000" pitchFamily="2" charset="2"/>
              <a:buChar char="q"/>
            </a:pP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Employee ID:</a:t>
            </a:r>
            <a:r>
              <a:rPr lang="en-US" altLang="en-US" dirty="0">
                <a:latin typeface="Arial" panose="020B0604020202020204" pitchFamily="34" charset="0"/>
              </a:rPr>
              <a:t> Unique identifier for each employee.</a:t>
            </a: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Business Unit:</a:t>
            </a:r>
            <a:r>
              <a:rPr lang="en-US" altLang="en-US" dirty="0">
                <a:latin typeface="Arial" panose="020B0604020202020204" pitchFamily="34" charset="0"/>
              </a:rPr>
              <a:t> Department or division where the employee works.</a:t>
            </a: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Performance Score:</a:t>
            </a:r>
            <a:r>
              <a:rPr lang="en-US" altLang="en-US" dirty="0">
                <a:latin typeface="Arial" panose="020B0604020202020204" pitchFamily="34" charset="0"/>
              </a:rPr>
              <a:t> Numeric measure of employee performance.</a:t>
            </a: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Employee Type:</a:t>
            </a:r>
            <a:r>
              <a:rPr lang="en-US" altLang="en-US" dirty="0">
                <a:latin typeface="Arial" panose="020B0604020202020204" pitchFamily="34" charset="0"/>
              </a:rPr>
              <a:t> Classification as full-time, part-time, or contract.</a:t>
            </a: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Gender:</a:t>
            </a:r>
            <a:r>
              <a:rPr lang="en-US" altLang="en-US" dirty="0">
                <a:latin typeface="Arial" panose="020B0604020202020204" pitchFamily="34" charset="0"/>
              </a:rPr>
              <a:t> Employee’s gender.</a:t>
            </a: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Performance Level:</a:t>
            </a:r>
            <a:r>
              <a:rPr lang="en-US" altLang="en-US" dirty="0">
                <a:latin typeface="Arial" panose="020B0604020202020204" pitchFamily="34" charset="0"/>
              </a:rPr>
              <a:t> Rating of performance as very high, high, medium, or low.</a:t>
            </a:r>
          </a:p>
          <a:p>
            <a:pPr marL="742950" lvl="1" indent="-285750" eaLnBrk="0" fontAlgn="base" hangingPunct="0">
              <a:spcBef>
                <a:spcPct val="0"/>
              </a:spcBef>
              <a:spcAft>
                <a:spcPct val="0"/>
              </a:spcAft>
              <a:buFont typeface="Courier New" panose="02070309020205020404" pitchFamily="49" charset="0"/>
              <a:buChar char="o"/>
            </a:pPr>
            <a:r>
              <a:rPr lang="en-US" altLang="en-US" b="1" dirty="0">
                <a:latin typeface="Arial" panose="020B0604020202020204" pitchFamily="34" charset="0"/>
              </a:rPr>
              <a:t>Year:</a:t>
            </a:r>
            <a:r>
              <a:rPr lang="en-US" altLang="en-US" dirty="0">
                <a:latin typeface="Arial" panose="020B0604020202020204" pitchFamily="34" charset="0"/>
              </a:rPr>
              <a:t> Year associated with the performance data</a:t>
            </a:r>
            <a:r>
              <a:rPr lang="en-US" altLang="en-US" dirty="0" smtClean="0">
                <a:latin typeface="Arial" panose="020B0604020202020204" pitchFamily="34"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9254836" y="32329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6612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09600" y="1705233"/>
            <a:ext cx="8467725" cy="4401205"/>
          </a:xfrm>
          <a:prstGeom prst="rect">
            <a:avLst/>
          </a:prstGeom>
        </p:spPr>
        <p:txBody>
          <a:bodyPr wrap="square">
            <a:spAutoFit/>
          </a:bodyPr>
          <a:lstStyle/>
          <a:p>
            <a:r>
              <a:rPr lang="en-US" sz="2800" b="1" dirty="0"/>
              <a:t>Interactive Dashboard:</a:t>
            </a:r>
            <a:endParaRPr lang="en-US" sz="2800" dirty="0"/>
          </a:p>
          <a:p>
            <a:pPr marL="457200" indent="-457200">
              <a:buFont typeface="Wingdings" panose="05000000000000000000" pitchFamily="2" charset="2"/>
              <a:buChar char="Ø"/>
            </a:pPr>
            <a:r>
              <a:rPr lang="en-US" sz="2800" b="1" dirty="0"/>
              <a:t>Comprehensive View:</a:t>
            </a:r>
            <a:r>
              <a:rPr lang="en-US" sz="2800" dirty="0"/>
              <a:t> Integrates all performance data into a single, user-friendly interface for easy access and analysis.</a:t>
            </a:r>
          </a:p>
          <a:p>
            <a:pPr marL="457200" indent="-457200">
              <a:buFont typeface="Wingdings" panose="05000000000000000000" pitchFamily="2" charset="2"/>
              <a:buChar char="Ø"/>
            </a:pPr>
            <a:r>
              <a:rPr lang="en-US" sz="2800" b="1" dirty="0"/>
              <a:t>Dynamic Visualization:</a:t>
            </a:r>
            <a:r>
              <a:rPr lang="en-US" sz="2800" dirty="0"/>
              <a:t> Uses charts, graphs, and pivot tables to provide real-time insights and highlight key performance trends.</a:t>
            </a:r>
          </a:p>
          <a:p>
            <a:pPr marL="457200" indent="-457200">
              <a:buFont typeface="Wingdings" panose="05000000000000000000" pitchFamily="2" charset="2"/>
              <a:buChar char="Ø"/>
            </a:pPr>
            <a:r>
              <a:rPr lang="en-US" sz="2800" b="1" dirty="0"/>
              <a:t>Customizable Filters:</a:t>
            </a:r>
            <a:r>
              <a:rPr lang="en-US" sz="2800" dirty="0"/>
              <a:t> Employs slicers to enable users to drill down into specific data subsets, such as performance by department or employee type.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350</TotalTime>
  <Words>764</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Roboto</vt:lpstr>
      <vt:lpstr>Times New Roman</vt:lpstr>
      <vt:lpstr>Trebuchet MS</vt:lpstr>
      <vt:lpstr>Tw Cen MT</vt:lpstr>
      <vt:lpstr>Wingdings</vt:lpstr>
      <vt:lpstr>Droplet</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RANDY</cp:lastModifiedBy>
  <cp:revision>28</cp:revision>
  <dcterms:created xsi:type="dcterms:W3CDTF">2024-03-29T15:07:22Z</dcterms:created>
  <dcterms:modified xsi:type="dcterms:W3CDTF">2024-08-31T08:18:21Z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