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8" r:id="rId3"/>
    <p:sldId id="257" r:id="rId4"/>
    <p:sldId id="259" r:id="rId5"/>
    <p:sldId id="279" r:id="rId6"/>
    <p:sldId id="280" r:id="rId7"/>
    <p:sldId id="281" r:id="rId8"/>
    <p:sldId id="282" r:id="rId9"/>
    <p:sldId id="283" r:id="rId10"/>
    <p:sldId id="260" r:id="rId11"/>
    <p:sldId id="262" r:id="rId12"/>
    <p:sldId id="264"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E01551-17D9-FBF8-353E-7FF5414065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E5047EA2-9D97-78F3-DFB5-FF547D9570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6F02A27A-EE89-285D-4F69-2DA8AEF93716}"/>
              </a:ext>
            </a:extLst>
          </p:cNvPr>
          <p:cNvSpPr>
            <a:spLocks noGrp="1"/>
          </p:cNvSpPr>
          <p:nvPr>
            <p:ph type="dt" sz="half" idx="10"/>
          </p:nvPr>
        </p:nvSpPr>
        <p:spPr/>
        <p:txBody>
          <a:bodyPr/>
          <a:lstStyle/>
          <a:p>
            <a:fld id="{7A90231C-B212-4A34-85B3-888B582BAE37}" type="datetimeFigureOut">
              <a:rPr lang="en-IN" smtClean="0"/>
              <a:pPr/>
              <a:t>22-10-2023</a:t>
            </a:fld>
            <a:endParaRPr lang="en-IN"/>
          </a:p>
        </p:txBody>
      </p:sp>
      <p:sp>
        <p:nvSpPr>
          <p:cNvPr id="5" name="Footer Placeholder 4">
            <a:extLst>
              <a:ext uri="{FF2B5EF4-FFF2-40B4-BE49-F238E27FC236}">
                <a16:creationId xmlns="" xmlns:a16="http://schemas.microsoft.com/office/drawing/2014/main" id="{B5CF9A11-005C-B569-4AA1-E83F8D39D8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E6432F5-597E-8742-B7BA-D63567B45A27}"/>
              </a:ext>
            </a:extLst>
          </p:cNvPr>
          <p:cNvSpPr>
            <a:spLocks noGrp="1"/>
          </p:cNvSpPr>
          <p:nvPr>
            <p:ph type="sldNum" sz="quarter" idx="12"/>
          </p:nvPr>
        </p:nvSpPr>
        <p:spPr/>
        <p:txBody>
          <a:bodyPr/>
          <a:lstStyle/>
          <a:p>
            <a:fld id="{9F1DADBF-6799-4283-B406-4C1794324BCD}" type="slidenum">
              <a:rPr lang="en-IN" smtClean="0"/>
              <a:pPr/>
              <a:t>‹#›</a:t>
            </a:fld>
            <a:endParaRPr lang="en-IN"/>
          </a:p>
        </p:txBody>
      </p:sp>
    </p:spTree>
    <p:extLst>
      <p:ext uri="{BB962C8B-B14F-4D97-AF65-F5344CB8AC3E}">
        <p14:creationId xmlns="" xmlns:p14="http://schemas.microsoft.com/office/powerpoint/2010/main" val="4010394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9B2D41-50AE-7136-D46E-EBF5FDEBB1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F28D668-9CF2-6AF5-8FC8-BA7A3A4429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96173DB-3114-E2C3-2EA9-B3770874B545}"/>
              </a:ext>
            </a:extLst>
          </p:cNvPr>
          <p:cNvSpPr>
            <a:spLocks noGrp="1"/>
          </p:cNvSpPr>
          <p:nvPr>
            <p:ph type="dt" sz="half" idx="10"/>
          </p:nvPr>
        </p:nvSpPr>
        <p:spPr/>
        <p:txBody>
          <a:bodyPr/>
          <a:lstStyle/>
          <a:p>
            <a:fld id="{7A90231C-B212-4A34-85B3-888B582BAE37}" type="datetimeFigureOut">
              <a:rPr lang="en-IN" smtClean="0"/>
              <a:pPr/>
              <a:t>22-10-2023</a:t>
            </a:fld>
            <a:endParaRPr lang="en-IN"/>
          </a:p>
        </p:txBody>
      </p:sp>
      <p:sp>
        <p:nvSpPr>
          <p:cNvPr id="5" name="Footer Placeholder 4">
            <a:extLst>
              <a:ext uri="{FF2B5EF4-FFF2-40B4-BE49-F238E27FC236}">
                <a16:creationId xmlns="" xmlns:a16="http://schemas.microsoft.com/office/drawing/2014/main" id="{99869A5E-FC5A-ADFD-5CEE-103A642676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3E5BE94-9BA8-073D-5361-ED4B2D9A5BB1}"/>
              </a:ext>
            </a:extLst>
          </p:cNvPr>
          <p:cNvSpPr>
            <a:spLocks noGrp="1"/>
          </p:cNvSpPr>
          <p:nvPr>
            <p:ph type="sldNum" sz="quarter" idx="12"/>
          </p:nvPr>
        </p:nvSpPr>
        <p:spPr/>
        <p:txBody>
          <a:bodyPr/>
          <a:lstStyle/>
          <a:p>
            <a:fld id="{9F1DADBF-6799-4283-B406-4C1794324BCD}" type="slidenum">
              <a:rPr lang="en-IN" smtClean="0"/>
              <a:pPr/>
              <a:t>‹#›</a:t>
            </a:fld>
            <a:endParaRPr lang="en-IN"/>
          </a:p>
        </p:txBody>
      </p:sp>
    </p:spTree>
    <p:extLst>
      <p:ext uri="{BB962C8B-B14F-4D97-AF65-F5344CB8AC3E}">
        <p14:creationId xmlns="" xmlns:p14="http://schemas.microsoft.com/office/powerpoint/2010/main" val="3276720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915893D-9E63-6505-7005-4EC480F11F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6FFD480-8059-1972-3EC0-9835F65702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86170A9-87F8-A50D-825E-4BA2AFCA70CA}"/>
              </a:ext>
            </a:extLst>
          </p:cNvPr>
          <p:cNvSpPr>
            <a:spLocks noGrp="1"/>
          </p:cNvSpPr>
          <p:nvPr>
            <p:ph type="dt" sz="half" idx="10"/>
          </p:nvPr>
        </p:nvSpPr>
        <p:spPr/>
        <p:txBody>
          <a:bodyPr/>
          <a:lstStyle/>
          <a:p>
            <a:fld id="{7A90231C-B212-4A34-85B3-888B582BAE37}" type="datetimeFigureOut">
              <a:rPr lang="en-IN" smtClean="0"/>
              <a:pPr/>
              <a:t>22-10-2023</a:t>
            </a:fld>
            <a:endParaRPr lang="en-IN"/>
          </a:p>
        </p:txBody>
      </p:sp>
      <p:sp>
        <p:nvSpPr>
          <p:cNvPr id="5" name="Footer Placeholder 4">
            <a:extLst>
              <a:ext uri="{FF2B5EF4-FFF2-40B4-BE49-F238E27FC236}">
                <a16:creationId xmlns="" xmlns:a16="http://schemas.microsoft.com/office/drawing/2014/main" id="{9F3C228B-F243-13B9-3FB7-32B2705291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12F2CAD-7507-F7C2-3A39-1F50A019FCAD}"/>
              </a:ext>
            </a:extLst>
          </p:cNvPr>
          <p:cNvSpPr>
            <a:spLocks noGrp="1"/>
          </p:cNvSpPr>
          <p:nvPr>
            <p:ph type="sldNum" sz="quarter" idx="12"/>
          </p:nvPr>
        </p:nvSpPr>
        <p:spPr/>
        <p:txBody>
          <a:bodyPr/>
          <a:lstStyle/>
          <a:p>
            <a:fld id="{9F1DADBF-6799-4283-B406-4C1794324BCD}" type="slidenum">
              <a:rPr lang="en-IN" smtClean="0"/>
              <a:pPr/>
              <a:t>‹#›</a:t>
            </a:fld>
            <a:endParaRPr lang="en-IN"/>
          </a:p>
        </p:txBody>
      </p:sp>
    </p:spTree>
    <p:extLst>
      <p:ext uri="{BB962C8B-B14F-4D97-AF65-F5344CB8AC3E}">
        <p14:creationId xmlns="" xmlns:p14="http://schemas.microsoft.com/office/powerpoint/2010/main" val="66944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9A5454-B7C3-AEBE-FE1E-DEA8271909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A9645DE-1270-73DE-AF3E-490F95F1F9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7C8648D-5DCC-F896-9D68-971F56E596CC}"/>
              </a:ext>
            </a:extLst>
          </p:cNvPr>
          <p:cNvSpPr>
            <a:spLocks noGrp="1"/>
          </p:cNvSpPr>
          <p:nvPr>
            <p:ph type="dt" sz="half" idx="10"/>
          </p:nvPr>
        </p:nvSpPr>
        <p:spPr/>
        <p:txBody>
          <a:bodyPr/>
          <a:lstStyle/>
          <a:p>
            <a:fld id="{7A90231C-B212-4A34-85B3-888B582BAE37}" type="datetimeFigureOut">
              <a:rPr lang="en-IN" smtClean="0"/>
              <a:pPr/>
              <a:t>22-10-2023</a:t>
            </a:fld>
            <a:endParaRPr lang="en-IN"/>
          </a:p>
        </p:txBody>
      </p:sp>
      <p:sp>
        <p:nvSpPr>
          <p:cNvPr id="5" name="Footer Placeholder 4">
            <a:extLst>
              <a:ext uri="{FF2B5EF4-FFF2-40B4-BE49-F238E27FC236}">
                <a16:creationId xmlns="" xmlns:a16="http://schemas.microsoft.com/office/drawing/2014/main" id="{A41FC190-0998-EA96-390D-57597AEFEE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B8745FF-940B-8D75-0C42-45B359D68171}"/>
              </a:ext>
            </a:extLst>
          </p:cNvPr>
          <p:cNvSpPr>
            <a:spLocks noGrp="1"/>
          </p:cNvSpPr>
          <p:nvPr>
            <p:ph type="sldNum" sz="quarter" idx="12"/>
          </p:nvPr>
        </p:nvSpPr>
        <p:spPr/>
        <p:txBody>
          <a:bodyPr/>
          <a:lstStyle/>
          <a:p>
            <a:fld id="{9F1DADBF-6799-4283-B406-4C1794324BCD}" type="slidenum">
              <a:rPr lang="en-IN" smtClean="0"/>
              <a:pPr/>
              <a:t>‹#›</a:t>
            </a:fld>
            <a:endParaRPr lang="en-IN"/>
          </a:p>
        </p:txBody>
      </p:sp>
    </p:spTree>
    <p:extLst>
      <p:ext uri="{BB962C8B-B14F-4D97-AF65-F5344CB8AC3E}">
        <p14:creationId xmlns="" xmlns:p14="http://schemas.microsoft.com/office/powerpoint/2010/main" val="1856410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506A83-2538-15F1-E9F1-B8979A5A62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D11C641-4B77-748A-D58D-3F5B9ED422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F75F5C0-9E8B-CF78-B178-8DE50DCE5040}"/>
              </a:ext>
            </a:extLst>
          </p:cNvPr>
          <p:cNvSpPr>
            <a:spLocks noGrp="1"/>
          </p:cNvSpPr>
          <p:nvPr>
            <p:ph type="dt" sz="half" idx="10"/>
          </p:nvPr>
        </p:nvSpPr>
        <p:spPr/>
        <p:txBody>
          <a:bodyPr/>
          <a:lstStyle/>
          <a:p>
            <a:fld id="{7A90231C-B212-4A34-85B3-888B582BAE37}" type="datetimeFigureOut">
              <a:rPr lang="en-IN" smtClean="0"/>
              <a:pPr/>
              <a:t>22-10-2023</a:t>
            </a:fld>
            <a:endParaRPr lang="en-IN"/>
          </a:p>
        </p:txBody>
      </p:sp>
      <p:sp>
        <p:nvSpPr>
          <p:cNvPr id="5" name="Footer Placeholder 4">
            <a:extLst>
              <a:ext uri="{FF2B5EF4-FFF2-40B4-BE49-F238E27FC236}">
                <a16:creationId xmlns="" xmlns:a16="http://schemas.microsoft.com/office/drawing/2014/main" id="{2E11FDBB-4F81-41DC-F969-240DFB0A8F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1F8DAFF-B959-56C1-AEB6-08887550DAF5}"/>
              </a:ext>
            </a:extLst>
          </p:cNvPr>
          <p:cNvSpPr>
            <a:spLocks noGrp="1"/>
          </p:cNvSpPr>
          <p:nvPr>
            <p:ph type="sldNum" sz="quarter" idx="12"/>
          </p:nvPr>
        </p:nvSpPr>
        <p:spPr/>
        <p:txBody>
          <a:bodyPr/>
          <a:lstStyle/>
          <a:p>
            <a:fld id="{9F1DADBF-6799-4283-B406-4C1794324BCD}" type="slidenum">
              <a:rPr lang="en-IN" smtClean="0"/>
              <a:pPr/>
              <a:t>‹#›</a:t>
            </a:fld>
            <a:endParaRPr lang="en-IN"/>
          </a:p>
        </p:txBody>
      </p:sp>
    </p:spTree>
    <p:extLst>
      <p:ext uri="{BB962C8B-B14F-4D97-AF65-F5344CB8AC3E}">
        <p14:creationId xmlns="" xmlns:p14="http://schemas.microsoft.com/office/powerpoint/2010/main" val="4120305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2A390-7012-3B07-3DEC-407F6CC95F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410C6B4-CC92-599C-C7EE-D3390E8275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27D9A36F-D123-5E79-39B6-052205984E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FD28554-8553-BDAB-D3CF-9AE73F1E32C5}"/>
              </a:ext>
            </a:extLst>
          </p:cNvPr>
          <p:cNvSpPr>
            <a:spLocks noGrp="1"/>
          </p:cNvSpPr>
          <p:nvPr>
            <p:ph type="dt" sz="half" idx="10"/>
          </p:nvPr>
        </p:nvSpPr>
        <p:spPr/>
        <p:txBody>
          <a:bodyPr/>
          <a:lstStyle/>
          <a:p>
            <a:fld id="{7A90231C-B212-4A34-85B3-888B582BAE37}" type="datetimeFigureOut">
              <a:rPr lang="en-IN" smtClean="0"/>
              <a:pPr/>
              <a:t>22-10-2023</a:t>
            </a:fld>
            <a:endParaRPr lang="en-IN"/>
          </a:p>
        </p:txBody>
      </p:sp>
      <p:sp>
        <p:nvSpPr>
          <p:cNvPr id="6" name="Footer Placeholder 5">
            <a:extLst>
              <a:ext uri="{FF2B5EF4-FFF2-40B4-BE49-F238E27FC236}">
                <a16:creationId xmlns="" xmlns:a16="http://schemas.microsoft.com/office/drawing/2014/main" id="{D1C07914-C66A-BB4A-94F1-E33B10AA6C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938F2AF-6EAE-F749-326B-C5B2B3CEF476}"/>
              </a:ext>
            </a:extLst>
          </p:cNvPr>
          <p:cNvSpPr>
            <a:spLocks noGrp="1"/>
          </p:cNvSpPr>
          <p:nvPr>
            <p:ph type="sldNum" sz="quarter" idx="12"/>
          </p:nvPr>
        </p:nvSpPr>
        <p:spPr/>
        <p:txBody>
          <a:bodyPr/>
          <a:lstStyle/>
          <a:p>
            <a:fld id="{9F1DADBF-6799-4283-B406-4C1794324BCD}" type="slidenum">
              <a:rPr lang="en-IN" smtClean="0"/>
              <a:pPr/>
              <a:t>‹#›</a:t>
            </a:fld>
            <a:endParaRPr lang="en-IN"/>
          </a:p>
        </p:txBody>
      </p:sp>
    </p:spTree>
    <p:extLst>
      <p:ext uri="{BB962C8B-B14F-4D97-AF65-F5344CB8AC3E}">
        <p14:creationId xmlns="" xmlns:p14="http://schemas.microsoft.com/office/powerpoint/2010/main" val="229172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CADC7E-213D-7C6B-6569-61AABE93BC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7CAF85C-9C82-182F-0596-D543F34A1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45DD910-B5F2-4A3C-6EC6-E2BFD9B749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E839CEE-C54A-4E01-477D-BAB6397BA4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D3B32BA-9F86-62AF-7030-90565E2118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408F0A6B-7CA4-DE3D-AD56-44E2BFD01A84}"/>
              </a:ext>
            </a:extLst>
          </p:cNvPr>
          <p:cNvSpPr>
            <a:spLocks noGrp="1"/>
          </p:cNvSpPr>
          <p:nvPr>
            <p:ph type="dt" sz="half" idx="10"/>
          </p:nvPr>
        </p:nvSpPr>
        <p:spPr/>
        <p:txBody>
          <a:bodyPr/>
          <a:lstStyle/>
          <a:p>
            <a:fld id="{7A90231C-B212-4A34-85B3-888B582BAE37}" type="datetimeFigureOut">
              <a:rPr lang="en-IN" smtClean="0"/>
              <a:pPr/>
              <a:t>22-10-2023</a:t>
            </a:fld>
            <a:endParaRPr lang="en-IN"/>
          </a:p>
        </p:txBody>
      </p:sp>
      <p:sp>
        <p:nvSpPr>
          <p:cNvPr id="8" name="Footer Placeholder 7">
            <a:extLst>
              <a:ext uri="{FF2B5EF4-FFF2-40B4-BE49-F238E27FC236}">
                <a16:creationId xmlns="" xmlns:a16="http://schemas.microsoft.com/office/drawing/2014/main" id="{47B80E76-DBA5-D4C7-BB42-D3B7F4DEF3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965F7B03-AB40-7BEC-30B6-24C425CDAA35}"/>
              </a:ext>
            </a:extLst>
          </p:cNvPr>
          <p:cNvSpPr>
            <a:spLocks noGrp="1"/>
          </p:cNvSpPr>
          <p:nvPr>
            <p:ph type="sldNum" sz="quarter" idx="12"/>
          </p:nvPr>
        </p:nvSpPr>
        <p:spPr/>
        <p:txBody>
          <a:bodyPr/>
          <a:lstStyle/>
          <a:p>
            <a:fld id="{9F1DADBF-6799-4283-B406-4C1794324BCD}" type="slidenum">
              <a:rPr lang="en-IN" smtClean="0"/>
              <a:pPr/>
              <a:t>‹#›</a:t>
            </a:fld>
            <a:endParaRPr lang="en-IN"/>
          </a:p>
        </p:txBody>
      </p:sp>
    </p:spTree>
    <p:extLst>
      <p:ext uri="{BB962C8B-B14F-4D97-AF65-F5344CB8AC3E}">
        <p14:creationId xmlns="" xmlns:p14="http://schemas.microsoft.com/office/powerpoint/2010/main" val="622345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C119C5-0A60-727E-4B05-4E145F656D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51991D91-3EC8-0F3A-C5A2-AD7BA35A2B70}"/>
              </a:ext>
            </a:extLst>
          </p:cNvPr>
          <p:cNvSpPr>
            <a:spLocks noGrp="1"/>
          </p:cNvSpPr>
          <p:nvPr>
            <p:ph type="dt" sz="half" idx="10"/>
          </p:nvPr>
        </p:nvSpPr>
        <p:spPr/>
        <p:txBody>
          <a:bodyPr/>
          <a:lstStyle/>
          <a:p>
            <a:fld id="{7A90231C-B212-4A34-85B3-888B582BAE37}" type="datetimeFigureOut">
              <a:rPr lang="en-IN" smtClean="0"/>
              <a:pPr/>
              <a:t>22-10-2023</a:t>
            </a:fld>
            <a:endParaRPr lang="en-IN"/>
          </a:p>
        </p:txBody>
      </p:sp>
      <p:sp>
        <p:nvSpPr>
          <p:cNvPr id="4" name="Footer Placeholder 3">
            <a:extLst>
              <a:ext uri="{FF2B5EF4-FFF2-40B4-BE49-F238E27FC236}">
                <a16:creationId xmlns="" xmlns:a16="http://schemas.microsoft.com/office/drawing/2014/main" id="{39E29C98-562D-BC7A-62AC-D43B3BA2CC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FD0A7A6-2225-188F-BD6B-FA13F240448B}"/>
              </a:ext>
            </a:extLst>
          </p:cNvPr>
          <p:cNvSpPr>
            <a:spLocks noGrp="1"/>
          </p:cNvSpPr>
          <p:nvPr>
            <p:ph type="sldNum" sz="quarter" idx="12"/>
          </p:nvPr>
        </p:nvSpPr>
        <p:spPr/>
        <p:txBody>
          <a:bodyPr/>
          <a:lstStyle/>
          <a:p>
            <a:fld id="{9F1DADBF-6799-4283-B406-4C1794324BCD}" type="slidenum">
              <a:rPr lang="en-IN" smtClean="0"/>
              <a:pPr/>
              <a:t>‹#›</a:t>
            </a:fld>
            <a:endParaRPr lang="en-IN"/>
          </a:p>
        </p:txBody>
      </p:sp>
    </p:spTree>
    <p:extLst>
      <p:ext uri="{BB962C8B-B14F-4D97-AF65-F5344CB8AC3E}">
        <p14:creationId xmlns="" xmlns:p14="http://schemas.microsoft.com/office/powerpoint/2010/main" val="1226906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7334768-A693-349E-CA31-71FA45D74C0A}"/>
              </a:ext>
            </a:extLst>
          </p:cNvPr>
          <p:cNvSpPr>
            <a:spLocks noGrp="1"/>
          </p:cNvSpPr>
          <p:nvPr>
            <p:ph type="dt" sz="half" idx="10"/>
          </p:nvPr>
        </p:nvSpPr>
        <p:spPr/>
        <p:txBody>
          <a:bodyPr/>
          <a:lstStyle/>
          <a:p>
            <a:fld id="{7A90231C-B212-4A34-85B3-888B582BAE37}" type="datetimeFigureOut">
              <a:rPr lang="en-IN" smtClean="0"/>
              <a:pPr/>
              <a:t>22-10-2023</a:t>
            </a:fld>
            <a:endParaRPr lang="en-IN"/>
          </a:p>
        </p:txBody>
      </p:sp>
      <p:sp>
        <p:nvSpPr>
          <p:cNvPr id="3" name="Footer Placeholder 2">
            <a:extLst>
              <a:ext uri="{FF2B5EF4-FFF2-40B4-BE49-F238E27FC236}">
                <a16:creationId xmlns="" xmlns:a16="http://schemas.microsoft.com/office/drawing/2014/main" id="{0A775DA2-0C0C-696C-54EA-B76AD0FC4E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3B86476A-C67C-5D20-A9D0-BD5C3A8B49B7}"/>
              </a:ext>
            </a:extLst>
          </p:cNvPr>
          <p:cNvSpPr>
            <a:spLocks noGrp="1"/>
          </p:cNvSpPr>
          <p:nvPr>
            <p:ph type="sldNum" sz="quarter" idx="12"/>
          </p:nvPr>
        </p:nvSpPr>
        <p:spPr/>
        <p:txBody>
          <a:bodyPr/>
          <a:lstStyle/>
          <a:p>
            <a:fld id="{9F1DADBF-6799-4283-B406-4C1794324BCD}" type="slidenum">
              <a:rPr lang="en-IN" smtClean="0"/>
              <a:pPr/>
              <a:t>‹#›</a:t>
            </a:fld>
            <a:endParaRPr lang="en-IN"/>
          </a:p>
        </p:txBody>
      </p:sp>
    </p:spTree>
    <p:extLst>
      <p:ext uri="{BB962C8B-B14F-4D97-AF65-F5344CB8AC3E}">
        <p14:creationId xmlns="" xmlns:p14="http://schemas.microsoft.com/office/powerpoint/2010/main" val="197799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D730D1-F624-8C94-5BC0-865AE91798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624C0B3-9A4A-6460-7AFC-509D4225E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A15DEE5C-A189-5A20-9BA8-2C81FB9A6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AD3D165-8F38-E6EB-0578-BDECC3F8BDE2}"/>
              </a:ext>
            </a:extLst>
          </p:cNvPr>
          <p:cNvSpPr>
            <a:spLocks noGrp="1"/>
          </p:cNvSpPr>
          <p:nvPr>
            <p:ph type="dt" sz="half" idx="10"/>
          </p:nvPr>
        </p:nvSpPr>
        <p:spPr/>
        <p:txBody>
          <a:bodyPr/>
          <a:lstStyle/>
          <a:p>
            <a:fld id="{7A90231C-B212-4A34-85B3-888B582BAE37}" type="datetimeFigureOut">
              <a:rPr lang="en-IN" smtClean="0"/>
              <a:pPr/>
              <a:t>22-10-2023</a:t>
            </a:fld>
            <a:endParaRPr lang="en-IN"/>
          </a:p>
        </p:txBody>
      </p:sp>
      <p:sp>
        <p:nvSpPr>
          <p:cNvPr id="6" name="Footer Placeholder 5">
            <a:extLst>
              <a:ext uri="{FF2B5EF4-FFF2-40B4-BE49-F238E27FC236}">
                <a16:creationId xmlns="" xmlns:a16="http://schemas.microsoft.com/office/drawing/2014/main" id="{4635E17E-D830-8DDC-7FFC-24905D9DF5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EF0FA88-E36C-361E-EE72-EF66277C8D01}"/>
              </a:ext>
            </a:extLst>
          </p:cNvPr>
          <p:cNvSpPr>
            <a:spLocks noGrp="1"/>
          </p:cNvSpPr>
          <p:nvPr>
            <p:ph type="sldNum" sz="quarter" idx="12"/>
          </p:nvPr>
        </p:nvSpPr>
        <p:spPr/>
        <p:txBody>
          <a:bodyPr/>
          <a:lstStyle/>
          <a:p>
            <a:fld id="{9F1DADBF-6799-4283-B406-4C1794324BCD}" type="slidenum">
              <a:rPr lang="en-IN" smtClean="0"/>
              <a:pPr/>
              <a:t>‹#›</a:t>
            </a:fld>
            <a:endParaRPr lang="en-IN"/>
          </a:p>
        </p:txBody>
      </p:sp>
    </p:spTree>
    <p:extLst>
      <p:ext uri="{BB962C8B-B14F-4D97-AF65-F5344CB8AC3E}">
        <p14:creationId xmlns="" xmlns:p14="http://schemas.microsoft.com/office/powerpoint/2010/main" val="2014625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87B11F-FA5F-57F7-E4C9-DD458A3CFB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06CBC889-6B14-689E-56CE-9A3202EB2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8E979955-8A28-3F36-E76F-0F0AC9092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C2204D0-62A4-4F48-224E-0A71E2B11DE1}"/>
              </a:ext>
            </a:extLst>
          </p:cNvPr>
          <p:cNvSpPr>
            <a:spLocks noGrp="1"/>
          </p:cNvSpPr>
          <p:nvPr>
            <p:ph type="dt" sz="half" idx="10"/>
          </p:nvPr>
        </p:nvSpPr>
        <p:spPr/>
        <p:txBody>
          <a:bodyPr/>
          <a:lstStyle/>
          <a:p>
            <a:fld id="{7A90231C-B212-4A34-85B3-888B582BAE37}" type="datetimeFigureOut">
              <a:rPr lang="en-IN" smtClean="0"/>
              <a:pPr/>
              <a:t>22-10-2023</a:t>
            </a:fld>
            <a:endParaRPr lang="en-IN"/>
          </a:p>
        </p:txBody>
      </p:sp>
      <p:sp>
        <p:nvSpPr>
          <p:cNvPr id="6" name="Footer Placeholder 5">
            <a:extLst>
              <a:ext uri="{FF2B5EF4-FFF2-40B4-BE49-F238E27FC236}">
                <a16:creationId xmlns="" xmlns:a16="http://schemas.microsoft.com/office/drawing/2014/main" id="{9C0943E7-51DE-A23C-165D-97B2A63E44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29867A0-8939-DB21-D23A-9B54FFC05E25}"/>
              </a:ext>
            </a:extLst>
          </p:cNvPr>
          <p:cNvSpPr>
            <a:spLocks noGrp="1"/>
          </p:cNvSpPr>
          <p:nvPr>
            <p:ph type="sldNum" sz="quarter" idx="12"/>
          </p:nvPr>
        </p:nvSpPr>
        <p:spPr/>
        <p:txBody>
          <a:bodyPr/>
          <a:lstStyle/>
          <a:p>
            <a:fld id="{9F1DADBF-6799-4283-B406-4C1794324BCD}" type="slidenum">
              <a:rPr lang="en-IN" smtClean="0"/>
              <a:pPr/>
              <a:t>‹#›</a:t>
            </a:fld>
            <a:endParaRPr lang="en-IN"/>
          </a:p>
        </p:txBody>
      </p:sp>
    </p:spTree>
    <p:extLst>
      <p:ext uri="{BB962C8B-B14F-4D97-AF65-F5344CB8AC3E}">
        <p14:creationId xmlns="" xmlns:p14="http://schemas.microsoft.com/office/powerpoint/2010/main" val="4131276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371D408-CC40-3F97-6657-9DE0B105F2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76F40F4-D961-23F0-7409-91B8258752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7CBF402-D251-16AE-65AE-5028E0B098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0231C-B212-4A34-85B3-888B582BAE37}" type="datetimeFigureOut">
              <a:rPr lang="en-IN" smtClean="0"/>
              <a:pPr/>
              <a:t>22-10-2023</a:t>
            </a:fld>
            <a:endParaRPr lang="en-IN"/>
          </a:p>
        </p:txBody>
      </p:sp>
      <p:sp>
        <p:nvSpPr>
          <p:cNvPr id="5" name="Footer Placeholder 4">
            <a:extLst>
              <a:ext uri="{FF2B5EF4-FFF2-40B4-BE49-F238E27FC236}">
                <a16:creationId xmlns="" xmlns:a16="http://schemas.microsoft.com/office/drawing/2014/main" id="{9D58BD3E-25F9-05FB-F5F3-70630CB552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16A24103-499D-6CBF-0DBE-0C7DB9E05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DADBF-6799-4283-B406-4C1794324BCD}" type="slidenum">
              <a:rPr lang="en-IN" smtClean="0"/>
              <a:pPr/>
              <a:t>‹#›</a:t>
            </a:fld>
            <a:endParaRPr lang="en-IN"/>
          </a:p>
        </p:txBody>
      </p:sp>
    </p:spTree>
    <p:extLst>
      <p:ext uri="{BB962C8B-B14F-4D97-AF65-F5344CB8AC3E}">
        <p14:creationId xmlns="" xmlns:p14="http://schemas.microsoft.com/office/powerpoint/2010/main" val="330960361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F15DE51-FAA7-2105-C42C-356406DA9A7B}"/>
              </a:ext>
            </a:extLst>
          </p:cNvPr>
          <p:cNvSpPr/>
          <p:nvPr/>
        </p:nvSpPr>
        <p:spPr>
          <a:xfrm>
            <a:off x="1395625" y="495984"/>
            <a:ext cx="9128910" cy="923330"/>
          </a:xfrm>
          <a:prstGeom prst="rect">
            <a:avLst/>
          </a:prstGeom>
          <a:noFill/>
          <a:ln>
            <a:noFill/>
          </a:ln>
        </p:spPr>
        <p:txBody>
          <a:bodyPr wrap="none" lIns="91440" tIns="45720" rIns="91440" bIns="45720">
            <a:spAutoFit/>
          </a:bodyPr>
          <a:lstStyle/>
          <a:p>
            <a:pPr algn="ctr"/>
            <a:r>
              <a:rPr lang="en-US" sz="5400" b="1" dirty="0">
                <a:ln w="12700" cmpd="sng">
                  <a:noFill/>
                  <a:prstDash val="solid"/>
                </a:ln>
                <a:gradFill>
                  <a:gsLst>
                    <a:gs pos="78000">
                      <a:srgbClr val="FF6699"/>
                    </a:gs>
                    <a:gs pos="27000">
                      <a:srgbClr val="FF6699"/>
                    </a:gs>
                    <a:gs pos="41000">
                      <a:schemeClr val="bg1"/>
                    </a:gs>
                  </a:gsLst>
                  <a:lin ang="5400000"/>
                </a:gradFill>
                <a:effectLst>
                  <a:outerShdw blurRad="38100" dist="38100" dir="2700000" algn="tl">
                    <a:srgbClr val="000000">
                      <a:alpha val="43137"/>
                    </a:srgbClr>
                  </a:outerShdw>
                </a:effectLst>
                <a:latin typeface="Cooper Black" panose="0208090404030B020404" pitchFamily="18" charset="0"/>
              </a:rPr>
              <a:t>AIR </a:t>
            </a:r>
            <a:r>
              <a:rPr lang="en-US" sz="5400" b="1" dirty="0">
                <a:ln w="12700" cmpd="sng">
                  <a:noFill/>
                  <a:prstDash val="solid"/>
                </a:ln>
                <a:gradFill>
                  <a:gsLst>
                    <a:gs pos="78000">
                      <a:srgbClr val="FF6699"/>
                    </a:gs>
                    <a:gs pos="27000">
                      <a:srgbClr val="FF6699"/>
                    </a:gs>
                    <a:gs pos="45000">
                      <a:schemeClr val="bg1"/>
                    </a:gs>
                  </a:gsLst>
                  <a:lin ang="5400000"/>
                </a:gradFill>
                <a:effectLst>
                  <a:outerShdw blurRad="38100" dist="38100" dir="2700000" algn="tl">
                    <a:srgbClr val="000000">
                      <a:alpha val="43137"/>
                    </a:srgbClr>
                  </a:outerShdw>
                </a:effectLst>
                <a:latin typeface="Cooper Black" panose="0208090404030B020404" pitchFamily="18" charset="0"/>
              </a:rPr>
              <a:t>QUALITY</a:t>
            </a:r>
            <a:r>
              <a:rPr lang="en-US" sz="5400" b="1" dirty="0">
                <a:ln w="12700" cmpd="sng">
                  <a:noFill/>
                  <a:prstDash val="solid"/>
                </a:ln>
                <a:gradFill>
                  <a:gsLst>
                    <a:gs pos="78000">
                      <a:srgbClr val="FF6699"/>
                    </a:gs>
                    <a:gs pos="27000">
                      <a:srgbClr val="FF6699"/>
                    </a:gs>
                    <a:gs pos="41000">
                      <a:schemeClr val="bg1"/>
                    </a:gs>
                  </a:gsLst>
                  <a:lin ang="5400000"/>
                </a:gradFill>
                <a:effectLst>
                  <a:outerShdw blurRad="38100" dist="38100" dir="2700000" algn="tl">
                    <a:srgbClr val="000000">
                      <a:alpha val="43137"/>
                    </a:srgbClr>
                  </a:outerShdw>
                </a:effectLst>
                <a:latin typeface="Cooper Black" panose="0208090404030B020404" pitchFamily="18" charset="0"/>
              </a:rPr>
              <a:t> ANALYSIS</a:t>
            </a:r>
            <a:endParaRPr lang="en-US" sz="5400" b="1" cap="none" spc="0" dirty="0">
              <a:ln w="12700" cmpd="sng">
                <a:noFill/>
                <a:prstDash val="solid"/>
              </a:ln>
              <a:gradFill>
                <a:gsLst>
                  <a:gs pos="78000">
                    <a:srgbClr val="FF6699"/>
                  </a:gs>
                  <a:gs pos="27000">
                    <a:srgbClr val="FF6699"/>
                  </a:gs>
                  <a:gs pos="41000">
                    <a:schemeClr val="bg1"/>
                  </a:gs>
                </a:gsLst>
                <a:lin ang="5400000"/>
              </a:gradFill>
              <a:effectLst>
                <a:outerShdw blurRad="38100" dist="38100" dir="2700000" algn="tl">
                  <a:srgbClr val="000000">
                    <a:alpha val="43137"/>
                  </a:srgbClr>
                </a:outerShdw>
              </a:effectLst>
              <a:latin typeface="Cooper Black" panose="0208090404030B020404" pitchFamily="18" charset="0"/>
            </a:endParaRPr>
          </a:p>
        </p:txBody>
      </p:sp>
      <p:sp>
        <p:nvSpPr>
          <p:cNvPr id="5" name="Rectangle 4">
            <a:extLst>
              <a:ext uri="{FF2B5EF4-FFF2-40B4-BE49-F238E27FC236}">
                <a16:creationId xmlns="" xmlns:a16="http://schemas.microsoft.com/office/drawing/2014/main" id="{9956206D-D690-C8CE-9235-F04067BB6199}"/>
              </a:ext>
            </a:extLst>
          </p:cNvPr>
          <p:cNvSpPr/>
          <p:nvPr/>
        </p:nvSpPr>
        <p:spPr>
          <a:xfrm>
            <a:off x="2816472" y="1102578"/>
            <a:ext cx="5561409" cy="5755422"/>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rgbClr val="00B0F0"/>
                </a:solidFill>
                <a:effectLst>
                  <a:outerShdw blurRad="12700" dist="38100" dir="2700000" algn="tl" rotWithShape="0">
                    <a:schemeClr val="bg1">
                      <a:lumMod val="50000"/>
                    </a:schemeClr>
                  </a:outerShdw>
                </a:effectLst>
                <a:latin typeface="Mistral" panose="03090702030407020403" pitchFamily="66" charset="0"/>
              </a:rPr>
              <a:t> </a:t>
            </a:r>
          </a:p>
          <a:p>
            <a:pPr algn="ctr"/>
            <a:r>
              <a:rPr kumimoji="0" lang="en-IN" sz="4000" b="1" i="0" u="none" strike="noStrike" kern="1200" cap="none" spc="0" normalizeH="0" baseline="0" noProof="0" dirty="0">
                <a:ln>
                  <a:noFill/>
                </a:ln>
                <a:gradFill>
                  <a:gsLst>
                    <a:gs pos="78000">
                      <a:srgbClr val="FF6699"/>
                    </a:gs>
                    <a:gs pos="27000">
                      <a:srgbClr val="FF6699"/>
                    </a:gs>
                    <a:gs pos="48000">
                      <a:schemeClr val="bg1"/>
                    </a:gs>
                  </a:gsLst>
                  <a:lin ang="5400000" scaled="0"/>
                </a:gradFill>
                <a:effectLst>
                  <a:outerShdw blurRad="38100" dist="38100" dir="2700000" algn="tl">
                    <a:srgbClr val="000000">
                      <a:alpha val="43137"/>
                    </a:srgbClr>
                  </a:outerShdw>
                </a:effectLst>
                <a:uLnTx/>
                <a:uFillTx/>
                <a:latin typeface="Snap ITC" panose="04040A07060A02020202" pitchFamily="82" charset="0"/>
                <a:ea typeface="+mn-ea"/>
                <a:cs typeface="+mn-cs"/>
              </a:rPr>
              <a:t>TEAM MEMBERS</a:t>
            </a:r>
            <a:endParaRPr lang="en-US" sz="4000" b="1" dirty="0">
              <a:ln w="9525">
                <a:solidFill>
                  <a:schemeClr val="bg1"/>
                </a:solidFill>
                <a:prstDash val="solid"/>
              </a:ln>
              <a:gradFill>
                <a:gsLst>
                  <a:gs pos="78000">
                    <a:srgbClr val="FF6699"/>
                  </a:gs>
                  <a:gs pos="27000">
                    <a:srgbClr val="FF6699"/>
                  </a:gs>
                  <a:gs pos="48000">
                    <a:schemeClr val="bg1"/>
                  </a:gs>
                </a:gsLst>
                <a:lin ang="5400000" scaled="0"/>
              </a:gradFill>
              <a:effectLst>
                <a:outerShdw blurRad="12700" dist="38100" dir="2700000" algn="tl" rotWithShape="0">
                  <a:schemeClr val="bg1">
                    <a:lumMod val="50000"/>
                  </a:schemeClr>
                </a:outerShdw>
              </a:effectLst>
              <a:latin typeface="Snap ITC" panose="04040A07060A02020202" pitchFamily="82" charset="0"/>
            </a:endParaRPr>
          </a:p>
          <a:p>
            <a:pPr algn="ctr"/>
            <a:endParaRPr lang="en-US" sz="4000" b="1" dirty="0">
              <a:ln w="9525">
                <a:solidFill>
                  <a:schemeClr val="bg1"/>
                </a:solidFill>
                <a:prstDash val="solid"/>
              </a:ln>
              <a:solidFill>
                <a:srgbClr val="00B0F0"/>
              </a:solidFill>
              <a:effectLst>
                <a:outerShdw blurRad="12700" dist="38100" dir="2700000" algn="tl" rotWithShape="0">
                  <a:schemeClr val="bg1">
                    <a:lumMod val="50000"/>
                  </a:schemeClr>
                </a:outerShdw>
              </a:effectLst>
              <a:latin typeface="Mistral" panose="03090702030407020403" pitchFamily="66" charset="0"/>
            </a:endParaRPr>
          </a:p>
          <a:p>
            <a:pPr algn="ctr"/>
            <a:r>
              <a:rPr lang="en-US" sz="4000" b="1" cap="none" spc="0" dirty="0">
                <a:ln w="9525">
                  <a:solidFill>
                    <a:schemeClr val="tx1"/>
                  </a:solidFill>
                  <a:prstDash val="solid"/>
                </a:ln>
                <a:gradFill>
                  <a:gsLst>
                    <a:gs pos="98165">
                      <a:srgbClr val="0070C0"/>
                    </a:gs>
                    <a:gs pos="78000">
                      <a:srgbClr val="0070C0"/>
                    </a:gs>
                    <a:gs pos="27000">
                      <a:srgbClr val="0070C0"/>
                    </a:gs>
                    <a:gs pos="45000">
                      <a:schemeClr val="bg1"/>
                    </a:gs>
                  </a:gsLst>
                  <a:lin ang="5400000" scaled="0"/>
                </a:gradFill>
                <a:effectLst>
                  <a:outerShdw blurRad="38100" dist="38100" dir="2700000" algn="tl">
                    <a:srgbClr val="000000">
                      <a:alpha val="43137"/>
                    </a:srgbClr>
                  </a:outerShdw>
                </a:effectLst>
                <a:latin typeface="Mistral" panose="03090702030407020403" pitchFamily="66" charset="0"/>
              </a:rPr>
              <a:t>PRATHIBA.S</a:t>
            </a:r>
          </a:p>
          <a:p>
            <a:pPr algn="ctr"/>
            <a:r>
              <a:rPr lang="en-US" sz="4000" b="1" dirty="0">
                <a:ln w="9525">
                  <a:solidFill>
                    <a:schemeClr val="tx1"/>
                  </a:solidFill>
                  <a:prstDash val="solid"/>
                </a:ln>
                <a:gradFill>
                  <a:gsLst>
                    <a:gs pos="98165">
                      <a:srgbClr val="0070C0"/>
                    </a:gs>
                    <a:gs pos="78000">
                      <a:srgbClr val="0070C0"/>
                    </a:gs>
                    <a:gs pos="27000">
                      <a:srgbClr val="0070C0"/>
                    </a:gs>
                    <a:gs pos="45000">
                      <a:schemeClr val="bg1"/>
                    </a:gs>
                  </a:gsLst>
                  <a:lin ang="5400000" scaled="0"/>
                </a:gradFill>
                <a:effectLst>
                  <a:outerShdw blurRad="38100" dist="38100" dir="2700000" algn="tl">
                    <a:srgbClr val="000000">
                      <a:alpha val="43137"/>
                    </a:srgbClr>
                  </a:outerShdw>
                </a:effectLst>
                <a:latin typeface="Mistral" panose="03090702030407020403" pitchFamily="66" charset="0"/>
              </a:rPr>
              <a:t>POOJA.E </a:t>
            </a:r>
          </a:p>
          <a:p>
            <a:pPr algn="ctr"/>
            <a:r>
              <a:rPr lang="en-US" sz="4000" b="1" dirty="0">
                <a:ln w="9525">
                  <a:solidFill>
                    <a:schemeClr val="tx1"/>
                  </a:solidFill>
                  <a:prstDash val="solid"/>
                </a:ln>
                <a:gradFill>
                  <a:gsLst>
                    <a:gs pos="98165">
                      <a:srgbClr val="0070C0"/>
                    </a:gs>
                    <a:gs pos="78000">
                      <a:srgbClr val="0070C0"/>
                    </a:gs>
                    <a:gs pos="27000">
                      <a:srgbClr val="0070C0"/>
                    </a:gs>
                    <a:gs pos="45000">
                      <a:schemeClr val="bg1"/>
                    </a:gs>
                  </a:gsLst>
                  <a:lin ang="5400000" scaled="0"/>
                </a:gradFill>
                <a:effectLst>
                  <a:outerShdw blurRad="38100" dist="38100" dir="2700000" algn="tl">
                    <a:srgbClr val="000000">
                      <a:alpha val="43137"/>
                    </a:srgbClr>
                  </a:outerShdw>
                </a:effectLst>
                <a:latin typeface="Mistral" panose="03090702030407020403" pitchFamily="66" charset="0"/>
              </a:rPr>
              <a:t>KEERTHANA.N</a:t>
            </a:r>
          </a:p>
          <a:p>
            <a:pPr algn="ctr"/>
            <a:r>
              <a:rPr lang="en-US" sz="4000" b="1" dirty="0">
                <a:ln w="9525">
                  <a:solidFill>
                    <a:schemeClr val="tx1"/>
                  </a:solidFill>
                  <a:prstDash val="solid"/>
                </a:ln>
                <a:gradFill>
                  <a:gsLst>
                    <a:gs pos="98165">
                      <a:srgbClr val="0070C0"/>
                    </a:gs>
                    <a:gs pos="78000">
                      <a:srgbClr val="0070C0"/>
                    </a:gs>
                    <a:gs pos="27000">
                      <a:srgbClr val="0070C0"/>
                    </a:gs>
                    <a:gs pos="45000">
                      <a:schemeClr val="bg1"/>
                    </a:gs>
                  </a:gsLst>
                  <a:lin ang="5400000" scaled="0"/>
                </a:gradFill>
                <a:effectLst>
                  <a:outerShdw blurRad="38100" dist="38100" dir="2700000" algn="tl">
                    <a:srgbClr val="000000">
                      <a:alpha val="43137"/>
                    </a:srgbClr>
                  </a:outerShdw>
                </a:effectLst>
                <a:latin typeface="Mistral" panose="03090702030407020403" pitchFamily="66" charset="0"/>
              </a:rPr>
              <a:t>RASHIKA.S</a:t>
            </a:r>
          </a:p>
          <a:p>
            <a:pPr algn="ctr"/>
            <a:r>
              <a:rPr lang="en-US" sz="4000" b="1" dirty="0">
                <a:ln w="9525">
                  <a:solidFill>
                    <a:schemeClr val="tx1"/>
                  </a:solidFill>
                  <a:prstDash val="solid"/>
                </a:ln>
                <a:gradFill>
                  <a:gsLst>
                    <a:gs pos="98165">
                      <a:srgbClr val="0070C0"/>
                    </a:gs>
                    <a:gs pos="78000">
                      <a:srgbClr val="0070C0"/>
                    </a:gs>
                    <a:gs pos="27000">
                      <a:srgbClr val="0070C0"/>
                    </a:gs>
                    <a:gs pos="45000">
                      <a:schemeClr val="bg1"/>
                    </a:gs>
                  </a:gsLst>
                  <a:lin ang="5400000" scaled="0"/>
                </a:gradFill>
                <a:effectLst>
                  <a:outerShdw blurRad="38100" dist="38100" dir="2700000" algn="tl">
                    <a:srgbClr val="000000">
                      <a:alpha val="43137"/>
                    </a:srgbClr>
                  </a:outerShdw>
                </a:effectLst>
                <a:latin typeface="Mistral" panose="03090702030407020403" pitchFamily="66" charset="0"/>
              </a:rPr>
              <a:t>SHAHRUKH KHAN.B</a:t>
            </a:r>
          </a:p>
          <a:p>
            <a:pPr algn="ctr"/>
            <a:endPar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 xmlns:p14="http://schemas.microsoft.com/office/powerpoint/2010/main" val="2482535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6AD3A6F-BBE6-8689-42DD-6AFB49CA6B86}"/>
              </a:ext>
            </a:extLst>
          </p:cNvPr>
          <p:cNvSpPr txBox="1"/>
          <p:nvPr/>
        </p:nvSpPr>
        <p:spPr>
          <a:xfrm>
            <a:off x="2032635" y="625465"/>
            <a:ext cx="8126730" cy="707886"/>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uLnTx/>
                <a:uFillTx/>
                <a:latin typeface="Snap ITC" panose="04040A07060A02020202" pitchFamily="82" charset="0"/>
                <a:ea typeface="Calibri" panose="020F0502020204030204" pitchFamily="34" charset="0"/>
                <a:cs typeface="+mn-cs"/>
              </a:rPr>
              <a:t>DATA</a:t>
            </a:r>
            <a:r>
              <a:rPr kumimoji="0" lang="en-US" sz="4000" b="1" i="0" u="none" strike="noStrike" kern="1200" cap="none" spc="0" normalizeH="0" baseline="0" noProof="0" dirty="0">
                <a:ln>
                  <a:noFill/>
                </a:ln>
                <a:gradFill>
                  <a:gsLst>
                    <a:gs pos="98165">
                      <a:srgbClr val="FF6699"/>
                    </a:gs>
                    <a:gs pos="78000">
                      <a:srgbClr val="FF6699"/>
                    </a:gs>
                    <a:gs pos="27000">
                      <a:srgbClr val="FF6699"/>
                    </a:gs>
                    <a:gs pos="45000">
                      <a:schemeClr val="bg1"/>
                    </a:gs>
                  </a:gsLst>
                  <a:lin ang="5400000" scaled="0"/>
                </a:gradFill>
                <a:effectLst/>
                <a:uLnTx/>
                <a:uFillTx/>
                <a:latin typeface="Snap ITC" panose="04040A07060A02020202" pitchFamily="82" charset="0"/>
                <a:ea typeface="Calibri" panose="020F0502020204030204" pitchFamily="34" charset="0"/>
                <a:cs typeface="+mn-cs"/>
              </a:rPr>
              <a:t> </a:t>
            </a:r>
            <a:r>
              <a:rPr kumimoji="0" lang="en-US" sz="4000" b="1" i="0" u="none" strike="noStrike" kern="1200" cap="none" spc="0" normalizeH="0" baseline="0" noProof="0" dirty="0">
                <a:ln>
                  <a:noFill/>
                </a:ln>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uLnTx/>
                <a:uFillTx/>
                <a:latin typeface="Snap ITC" panose="04040A07060A02020202" pitchFamily="82" charset="0"/>
                <a:ea typeface="Calibri" panose="020F0502020204030204" pitchFamily="34" charset="0"/>
                <a:cs typeface="+mn-cs"/>
              </a:rPr>
              <a:t>LOADING</a:t>
            </a:r>
            <a:endParaRPr kumimoji="0" lang="en-IN" sz="4000" b="0" i="0" u="none" strike="noStrike" kern="1200" cap="none" spc="0" normalizeH="0" baseline="0" noProof="0" dirty="0">
              <a:ln>
                <a:noFill/>
              </a:ln>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uLnTx/>
              <a:uFillTx/>
              <a:latin typeface="Snap ITC" panose="04040A07060A02020202" pitchFamily="82" charset="0"/>
              <a:ea typeface="+mn-ea"/>
              <a:cs typeface="+mn-cs"/>
            </a:endParaRPr>
          </a:p>
        </p:txBody>
      </p:sp>
      <p:sp>
        <p:nvSpPr>
          <p:cNvPr id="4" name="TextBox 3"/>
          <p:cNvSpPr txBox="1"/>
          <p:nvPr/>
        </p:nvSpPr>
        <p:spPr>
          <a:xfrm>
            <a:off x="571500" y="1617785"/>
            <a:ext cx="10770577" cy="1384995"/>
          </a:xfrm>
          <a:prstGeom prst="rect">
            <a:avLst/>
          </a:prstGeom>
          <a:noFill/>
        </p:spPr>
        <p:txBody>
          <a:bodyPr wrap="square" rtlCol="0">
            <a:spAutoFit/>
          </a:bodyPr>
          <a:lstStyle/>
          <a:p>
            <a:r>
              <a:rPr lang="en-US" sz="2800" b="1" dirty="0" smtClean="0">
                <a:latin typeface="Comic Sans MS" pitchFamily="66" charset="0"/>
              </a:rPr>
              <a:t>Import the cleaned and transformed data into your analysis tools or software. Common tools for data loading and analysis include Python libraries.</a:t>
            </a:r>
            <a:endParaRPr lang="en-US" sz="2800" b="1" dirty="0">
              <a:latin typeface="Comic Sans MS" pitchFamily="66" charset="0"/>
            </a:endParaRPr>
          </a:p>
        </p:txBody>
      </p:sp>
      <p:pic>
        <p:nvPicPr>
          <p:cNvPr id="5" name="Picture 4" descr="Screenshot 2023-10-17 211256.png"/>
          <p:cNvPicPr>
            <a:picLocks noChangeAspect="1"/>
          </p:cNvPicPr>
          <p:nvPr/>
        </p:nvPicPr>
        <p:blipFill>
          <a:blip r:embed="rId2"/>
          <a:stretch>
            <a:fillRect/>
          </a:stretch>
        </p:blipFill>
        <p:spPr>
          <a:xfrm>
            <a:off x="2810058" y="3174169"/>
            <a:ext cx="5921253" cy="3375953"/>
          </a:xfrm>
          <a:prstGeom prst="rect">
            <a:avLst/>
          </a:prstGeom>
        </p:spPr>
      </p:pic>
    </p:spTree>
    <p:extLst>
      <p:ext uri="{BB962C8B-B14F-4D97-AF65-F5344CB8AC3E}">
        <p14:creationId xmlns="" xmlns:p14="http://schemas.microsoft.com/office/powerpoint/2010/main" val="35506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8CF288C-00BB-8113-8873-4D8A50D56149}"/>
              </a:ext>
            </a:extLst>
          </p:cNvPr>
          <p:cNvSpPr txBox="1"/>
          <p:nvPr/>
        </p:nvSpPr>
        <p:spPr>
          <a:xfrm>
            <a:off x="2294646" y="381038"/>
            <a:ext cx="776097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uLnTx/>
                <a:uFillTx/>
                <a:latin typeface="Snap ITC" panose="04040A07060A02020202" pitchFamily="82" charset="0"/>
                <a:ea typeface="Calibri" panose="020F0502020204030204" pitchFamily="34" charset="0"/>
                <a:cs typeface="+mn-cs"/>
              </a:rPr>
              <a:t>DATA</a:t>
            </a:r>
            <a:r>
              <a:rPr kumimoji="0" lang="en-US" sz="4000" b="1" i="0" u="none" strike="noStrike" kern="1200" cap="none" spc="0" normalizeH="0" baseline="0" noProof="0" dirty="0">
                <a:ln>
                  <a:noFill/>
                </a:ln>
                <a:gradFill>
                  <a:gsLst>
                    <a:gs pos="98165">
                      <a:srgbClr val="FF6699"/>
                    </a:gs>
                    <a:gs pos="78000">
                      <a:srgbClr val="FF6699"/>
                    </a:gs>
                    <a:gs pos="27000">
                      <a:srgbClr val="FF6699"/>
                    </a:gs>
                    <a:gs pos="45000">
                      <a:schemeClr val="bg1"/>
                    </a:gs>
                  </a:gsLst>
                  <a:lin ang="5400000" scaled="0"/>
                </a:gradFill>
                <a:effectLst/>
                <a:uLnTx/>
                <a:uFillTx/>
                <a:latin typeface="Snap ITC" panose="04040A07060A02020202" pitchFamily="82" charset="0"/>
                <a:ea typeface="Calibri" panose="020F0502020204030204" pitchFamily="34" charset="0"/>
                <a:cs typeface="+mn-cs"/>
              </a:rPr>
              <a:t> </a:t>
            </a:r>
            <a:r>
              <a:rPr kumimoji="0" lang="en-US" sz="4000" b="1" i="0" u="none" strike="noStrike" kern="1200" cap="none" spc="0" normalizeH="0" baseline="0" noProof="0" dirty="0">
                <a:ln>
                  <a:noFill/>
                </a:ln>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uLnTx/>
                <a:uFillTx/>
                <a:latin typeface="Snap ITC" panose="04040A07060A02020202" pitchFamily="82" charset="0"/>
                <a:ea typeface="Calibri" panose="020F0502020204030204" pitchFamily="34" charset="0"/>
                <a:cs typeface="+mn-cs"/>
              </a:rPr>
              <a:t>VISUALIZATION</a:t>
            </a:r>
            <a:endParaRPr kumimoji="0" lang="en-IN" sz="4000" b="0" i="0" u="none" strike="noStrike" kern="1200" cap="none" spc="0" normalizeH="0" baseline="0" noProof="0" dirty="0">
              <a:ln>
                <a:noFill/>
              </a:ln>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uLnTx/>
              <a:uFillTx/>
              <a:latin typeface="Snap ITC" panose="04040A07060A02020202" pitchFamily="82" charset="0"/>
              <a:ea typeface="+mn-ea"/>
              <a:cs typeface="+mn-cs"/>
            </a:endParaRPr>
          </a:p>
        </p:txBody>
      </p:sp>
      <p:sp>
        <p:nvSpPr>
          <p:cNvPr id="4" name="TextBox 3"/>
          <p:cNvSpPr txBox="1"/>
          <p:nvPr/>
        </p:nvSpPr>
        <p:spPr>
          <a:xfrm>
            <a:off x="448408" y="1248509"/>
            <a:ext cx="10972800" cy="2246769"/>
          </a:xfrm>
          <a:prstGeom prst="rect">
            <a:avLst/>
          </a:prstGeom>
          <a:noFill/>
        </p:spPr>
        <p:txBody>
          <a:bodyPr wrap="square" rtlCol="0">
            <a:spAutoFit/>
          </a:bodyPr>
          <a:lstStyle/>
          <a:p>
            <a:r>
              <a:rPr lang="en-US" sz="2800" b="1" dirty="0" smtClean="0">
                <a:latin typeface="Comic Sans MS" pitchFamily="66" charset="0"/>
              </a:rPr>
              <a:t>Data visualization is the representation of data through use of common graphics, such as charts, plots, </a:t>
            </a:r>
            <a:r>
              <a:rPr lang="en-US" sz="2800" b="1" dirty="0" err="1" smtClean="0">
                <a:latin typeface="Comic Sans MS" pitchFamily="66" charset="0"/>
              </a:rPr>
              <a:t>infographics</a:t>
            </a:r>
            <a:r>
              <a:rPr lang="en-US" sz="2800" b="1" dirty="0" smtClean="0">
                <a:latin typeface="Comic Sans MS" pitchFamily="66" charset="0"/>
              </a:rPr>
              <a:t>, and even animations. These visual displays of information communicate complex data relationships and data-driven insights in a way that is easy to understand.</a:t>
            </a:r>
            <a:endParaRPr lang="en-US" sz="2800" b="1" dirty="0">
              <a:latin typeface="Comic Sans MS" pitchFamily="66" charset="0"/>
            </a:endParaRPr>
          </a:p>
        </p:txBody>
      </p:sp>
      <p:pic>
        <p:nvPicPr>
          <p:cNvPr id="5" name="Picture 4" descr="Screenshot 2023-10-17 215458.png"/>
          <p:cNvPicPr>
            <a:picLocks noChangeAspect="1"/>
          </p:cNvPicPr>
          <p:nvPr/>
        </p:nvPicPr>
        <p:blipFill>
          <a:blip r:embed="rId2"/>
          <a:stretch>
            <a:fillRect/>
          </a:stretch>
        </p:blipFill>
        <p:spPr>
          <a:xfrm>
            <a:off x="1404755" y="3815861"/>
            <a:ext cx="3633237" cy="2901460"/>
          </a:xfrm>
          <a:prstGeom prst="rect">
            <a:avLst/>
          </a:prstGeom>
        </p:spPr>
      </p:pic>
      <p:pic>
        <p:nvPicPr>
          <p:cNvPr id="6" name="Picture 5" descr="Screenshot 2023-10-17 215631.png"/>
          <p:cNvPicPr>
            <a:picLocks noChangeAspect="1"/>
          </p:cNvPicPr>
          <p:nvPr/>
        </p:nvPicPr>
        <p:blipFill>
          <a:blip r:embed="rId3"/>
          <a:stretch>
            <a:fillRect/>
          </a:stretch>
        </p:blipFill>
        <p:spPr>
          <a:xfrm>
            <a:off x="5468813" y="3807069"/>
            <a:ext cx="3956539" cy="2866292"/>
          </a:xfrm>
          <a:prstGeom prst="rect">
            <a:avLst/>
          </a:prstGeom>
        </p:spPr>
      </p:pic>
    </p:spTree>
    <p:extLst>
      <p:ext uri="{BB962C8B-B14F-4D97-AF65-F5344CB8AC3E}">
        <p14:creationId xmlns="" xmlns:p14="http://schemas.microsoft.com/office/powerpoint/2010/main" val="718516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5065" y="633019"/>
            <a:ext cx="5116016" cy="769441"/>
          </a:xfrm>
          <a:prstGeom prst="rect">
            <a:avLst/>
          </a:prstGeom>
        </p:spPr>
        <p:txBody>
          <a:bodyPr wrap="none">
            <a:spAutoFit/>
          </a:bodyPr>
          <a:lstStyle/>
          <a:p>
            <a:pPr lvl="0" defTabSz="457200">
              <a:defRPr/>
            </a:pPr>
            <a:r>
              <a:rPr lang="en-IN" sz="4400" b="1" dirty="0" smtClean="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ea typeface="Calibri" panose="020F0502020204030204" pitchFamily="34" charset="0"/>
              </a:rPr>
              <a:t>CORRELATION</a:t>
            </a:r>
            <a:endParaRPr lang="en-IN" sz="4400" dirty="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endParaRPr>
          </a:p>
        </p:txBody>
      </p:sp>
      <p:sp>
        <p:nvSpPr>
          <p:cNvPr id="4" name="TextBox 3"/>
          <p:cNvSpPr txBox="1"/>
          <p:nvPr/>
        </p:nvSpPr>
        <p:spPr>
          <a:xfrm>
            <a:off x="386861" y="1679331"/>
            <a:ext cx="11482754" cy="1815882"/>
          </a:xfrm>
          <a:prstGeom prst="rect">
            <a:avLst/>
          </a:prstGeom>
          <a:noFill/>
        </p:spPr>
        <p:txBody>
          <a:bodyPr wrap="square" rtlCol="0">
            <a:spAutoFit/>
          </a:bodyPr>
          <a:lstStyle/>
          <a:p>
            <a:r>
              <a:rPr lang="en-US" sz="2800" b="1" dirty="0" smtClean="0">
                <a:latin typeface="Comic Sans MS" pitchFamily="66" charset="0"/>
              </a:rPr>
              <a:t>Correlation analysis is a statistical method used to measure the strength of the linear relationship between two variables and compute their association. Correlation analysis calculates the level of change in one variable due to the change in the other</a:t>
            </a:r>
            <a:endParaRPr lang="en-US" dirty="0"/>
          </a:p>
        </p:txBody>
      </p:sp>
      <p:pic>
        <p:nvPicPr>
          <p:cNvPr id="5" name="Picture 4" descr="Screenshot 2023-10-17 220948.png"/>
          <p:cNvPicPr>
            <a:picLocks noChangeAspect="1"/>
          </p:cNvPicPr>
          <p:nvPr/>
        </p:nvPicPr>
        <p:blipFill>
          <a:blip r:embed="rId2"/>
          <a:stretch>
            <a:fillRect/>
          </a:stretch>
        </p:blipFill>
        <p:spPr>
          <a:xfrm>
            <a:off x="6040316" y="3692769"/>
            <a:ext cx="4281854" cy="2945424"/>
          </a:xfrm>
          <a:prstGeom prst="rect">
            <a:avLst/>
          </a:prstGeom>
        </p:spPr>
      </p:pic>
      <p:pic>
        <p:nvPicPr>
          <p:cNvPr id="6" name="Picture 5" descr="Screenshot 2023-10-17 220923.png"/>
          <p:cNvPicPr>
            <a:picLocks noChangeAspect="1"/>
          </p:cNvPicPr>
          <p:nvPr/>
        </p:nvPicPr>
        <p:blipFill>
          <a:blip r:embed="rId3"/>
          <a:stretch>
            <a:fillRect/>
          </a:stretch>
        </p:blipFill>
        <p:spPr>
          <a:xfrm>
            <a:off x="1143000" y="3675185"/>
            <a:ext cx="4545623" cy="297517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72683" y="594056"/>
            <a:ext cx="9122241" cy="769441"/>
          </a:xfrm>
          <a:prstGeom prst="rect">
            <a:avLst/>
          </a:prstGeom>
        </p:spPr>
        <p:txBody>
          <a:bodyPr wrap="none">
            <a:spAutoFit/>
          </a:bodyPr>
          <a:lstStyle/>
          <a:p>
            <a:pPr lvl="0" defTabSz="457200">
              <a:defRPr/>
            </a:pPr>
            <a:r>
              <a:rPr lang="en-IN" sz="4400" dirty="0" smtClean="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rPr>
              <a:t>EXPLORATORY ANALYSIS</a:t>
            </a:r>
            <a:endParaRPr lang="en-IN" sz="4400" dirty="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endParaRPr>
          </a:p>
        </p:txBody>
      </p:sp>
      <p:sp>
        <p:nvSpPr>
          <p:cNvPr id="4" name="TextBox 3"/>
          <p:cNvSpPr txBox="1"/>
          <p:nvPr/>
        </p:nvSpPr>
        <p:spPr>
          <a:xfrm>
            <a:off x="600635" y="1801906"/>
            <a:ext cx="11125200" cy="2677656"/>
          </a:xfrm>
          <a:prstGeom prst="rect">
            <a:avLst/>
          </a:prstGeom>
          <a:noFill/>
        </p:spPr>
        <p:txBody>
          <a:bodyPr wrap="square" rtlCol="0">
            <a:spAutoFit/>
          </a:bodyPr>
          <a:lstStyle/>
          <a:p>
            <a:r>
              <a:rPr lang="en-US" sz="2800" b="1" dirty="0" smtClean="0">
                <a:latin typeface="Comic Sans MS" pitchFamily="66" charset="0"/>
              </a:rPr>
              <a:t>Exploratory Data Analysis (EDA) refers to the method of studying and exploring record sets to apprehend their predominant traits, discover patterns, locate outliers, and identify relationships between variables. In this dataset we need to explore the good , average , moderate rate over the cities.</a:t>
            </a:r>
            <a:endParaRPr lang="en-US" sz="2800" b="1" dirty="0">
              <a:latin typeface="Comic Sans MS" pitchFamily="66" charset="0"/>
            </a:endParaRPr>
          </a:p>
        </p:txBody>
      </p:sp>
      <p:pic>
        <p:nvPicPr>
          <p:cNvPr id="5" name="Picture 4" descr="Screenshot 2023-10-17 221827.png"/>
          <p:cNvPicPr>
            <a:picLocks noChangeAspect="1"/>
          </p:cNvPicPr>
          <p:nvPr/>
        </p:nvPicPr>
        <p:blipFill>
          <a:blip r:embed="rId2"/>
          <a:stretch>
            <a:fillRect/>
          </a:stretch>
        </p:blipFill>
        <p:spPr>
          <a:xfrm>
            <a:off x="3357507" y="4374776"/>
            <a:ext cx="5589269" cy="2133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7619" y="536993"/>
            <a:ext cx="8733353" cy="769441"/>
          </a:xfrm>
          <a:prstGeom prst="rect">
            <a:avLst/>
          </a:prstGeom>
        </p:spPr>
        <p:txBody>
          <a:bodyPr wrap="none">
            <a:spAutoFit/>
          </a:bodyPr>
          <a:lstStyle/>
          <a:p>
            <a:pPr lvl="0" defTabSz="457200">
              <a:defRPr/>
            </a:pPr>
            <a:r>
              <a:rPr lang="en-IN" sz="4400" dirty="0" smtClean="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rPr>
              <a:t>DESCRIPTIVE ANALYSIS</a:t>
            </a:r>
            <a:endParaRPr lang="en-IN" sz="4400" dirty="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endParaRPr>
          </a:p>
        </p:txBody>
      </p:sp>
      <p:sp>
        <p:nvSpPr>
          <p:cNvPr id="3" name="TextBox 2"/>
          <p:cNvSpPr txBox="1"/>
          <p:nvPr/>
        </p:nvSpPr>
        <p:spPr>
          <a:xfrm>
            <a:off x="519953" y="1775012"/>
            <a:ext cx="10910047" cy="1384995"/>
          </a:xfrm>
          <a:prstGeom prst="rect">
            <a:avLst/>
          </a:prstGeom>
          <a:noFill/>
        </p:spPr>
        <p:txBody>
          <a:bodyPr wrap="square" rtlCol="0">
            <a:spAutoFit/>
          </a:bodyPr>
          <a:lstStyle/>
          <a:p>
            <a:r>
              <a:rPr lang="en-US" sz="2800" b="1" dirty="0" smtClean="0">
                <a:latin typeface="Comic Sans MS" pitchFamily="66" charset="0"/>
              </a:rPr>
              <a:t>Measures of central tendency include the mean, median, and mode, while measures of variability include standard deviation, variance, minimum and maximum variables.</a:t>
            </a:r>
            <a:endParaRPr lang="en-US" sz="2800" b="1" dirty="0">
              <a:latin typeface="Comic Sans MS" pitchFamily="66" charset="0"/>
            </a:endParaRPr>
          </a:p>
        </p:txBody>
      </p:sp>
      <p:pic>
        <p:nvPicPr>
          <p:cNvPr id="4" name="Picture 3" descr="Screenshot 2023-10-17 222425.png"/>
          <p:cNvPicPr>
            <a:picLocks noChangeAspect="1"/>
          </p:cNvPicPr>
          <p:nvPr/>
        </p:nvPicPr>
        <p:blipFill>
          <a:blip r:embed="rId2"/>
          <a:stretch>
            <a:fillRect/>
          </a:stretch>
        </p:blipFill>
        <p:spPr>
          <a:xfrm>
            <a:off x="1199989" y="3496236"/>
            <a:ext cx="4609141" cy="2599765"/>
          </a:xfrm>
          <a:prstGeom prst="rect">
            <a:avLst/>
          </a:prstGeom>
        </p:spPr>
      </p:pic>
      <p:pic>
        <p:nvPicPr>
          <p:cNvPr id="5" name="Picture 4" descr="Screenshot 2023-10-17 222517.png"/>
          <p:cNvPicPr>
            <a:picLocks noChangeAspect="1"/>
          </p:cNvPicPr>
          <p:nvPr/>
        </p:nvPicPr>
        <p:blipFill>
          <a:blip r:embed="rId3"/>
          <a:stretch>
            <a:fillRect/>
          </a:stretch>
        </p:blipFill>
        <p:spPr>
          <a:xfrm>
            <a:off x="6310812" y="3388534"/>
            <a:ext cx="2690093" cy="289585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7195" y="528028"/>
            <a:ext cx="6267293" cy="769441"/>
          </a:xfrm>
          <a:prstGeom prst="rect">
            <a:avLst/>
          </a:prstGeom>
        </p:spPr>
        <p:txBody>
          <a:bodyPr wrap="none">
            <a:spAutoFit/>
          </a:bodyPr>
          <a:lstStyle/>
          <a:p>
            <a:pPr lvl="0" defTabSz="457200">
              <a:defRPr/>
            </a:pPr>
            <a:r>
              <a:rPr lang="en-IN" sz="4400" dirty="0" smtClean="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rPr>
              <a:t>DATA REPORTING</a:t>
            </a:r>
            <a:endParaRPr lang="en-IN" sz="4400" dirty="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endParaRPr>
          </a:p>
        </p:txBody>
      </p:sp>
      <p:pic>
        <p:nvPicPr>
          <p:cNvPr id="3" name="Picture 2" descr="Screenshot 2023-10-17 222729.png"/>
          <p:cNvPicPr>
            <a:picLocks noChangeAspect="1"/>
          </p:cNvPicPr>
          <p:nvPr/>
        </p:nvPicPr>
        <p:blipFill>
          <a:blip r:embed="rId2"/>
          <a:stretch>
            <a:fillRect/>
          </a:stretch>
        </p:blipFill>
        <p:spPr>
          <a:xfrm>
            <a:off x="6140824" y="1796781"/>
            <a:ext cx="5713927" cy="4465707"/>
          </a:xfrm>
          <a:prstGeom prst="rect">
            <a:avLst/>
          </a:prstGeom>
        </p:spPr>
      </p:pic>
      <p:sp>
        <p:nvSpPr>
          <p:cNvPr id="4" name="TextBox 3"/>
          <p:cNvSpPr txBox="1"/>
          <p:nvPr/>
        </p:nvSpPr>
        <p:spPr>
          <a:xfrm>
            <a:off x="412377" y="2375647"/>
            <a:ext cx="5325035" cy="3108543"/>
          </a:xfrm>
          <a:prstGeom prst="rect">
            <a:avLst/>
          </a:prstGeom>
          <a:noFill/>
        </p:spPr>
        <p:txBody>
          <a:bodyPr wrap="square" rtlCol="0">
            <a:spAutoFit/>
          </a:bodyPr>
          <a:lstStyle/>
          <a:p>
            <a:r>
              <a:rPr lang="en-IN" sz="2800" b="1" dirty="0" err="1" smtClean="0">
                <a:latin typeface="Comic Sans MS" pitchFamily="66" charset="0"/>
              </a:rPr>
              <a:t>Atlast</a:t>
            </a:r>
            <a:r>
              <a:rPr lang="en-IN" sz="2800" b="1" dirty="0" smtClean="0">
                <a:latin typeface="Comic Sans MS" pitchFamily="66" charset="0"/>
              </a:rPr>
              <a:t> we can conclude that in the year 2014 April month</a:t>
            </a:r>
          </a:p>
          <a:p>
            <a:r>
              <a:rPr lang="en-IN" sz="2800" b="1" dirty="0" smtClean="0">
                <a:latin typeface="Comic Sans MS" pitchFamily="66" charset="0"/>
              </a:rPr>
              <a:t>the AQI range was high and </a:t>
            </a:r>
          </a:p>
          <a:p>
            <a:r>
              <a:rPr lang="en-IN" sz="2800" b="1" dirty="0" smtClean="0">
                <a:latin typeface="Comic Sans MS" pitchFamily="66" charset="0"/>
              </a:rPr>
              <a:t>it was lowered in the month</a:t>
            </a:r>
          </a:p>
          <a:p>
            <a:r>
              <a:rPr lang="en-IN" sz="2800" b="1" dirty="0" smtClean="0">
                <a:latin typeface="Comic Sans MS" pitchFamily="66" charset="0"/>
              </a:rPr>
              <a:t>of October due to some acts</a:t>
            </a:r>
          </a:p>
          <a:p>
            <a:r>
              <a:rPr lang="en-IN" sz="2800" b="1" dirty="0" smtClean="0">
                <a:latin typeface="Comic Sans MS" pitchFamily="66" charset="0"/>
              </a:rPr>
              <a:t>and awareness created. </a:t>
            </a:r>
          </a:p>
          <a:p>
            <a:endParaRPr lang="en-US" sz="2800" b="1" dirty="0">
              <a:latin typeface="Comic Sans MS" pitchFamily="66"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9378" y="2699238"/>
            <a:ext cx="9645162" cy="1569660"/>
          </a:xfrm>
          <a:prstGeom prst="rect">
            <a:avLst/>
          </a:prstGeom>
          <a:noFill/>
        </p:spPr>
        <p:txBody>
          <a:bodyPr wrap="square" lIns="91440" tIns="45720" rIns="91440" bIns="45720">
            <a:spAutoFit/>
          </a:bodyPr>
          <a:lstStyle/>
          <a:p>
            <a:pPr algn="ctr"/>
            <a:r>
              <a:rPr lang="en-IN" sz="96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Viner Hand ITC" pitchFamily="66" charset="0"/>
              </a:rPr>
              <a:t>THANK   YO</a:t>
            </a:r>
            <a:r>
              <a:rPr lang="en-US" sz="96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Viner Hand ITC" pitchFamily="66" charset="0"/>
              </a:rPr>
              <a:t>U</a:t>
            </a:r>
            <a:endParaRPr lang="en-US" sz="96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C78037F-DE89-39B9-A155-3736BD5B3B8E}"/>
              </a:ext>
            </a:extLst>
          </p:cNvPr>
          <p:cNvSpPr txBox="1"/>
          <p:nvPr/>
        </p:nvSpPr>
        <p:spPr>
          <a:xfrm>
            <a:off x="2527987" y="859668"/>
            <a:ext cx="6907426" cy="769441"/>
          </a:xfrm>
          <a:prstGeom prst="rect">
            <a:avLst/>
          </a:prstGeom>
          <a:noFill/>
        </p:spPr>
        <p:txBody>
          <a:bodyPr wrap="square" rtlCol="0">
            <a:spAutoFit/>
          </a:bodyPr>
          <a:lstStyle/>
          <a:p>
            <a:pPr algn="ctr"/>
            <a:r>
              <a:rPr lang="en-IN" sz="4400" dirty="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rPr>
              <a:t>INTRODUCTION</a:t>
            </a:r>
          </a:p>
        </p:txBody>
      </p:sp>
      <p:sp>
        <p:nvSpPr>
          <p:cNvPr id="3" name="TextBox 2">
            <a:extLst>
              <a:ext uri="{FF2B5EF4-FFF2-40B4-BE49-F238E27FC236}">
                <a16:creationId xmlns="" xmlns:a16="http://schemas.microsoft.com/office/drawing/2014/main" id="{4DA5490F-C241-3EE0-0ADF-2BD96968A565}"/>
              </a:ext>
            </a:extLst>
          </p:cNvPr>
          <p:cNvSpPr txBox="1"/>
          <p:nvPr/>
        </p:nvSpPr>
        <p:spPr>
          <a:xfrm>
            <a:off x="474785" y="2195141"/>
            <a:ext cx="10647484" cy="2677656"/>
          </a:xfrm>
          <a:prstGeom prst="rect">
            <a:avLst/>
          </a:prstGeom>
          <a:noFill/>
        </p:spPr>
        <p:txBody>
          <a:bodyPr wrap="square" rtlCol="0">
            <a:spAutoFit/>
          </a:bodyPr>
          <a:lstStyle/>
          <a:p>
            <a:pPr algn="just"/>
            <a:r>
              <a:rPr lang="en-US" sz="2800" dirty="0">
                <a:ln>
                  <a:solidFill>
                    <a:schemeClr val="tx1">
                      <a:alpha val="78000"/>
                    </a:schemeClr>
                  </a:solidFill>
                </a:ln>
                <a:latin typeface="Comic Sans MS" panose="030F0702030302020204" pitchFamily="66" charset="0"/>
                <a:ea typeface="Tahoma" panose="020B0604030504040204" pitchFamily="34" charset="0"/>
                <a:cs typeface="Tahoma" panose="020B0604030504040204" pitchFamily="34" charset="0"/>
              </a:rPr>
              <a:t>Air </a:t>
            </a:r>
            <a:r>
              <a:rPr lang="en-US" sz="2800" dirty="0" smtClean="0">
                <a:ln>
                  <a:solidFill>
                    <a:schemeClr val="tx1">
                      <a:alpha val="78000"/>
                    </a:schemeClr>
                  </a:solidFill>
                </a:ln>
                <a:latin typeface="Comic Sans MS" panose="030F0702030302020204" pitchFamily="66" charset="0"/>
                <a:ea typeface="Tahoma" panose="020B0604030504040204" pitchFamily="34" charset="0"/>
                <a:cs typeface="Tahoma" panose="020B0604030504040204" pitchFamily="34" charset="0"/>
              </a:rPr>
              <a:t>analysis a </a:t>
            </a:r>
            <a:r>
              <a:rPr lang="en-US" sz="2800" dirty="0">
                <a:ln>
                  <a:solidFill>
                    <a:schemeClr val="tx1">
                      <a:alpha val="78000"/>
                    </a:schemeClr>
                  </a:solidFill>
                </a:ln>
                <a:latin typeface="Comic Sans MS" panose="030F0702030302020204" pitchFamily="66" charset="0"/>
                <a:ea typeface="Tahoma" panose="020B0604030504040204" pitchFamily="34" charset="0"/>
                <a:cs typeface="Tahoma" panose="020B0604030504040204" pitchFamily="34" charset="0"/>
              </a:rPr>
              <a:t>critical component of environmental </a:t>
            </a:r>
            <a:r>
              <a:rPr lang="en-US" sz="2800" dirty="0" smtClean="0">
                <a:ln>
                  <a:solidFill>
                    <a:schemeClr val="tx1">
                      <a:alpha val="78000"/>
                    </a:schemeClr>
                  </a:solidFill>
                </a:ln>
                <a:latin typeface="Comic Sans MS" panose="030F0702030302020204" pitchFamily="66" charset="0"/>
                <a:ea typeface="Tahoma" panose="020B0604030504040204" pitchFamily="34" charset="0"/>
                <a:cs typeface="Tahoma" panose="020B0604030504040204" pitchFamily="34" charset="0"/>
              </a:rPr>
              <a:t>science </a:t>
            </a:r>
            <a:r>
              <a:rPr lang="en-US" sz="2800" dirty="0">
                <a:ln>
                  <a:solidFill>
                    <a:schemeClr val="tx1">
                      <a:alpha val="78000"/>
                    </a:schemeClr>
                  </a:solidFill>
                </a:ln>
                <a:latin typeface="Comic Sans MS" panose="030F0702030302020204" pitchFamily="66" charset="0"/>
                <a:ea typeface="Tahoma" panose="020B0604030504040204" pitchFamily="34" charset="0"/>
                <a:cs typeface="Tahoma" panose="020B0604030504040204" pitchFamily="34" charset="0"/>
              </a:rPr>
              <a:t>involves the systematic assessment of air quality, composition, and pollutants in the Earth's atmosphere. This introduction will guide you through the </a:t>
            </a:r>
            <a:r>
              <a:rPr lang="en-US" sz="2800" dirty="0" smtClean="0">
                <a:ln>
                  <a:solidFill>
                    <a:schemeClr val="tx1">
                      <a:alpha val="78000"/>
                    </a:schemeClr>
                  </a:solidFill>
                </a:ln>
                <a:latin typeface="Comic Sans MS" panose="030F0702030302020204" pitchFamily="66" charset="0"/>
                <a:ea typeface="Tahoma" panose="020B0604030504040204" pitchFamily="34" charset="0"/>
                <a:cs typeface="Tahoma" panose="020B0604030504040204" pitchFamily="34" charset="0"/>
              </a:rPr>
              <a:t>initial </a:t>
            </a:r>
            <a:r>
              <a:rPr lang="en-US" sz="2800" dirty="0">
                <a:ln>
                  <a:solidFill>
                    <a:schemeClr val="tx1">
                      <a:alpha val="78000"/>
                    </a:schemeClr>
                  </a:solidFill>
                </a:ln>
                <a:latin typeface="Comic Sans MS" panose="030F0702030302020204" pitchFamily="66" charset="0"/>
                <a:ea typeface="Tahoma" panose="020B0604030504040204" pitchFamily="34" charset="0"/>
                <a:cs typeface="Tahoma" panose="020B0604030504040204" pitchFamily="34" charset="0"/>
              </a:rPr>
              <a:t>steps of the process. We'll explore how to import essential libraries, load the Air quality dataset and perform critical preprocessing steps. </a:t>
            </a:r>
            <a:endParaRPr lang="en-IN" sz="2800" dirty="0">
              <a:ln>
                <a:solidFill>
                  <a:schemeClr val="tx1">
                    <a:alpha val="78000"/>
                  </a:schemeClr>
                </a:solidFill>
              </a:ln>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45937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90228DCC-3F95-DFB7-C6BA-F7A765FA65D2}"/>
              </a:ext>
            </a:extLst>
          </p:cNvPr>
          <p:cNvSpPr txBox="1"/>
          <p:nvPr/>
        </p:nvSpPr>
        <p:spPr>
          <a:xfrm>
            <a:off x="1921990" y="412909"/>
            <a:ext cx="8348019"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000" b="1" dirty="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ea typeface="Calibri" panose="020F0502020204030204" pitchFamily="34" charset="0"/>
              </a:rPr>
              <a:t>DATA</a:t>
            </a:r>
            <a:r>
              <a:rPr lang="en-US" sz="4000" b="1" dirty="0">
                <a:gradFill>
                  <a:gsLst>
                    <a:gs pos="98165">
                      <a:srgbClr val="FF6699"/>
                    </a:gs>
                    <a:gs pos="78000">
                      <a:srgbClr val="FF6699"/>
                    </a:gs>
                    <a:gs pos="27000">
                      <a:srgbClr val="FF6699"/>
                    </a:gs>
                    <a:gs pos="45000">
                      <a:schemeClr val="bg1"/>
                    </a:gs>
                  </a:gsLst>
                  <a:lin ang="5400000" scaled="0"/>
                </a:gradFill>
                <a:effectLst/>
                <a:latin typeface="Snap ITC" panose="04040A07060A02020202" pitchFamily="82" charset="0"/>
                <a:ea typeface="Calibri" panose="020F0502020204030204" pitchFamily="34" charset="0"/>
              </a:rPr>
              <a:t> </a:t>
            </a:r>
            <a:r>
              <a:rPr lang="en-US" sz="4000" b="1" dirty="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ea typeface="Calibri" panose="020F0502020204030204" pitchFamily="34" charset="0"/>
              </a:rPr>
              <a:t>PREPROCESSING</a:t>
            </a:r>
            <a:endParaRPr kumimoji="0" lang="en-IN" sz="4000" b="0" i="0" u="none" strike="noStrike" kern="1200" cap="none" spc="0" normalizeH="0" baseline="0" noProof="0" dirty="0">
              <a:ln>
                <a:noFill/>
              </a:ln>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uLnTx/>
              <a:uFillTx/>
              <a:latin typeface="Snap ITC" panose="04040A07060A02020202" pitchFamily="82" charset="0"/>
            </a:endParaRPr>
          </a:p>
        </p:txBody>
      </p:sp>
      <p:sp>
        <p:nvSpPr>
          <p:cNvPr id="4" name="TextBox 3"/>
          <p:cNvSpPr txBox="1"/>
          <p:nvPr/>
        </p:nvSpPr>
        <p:spPr>
          <a:xfrm>
            <a:off x="835269" y="1477108"/>
            <a:ext cx="10884877" cy="5201424"/>
          </a:xfrm>
          <a:prstGeom prst="rect">
            <a:avLst/>
          </a:prstGeom>
          <a:noFill/>
        </p:spPr>
        <p:txBody>
          <a:bodyPr wrap="square" rtlCol="0">
            <a:spAutoFit/>
          </a:bodyPr>
          <a:lstStyle/>
          <a:p>
            <a:r>
              <a:rPr lang="en-US" sz="2800" b="1" dirty="0" smtClean="0">
                <a:latin typeface="Comic Sans MS" pitchFamily="66" charset="0"/>
              </a:rPr>
              <a:t>Data preprocessing is a crucial step in air quality analysis, just as it is in any data analysis task. Here are some common data preprocessing steps for air quality analysis:</a:t>
            </a:r>
          </a:p>
          <a:p>
            <a:endParaRPr lang="en-IN" sz="2800" b="1" dirty="0" smtClean="0">
              <a:latin typeface="Comic Sans MS" pitchFamily="66" charset="0"/>
            </a:endParaRPr>
          </a:p>
          <a:p>
            <a:r>
              <a:rPr lang="en-IN" sz="2800" b="1" dirty="0" smtClean="0">
                <a:latin typeface="Comic Sans MS" pitchFamily="66" charset="0"/>
              </a:rPr>
              <a:t>1.Data Collection</a:t>
            </a:r>
          </a:p>
          <a:p>
            <a:r>
              <a:rPr lang="en-IN" sz="2800" b="1" dirty="0" smtClean="0">
                <a:latin typeface="Comic Sans MS" pitchFamily="66" charset="0"/>
              </a:rPr>
              <a:t>2.Data Cleaning</a:t>
            </a:r>
          </a:p>
          <a:p>
            <a:r>
              <a:rPr lang="en-IN" sz="2800" b="1" dirty="0" smtClean="0">
                <a:latin typeface="Comic Sans MS" pitchFamily="66" charset="0"/>
              </a:rPr>
              <a:t>3.Data Integration</a:t>
            </a:r>
          </a:p>
          <a:p>
            <a:r>
              <a:rPr lang="en-IN" sz="2800" b="1" dirty="0" smtClean="0">
                <a:latin typeface="Comic Sans MS" pitchFamily="66" charset="0"/>
              </a:rPr>
              <a:t>4.Data Transformation</a:t>
            </a:r>
          </a:p>
          <a:p>
            <a:r>
              <a:rPr lang="en-IN" sz="2800" b="1" dirty="0" smtClean="0">
                <a:latin typeface="Comic Sans MS" pitchFamily="66" charset="0"/>
              </a:rPr>
              <a:t>5.Data Loading</a:t>
            </a:r>
          </a:p>
          <a:p>
            <a:r>
              <a:rPr lang="en-IN" sz="2800" b="1" dirty="0" smtClean="0">
                <a:latin typeface="Comic Sans MS" pitchFamily="66" charset="0"/>
              </a:rPr>
              <a:t>6.Data Visualization</a:t>
            </a:r>
          </a:p>
          <a:p>
            <a:r>
              <a:rPr lang="en-IN" sz="2800" b="1" dirty="0" smtClean="0">
                <a:latin typeface="Comic Sans MS" pitchFamily="66" charset="0"/>
              </a:rPr>
              <a:t>7.Data Report</a:t>
            </a:r>
          </a:p>
          <a:p>
            <a:endParaRPr lang="en-US" sz="2400" b="1" dirty="0">
              <a:latin typeface="Comic Sans MS" pitchFamily="66" charset="0"/>
            </a:endParaRPr>
          </a:p>
        </p:txBody>
      </p:sp>
    </p:spTree>
    <p:extLst>
      <p:ext uri="{BB962C8B-B14F-4D97-AF65-F5344CB8AC3E}">
        <p14:creationId xmlns="" xmlns:p14="http://schemas.microsoft.com/office/powerpoint/2010/main" val="1162975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0551" y="545096"/>
            <a:ext cx="6574300" cy="769441"/>
          </a:xfrm>
          <a:prstGeom prst="rect">
            <a:avLst/>
          </a:prstGeom>
        </p:spPr>
        <p:txBody>
          <a:bodyPr wrap="none">
            <a:spAutoFit/>
          </a:bodyPr>
          <a:lstStyle/>
          <a:p>
            <a:pPr lvl="0" defTabSz="457200">
              <a:defRPr/>
            </a:pPr>
            <a:r>
              <a:rPr lang="en-US" sz="4400" b="1" dirty="0" smtClean="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ea typeface="Calibri" panose="020F0502020204030204" pitchFamily="34" charset="0"/>
              </a:rPr>
              <a:t>DATA</a:t>
            </a:r>
            <a:r>
              <a:rPr lang="en-US" sz="4400" b="1" dirty="0" smtClean="0">
                <a:gradFill>
                  <a:gsLst>
                    <a:gs pos="98165">
                      <a:srgbClr val="FF6699"/>
                    </a:gs>
                    <a:gs pos="78000">
                      <a:srgbClr val="FF6699"/>
                    </a:gs>
                    <a:gs pos="27000">
                      <a:srgbClr val="FF6699"/>
                    </a:gs>
                    <a:gs pos="45000">
                      <a:schemeClr val="bg1"/>
                    </a:gs>
                  </a:gsLst>
                  <a:lin ang="5400000" scaled="0"/>
                </a:gradFill>
                <a:latin typeface="Snap ITC" panose="04040A07060A02020202" pitchFamily="82" charset="0"/>
                <a:ea typeface="Calibri" panose="020F0502020204030204" pitchFamily="34" charset="0"/>
              </a:rPr>
              <a:t> </a:t>
            </a:r>
            <a:r>
              <a:rPr lang="en-US" sz="4400" b="1" dirty="0" smtClean="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ea typeface="Calibri" panose="020F0502020204030204" pitchFamily="34" charset="0"/>
              </a:rPr>
              <a:t>COLLECTION</a:t>
            </a:r>
            <a:endParaRPr lang="en-IN" sz="4400" dirty="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endParaRPr>
          </a:p>
        </p:txBody>
      </p:sp>
      <p:sp>
        <p:nvSpPr>
          <p:cNvPr id="4" name="TextBox 3"/>
          <p:cNvSpPr txBox="1"/>
          <p:nvPr/>
        </p:nvSpPr>
        <p:spPr>
          <a:xfrm>
            <a:off x="720969" y="1811215"/>
            <a:ext cx="10999177" cy="3970318"/>
          </a:xfrm>
          <a:prstGeom prst="rect">
            <a:avLst/>
          </a:prstGeom>
          <a:noFill/>
        </p:spPr>
        <p:txBody>
          <a:bodyPr wrap="square" rtlCol="0">
            <a:spAutoFit/>
          </a:bodyPr>
          <a:lstStyle/>
          <a:p>
            <a:r>
              <a:rPr lang="en-US" sz="2800" b="1" dirty="0" smtClean="0">
                <a:latin typeface="Comic Sans MS" pitchFamily="66" charset="0"/>
              </a:rPr>
              <a:t>Obtain the air quality data from relevant sources, which may include government agencies, environmental organizations, or sensor networks. Ensure that the data is accurate and up-to-date.</a:t>
            </a:r>
          </a:p>
          <a:p>
            <a:endParaRPr lang="en-IN" sz="2800" b="1" dirty="0" smtClean="0">
              <a:latin typeface="Comic Sans MS" pitchFamily="66" charset="0"/>
            </a:endParaRPr>
          </a:p>
          <a:p>
            <a:r>
              <a:rPr lang="en-US" sz="2800" b="1" dirty="0" smtClean="0">
                <a:latin typeface="Comic Sans MS" pitchFamily="66" charset="0"/>
              </a:rPr>
              <a:t>The dataset is obtained from </a:t>
            </a:r>
            <a:r>
              <a:rPr lang="en-US" sz="2800" b="1" dirty="0" err="1" smtClean="0">
                <a:latin typeface="Comic Sans MS" pitchFamily="66" charset="0"/>
              </a:rPr>
              <a:t>kaggle</a:t>
            </a:r>
            <a:r>
              <a:rPr lang="en-US" sz="2800" b="1" dirty="0" smtClean="0">
                <a:latin typeface="Comic Sans MS" pitchFamily="66" charset="0"/>
              </a:rPr>
              <a:t> here. The data has been made publicly available by the Central Pollution Control Board: </a:t>
            </a:r>
            <a:r>
              <a:rPr lang="en-US" sz="2800" b="1" dirty="0" smtClean="0">
                <a:solidFill>
                  <a:srgbClr val="FF0000"/>
                </a:solidFill>
                <a:latin typeface="Comic Sans MS" pitchFamily="66" charset="0"/>
              </a:rPr>
              <a:t>https://cpcb.nic.in/ </a:t>
            </a:r>
            <a:r>
              <a:rPr lang="en-US" sz="2800" b="1" dirty="0" smtClean="0">
                <a:latin typeface="Comic Sans MS" pitchFamily="66" charset="0"/>
              </a:rPr>
              <a:t>which is the official portal of Government of India.</a:t>
            </a:r>
            <a:endParaRPr lang="en-US" sz="2800" b="1" dirty="0">
              <a:latin typeface="Comic Sans MS" pitchFamily="66" charset="0"/>
            </a:endParaRPr>
          </a:p>
        </p:txBody>
      </p:sp>
    </p:spTree>
    <p:extLst>
      <p:ext uri="{BB962C8B-B14F-4D97-AF65-F5344CB8AC3E}">
        <p14:creationId xmlns="" xmlns:p14="http://schemas.microsoft.com/office/powerpoint/2010/main" val="4281837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5403" y="641811"/>
            <a:ext cx="5857373" cy="769441"/>
          </a:xfrm>
          <a:prstGeom prst="rect">
            <a:avLst/>
          </a:prstGeom>
        </p:spPr>
        <p:txBody>
          <a:bodyPr wrap="none">
            <a:spAutoFit/>
          </a:bodyPr>
          <a:lstStyle/>
          <a:p>
            <a:pPr lvl="0" defTabSz="457200">
              <a:defRPr/>
            </a:pPr>
            <a:r>
              <a:rPr lang="en-US" sz="4400" b="1" dirty="0" smtClean="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ea typeface="Calibri" panose="020F0502020204030204" pitchFamily="34" charset="0"/>
              </a:rPr>
              <a:t>DATA</a:t>
            </a:r>
            <a:r>
              <a:rPr lang="en-US" sz="4400" b="1" dirty="0" smtClean="0">
                <a:gradFill>
                  <a:gsLst>
                    <a:gs pos="98165">
                      <a:srgbClr val="FF6699"/>
                    </a:gs>
                    <a:gs pos="78000">
                      <a:srgbClr val="FF6699"/>
                    </a:gs>
                    <a:gs pos="27000">
                      <a:srgbClr val="FF6699"/>
                    </a:gs>
                    <a:gs pos="45000">
                      <a:schemeClr val="bg1"/>
                    </a:gs>
                  </a:gsLst>
                  <a:lin ang="5400000" scaled="0"/>
                </a:gradFill>
                <a:latin typeface="Snap ITC" panose="04040A07060A02020202" pitchFamily="82" charset="0"/>
                <a:ea typeface="Calibri" panose="020F0502020204030204" pitchFamily="34" charset="0"/>
              </a:rPr>
              <a:t> </a:t>
            </a:r>
            <a:r>
              <a:rPr lang="en-US" sz="4400" b="1" dirty="0" smtClean="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ea typeface="Calibri" panose="020F0502020204030204" pitchFamily="34" charset="0"/>
              </a:rPr>
              <a:t>CLEANING</a:t>
            </a:r>
            <a:endParaRPr lang="en-IN" sz="4400" dirty="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endParaRPr>
          </a:p>
        </p:txBody>
      </p:sp>
      <p:sp>
        <p:nvSpPr>
          <p:cNvPr id="3" name="TextBox 2"/>
          <p:cNvSpPr txBox="1"/>
          <p:nvPr/>
        </p:nvSpPr>
        <p:spPr>
          <a:xfrm>
            <a:off x="501162" y="1890346"/>
            <a:ext cx="11306907" cy="2246769"/>
          </a:xfrm>
          <a:prstGeom prst="rect">
            <a:avLst/>
          </a:prstGeom>
          <a:noFill/>
        </p:spPr>
        <p:txBody>
          <a:bodyPr wrap="square" rtlCol="0">
            <a:spAutoFit/>
          </a:bodyPr>
          <a:lstStyle/>
          <a:p>
            <a:r>
              <a:rPr lang="en-US" sz="2800" b="1" dirty="0" smtClean="0">
                <a:latin typeface="Comic Sans MS" pitchFamily="66" charset="0"/>
              </a:rPr>
              <a:t>This involves handling missing values, removing duplicates, and correcting any inconsistencies or errors in the data. Use data cleaning tools or scripting languages like Python or R for this </a:t>
            </a:r>
            <a:r>
              <a:rPr lang="en-US" sz="2800" b="1" dirty="0" err="1" smtClean="0">
                <a:latin typeface="Comic Sans MS" pitchFamily="66" charset="0"/>
              </a:rPr>
              <a:t>task.The</a:t>
            </a:r>
            <a:r>
              <a:rPr lang="en-US" sz="2800" b="1" dirty="0" smtClean="0">
                <a:latin typeface="Comic Sans MS" pitchFamily="66" charset="0"/>
              </a:rPr>
              <a:t> dataset contains lots of missing values.</a:t>
            </a:r>
          </a:p>
          <a:p>
            <a:endParaRPr lang="en-US" sz="2800" b="1" dirty="0">
              <a:latin typeface="Comic Sans MS" pitchFamily="66" charset="0"/>
            </a:endParaRPr>
          </a:p>
        </p:txBody>
      </p:sp>
      <p:pic>
        <p:nvPicPr>
          <p:cNvPr id="4" name="Picture 3" descr="Screenshot 2023-10-17 203517.png"/>
          <p:cNvPicPr>
            <a:picLocks noChangeAspect="1"/>
          </p:cNvPicPr>
          <p:nvPr/>
        </p:nvPicPr>
        <p:blipFill>
          <a:blip r:embed="rId2"/>
          <a:stretch>
            <a:fillRect/>
          </a:stretch>
        </p:blipFill>
        <p:spPr>
          <a:xfrm>
            <a:off x="1987061" y="3859824"/>
            <a:ext cx="7587762" cy="26904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0823" y="369277"/>
            <a:ext cx="11350869" cy="2246769"/>
          </a:xfrm>
          <a:prstGeom prst="rect">
            <a:avLst/>
          </a:prstGeom>
          <a:noFill/>
        </p:spPr>
        <p:txBody>
          <a:bodyPr wrap="square" rtlCol="0">
            <a:spAutoFit/>
          </a:bodyPr>
          <a:lstStyle/>
          <a:p>
            <a:r>
              <a:rPr lang="en-US" sz="2800" b="1" dirty="0" smtClean="0">
                <a:latin typeface="Comic Sans MS" pitchFamily="66" charset="0"/>
              </a:rPr>
              <a:t>Sometimes </a:t>
            </a:r>
            <a:r>
              <a:rPr lang="en-US" sz="2800" b="1" dirty="0" err="1" smtClean="0">
                <a:latin typeface="Comic Sans MS" pitchFamily="66" charset="0"/>
              </a:rPr>
              <a:t>csv</a:t>
            </a:r>
            <a:r>
              <a:rPr lang="en-US" sz="2800" b="1" dirty="0" smtClean="0">
                <a:latin typeface="Comic Sans MS" pitchFamily="66" charset="0"/>
              </a:rPr>
              <a:t> file has null values, which are later displayed as </a:t>
            </a:r>
            <a:r>
              <a:rPr lang="en-US" sz="2800" b="1" i="1" dirty="0" err="1" smtClean="0">
                <a:latin typeface="Comic Sans MS" pitchFamily="66" charset="0"/>
              </a:rPr>
              <a:t>NaN</a:t>
            </a:r>
            <a:r>
              <a:rPr lang="en-US" sz="2800" b="1" i="1" dirty="0" smtClean="0">
                <a:latin typeface="Comic Sans MS" pitchFamily="66" charset="0"/>
              </a:rPr>
              <a:t> </a:t>
            </a:r>
            <a:r>
              <a:rPr lang="en-US" sz="2800" b="1" dirty="0" smtClean="0">
                <a:latin typeface="Comic Sans MS" pitchFamily="66" charset="0"/>
              </a:rPr>
              <a:t>in Data Frame. Just like pandas </a:t>
            </a:r>
            <a:r>
              <a:rPr lang="en-US" sz="2800" b="1" dirty="0" err="1" smtClean="0">
                <a:latin typeface="Comic Sans MS" pitchFamily="66" charset="0"/>
              </a:rPr>
              <a:t>dropna</a:t>
            </a:r>
            <a:r>
              <a:rPr lang="en-US" sz="2800" b="1" dirty="0" smtClean="0">
                <a:latin typeface="Comic Sans MS" pitchFamily="66" charset="0"/>
              </a:rPr>
              <a:t>() method manage and remove Null values from a data frame, </a:t>
            </a:r>
            <a:r>
              <a:rPr lang="en-US" sz="2800" b="1" dirty="0" err="1" smtClean="0">
                <a:latin typeface="Comic Sans MS" pitchFamily="66" charset="0"/>
              </a:rPr>
              <a:t>fillna</a:t>
            </a:r>
            <a:r>
              <a:rPr lang="en-US" sz="2800" b="1" dirty="0" smtClean="0">
                <a:latin typeface="Comic Sans MS" pitchFamily="66" charset="0"/>
              </a:rPr>
              <a:t>() manages and let the user replace </a:t>
            </a:r>
            <a:r>
              <a:rPr lang="en-US" sz="2800" b="1" dirty="0" err="1" smtClean="0">
                <a:latin typeface="Comic Sans MS" pitchFamily="66" charset="0"/>
              </a:rPr>
              <a:t>NaN</a:t>
            </a:r>
            <a:r>
              <a:rPr lang="en-US" sz="2800" b="1" dirty="0" smtClean="0">
                <a:latin typeface="Comic Sans MS" pitchFamily="66" charset="0"/>
              </a:rPr>
              <a:t> values with some value of their own. </a:t>
            </a:r>
            <a:endParaRPr lang="en-US" sz="2800" b="1" dirty="0">
              <a:latin typeface="Comic Sans MS" pitchFamily="66" charset="0"/>
            </a:endParaRPr>
          </a:p>
        </p:txBody>
      </p:sp>
      <p:pic>
        <p:nvPicPr>
          <p:cNvPr id="4" name="Picture 3" descr="Screenshot 2023-10-17 204212.png"/>
          <p:cNvPicPr>
            <a:picLocks noChangeAspect="1"/>
          </p:cNvPicPr>
          <p:nvPr/>
        </p:nvPicPr>
        <p:blipFill>
          <a:blip r:embed="rId2"/>
          <a:stretch>
            <a:fillRect/>
          </a:stretch>
        </p:blipFill>
        <p:spPr>
          <a:xfrm>
            <a:off x="2426677" y="3003030"/>
            <a:ext cx="6541477" cy="32834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5251" y="764903"/>
            <a:ext cx="7081682" cy="769441"/>
          </a:xfrm>
          <a:prstGeom prst="rect">
            <a:avLst/>
          </a:prstGeom>
        </p:spPr>
        <p:txBody>
          <a:bodyPr wrap="none">
            <a:spAutoFit/>
          </a:bodyPr>
          <a:lstStyle/>
          <a:p>
            <a:pPr lvl="0" defTabSz="457200">
              <a:defRPr/>
            </a:pPr>
            <a:r>
              <a:rPr lang="en-US" sz="4400" b="1" dirty="0" smtClean="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ea typeface="Calibri" panose="020F0502020204030204" pitchFamily="34" charset="0"/>
              </a:rPr>
              <a:t>DATA</a:t>
            </a:r>
            <a:r>
              <a:rPr lang="en-US" sz="4400" b="1" dirty="0" smtClean="0">
                <a:gradFill>
                  <a:gsLst>
                    <a:gs pos="98165">
                      <a:srgbClr val="FF6699"/>
                    </a:gs>
                    <a:gs pos="78000">
                      <a:srgbClr val="FF6699"/>
                    </a:gs>
                    <a:gs pos="27000">
                      <a:srgbClr val="FF6699"/>
                    </a:gs>
                    <a:gs pos="45000">
                      <a:schemeClr val="bg1"/>
                    </a:gs>
                  </a:gsLst>
                  <a:lin ang="5400000" scaled="0"/>
                </a:gradFill>
                <a:latin typeface="Snap ITC" panose="04040A07060A02020202" pitchFamily="82" charset="0"/>
                <a:ea typeface="Calibri" panose="020F0502020204030204" pitchFamily="34" charset="0"/>
              </a:rPr>
              <a:t> </a:t>
            </a:r>
            <a:r>
              <a:rPr lang="en-US" sz="4400" b="1" dirty="0" smtClean="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ea typeface="Calibri" panose="020F0502020204030204" pitchFamily="34" charset="0"/>
              </a:rPr>
              <a:t>INTEGRATION</a:t>
            </a:r>
            <a:endParaRPr lang="en-IN" sz="4400" dirty="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endParaRPr>
          </a:p>
        </p:txBody>
      </p:sp>
      <p:sp>
        <p:nvSpPr>
          <p:cNvPr id="3" name="TextBox 2"/>
          <p:cNvSpPr txBox="1"/>
          <p:nvPr/>
        </p:nvSpPr>
        <p:spPr>
          <a:xfrm>
            <a:off x="791308" y="1995854"/>
            <a:ext cx="10577146" cy="3970318"/>
          </a:xfrm>
          <a:prstGeom prst="rect">
            <a:avLst/>
          </a:prstGeom>
          <a:noFill/>
        </p:spPr>
        <p:txBody>
          <a:bodyPr wrap="square" rtlCol="0">
            <a:spAutoFit/>
          </a:bodyPr>
          <a:lstStyle/>
          <a:p>
            <a:r>
              <a:rPr lang="en-US" sz="2800" b="1" dirty="0" smtClean="0">
                <a:latin typeface="Comic Sans MS" pitchFamily="66" charset="0"/>
              </a:rPr>
              <a:t>Data integration is the process of combining data from multiple sources into a cohesive and consistent view. This process involves identifying and accessing the different data sources, mapping the data to a common format, and reconciling any inconsistencies or discrepancies between the sources. The goal of data integration is to make it easier to access and analyze data that is spread across multiple systems or platforms, in order to gain a more complete and accurate understanding of the data.</a:t>
            </a:r>
            <a:endParaRPr lang="en-US" sz="2800" b="1" dirty="0">
              <a:latin typeface="Comic Sans MS"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Screenshot 2023-10-17 212633.png"/>
          <p:cNvPicPr>
            <a:picLocks noChangeAspect="1"/>
          </p:cNvPicPr>
          <p:nvPr/>
        </p:nvPicPr>
        <p:blipFill>
          <a:blip r:embed="rId2"/>
          <a:stretch>
            <a:fillRect/>
          </a:stretch>
        </p:blipFill>
        <p:spPr>
          <a:xfrm>
            <a:off x="2074985" y="2655277"/>
            <a:ext cx="6620607" cy="3683977"/>
          </a:xfrm>
          <a:prstGeom prst="rect">
            <a:avLst/>
          </a:prstGeom>
        </p:spPr>
      </p:pic>
      <p:sp>
        <p:nvSpPr>
          <p:cNvPr id="14" name="TextBox 13"/>
          <p:cNvSpPr txBox="1"/>
          <p:nvPr/>
        </p:nvSpPr>
        <p:spPr>
          <a:xfrm>
            <a:off x="386862" y="896816"/>
            <a:ext cx="11438792" cy="1846659"/>
          </a:xfrm>
          <a:prstGeom prst="rect">
            <a:avLst/>
          </a:prstGeom>
          <a:noFill/>
        </p:spPr>
        <p:txBody>
          <a:bodyPr wrap="square" rtlCol="0">
            <a:spAutoFit/>
          </a:bodyPr>
          <a:lstStyle/>
          <a:p>
            <a:r>
              <a:rPr lang="en-US" sz="2400" b="1" dirty="0" smtClean="0">
                <a:latin typeface="Comic Sans MS" pitchFamily="66" charset="0"/>
              </a:rPr>
              <a:t>The column contains the null values so </a:t>
            </a:r>
            <a:r>
              <a:rPr lang="en-US" sz="2400" b="1" dirty="0" err="1" smtClean="0">
                <a:latin typeface="Comic Sans MS" pitchFamily="66" charset="0"/>
              </a:rPr>
              <a:t>i</a:t>
            </a:r>
            <a:r>
              <a:rPr lang="en-US" sz="2400" b="1" dirty="0" smtClean="0">
                <a:latin typeface="Comic Sans MS" pitchFamily="66" charset="0"/>
              </a:rPr>
              <a:t> dropped the column (PM)</a:t>
            </a:r>
          </a:p>
          <a:p>
            <a:r>
              <a:rPr lang="en-US" sz="2400" b="1" dirty="0" smtClean="0">
                <a:latin typeface="Comic Sans MS" pitchFamily="66" charset="0"/>
              </a:rPr>
              <a:t>It is very complex to handle the names so renamed it as we use it wisely</a:t>
            </a:r>
          </a:p>
          <a:p>
            <a:r>
              <a:rPr lang="en-US" sz="2400" b="1" dirty="0" smtClean="0">
                <a:latin typeface="Comic Sans MS" pitchFamily="66" charset="0"/>
              </a:rPr>
              <a:t>The info() method is used to get information about dataset.</a:t>
            </a:r>
          </a:p>
          <a:p>
            <a:r>
              <a:rPr lang="en-US" sz="2400" b="1" dirty="0" smtClean="0">
                <a:latin typeface="Comic Sans MS" pitchFamily="66" charset="0"/>
              </a:rPr>
              <a:t>The shape() is used to get the rows and columns in the dataset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3069" y="606641"/>
            <a:ext cx="8757654" cy="769441"/>
          </a:xfrm>
          <a:prstGeom prst="rect">
            <a:avLst/>
          </a:prstGeom>
        </p:spPr>
        <p:txBody>
          <a:bodyPr wrap="none">
            <a:spAutoFit/>
          </a:bodyPr>
          <a:lstStyle/>
          <a:p>
            <a:pPr lvl="0" defTabSz="457200">
              <a:defRPr/>
            </a:pPr>
            <a:r>
              <a:rPr lang="en-US" sz="4400" b="1" dirty="0" smtClean="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ea typeface="Calibri" panose="020F0502020204030204" pitchFamily="34" charset="0"/>
              </a:rPr>
              <a:t>DATA</a:t>
            </a:r>
            <a:r>
              <a:rPr lang="en-US" sz="4400" b="1" dirty="0" smtClean="0">
                <a:gradFill>
                  <a:gsLst>
                    <a:gs pos="98165">
                      <a:srgbClr val="FF6699"/>
                    </a:gs>
                    <a:gs pos="78000">
                      <a:srgbClr val="FF6699"/>
                    </a:gs>
                    <a:gs pos="27000">
                      <a:srgbClr val="FF6699"/>
                    </a:gs>
                    <a:gs pos="45000">
                      <a:schemeClr val="bg1"/>
                    </a:gs>
                  </a:gsLst>
                  <a:lin ang="5400000" scaled="0"/>
                </a:gradFill>
                <a:latin typeface="Snap ITC" panose="04040A07060A02020202" pitchFamily="82" charset="0"/>
                <a:ea typeface="Calibri" panose="020F0502020204030204" pitchFamily="34" charset="0"/>
              </a:rPr>
              <a:t> </a:t>
            </a:r>
            <a:r>
              <a:rPr lang="en-US" sz="4400" b="1" dirty="0" smtClean="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ea typeface="Calibri" panose="020F0502020204030204" pitchFamily="34" charset="0"/>
              </a:rPr>
              <a:t>TRANSFORMATION</a:t>
            </a:r>
            <a:endParaRPr lang="en-IN" sz="4400" dirty="0">
              <a:gradFill>
                <a:gsLst>
                  <a:gs pos="98165">
                    <a:srgbClr val="FF6699"/>
                  </a:gs>
                  <a:gs pos="78000">
                    <a:srgbClr val="FF6699"/>
                  </a:gs>
                  <a:gs pos="27000">
                    <a:srgbClr val="FF6699"/>
                  </a:gs>
                  <a:gs pos="45000">
                    <a:schemeClr val="bg1"/>
                  </a:gs>
                </a:gsLst>
                <a:lin ang="5400000" scaled="0"/>
              </a:gradFill>
              <a:effectLst>
                <a:outerShdw blurRad="38100" dist="38100" dir="2700000" algn="tl">
                  <a:srgbClr val="000000">
                    <a:alpha val="43137"/>
                  </a:srgbClr>
                </a:outerShdw>
              </a:effectLst>
              <a:latin typeface="Snap ITC" panose="04040A07060A02020202" pitchFamily="82" charset="0"/>
            </a:endParaRPr>
          </a:p>
        </p:txBody>
      </p:sp>
      <p:sp>
        <p:nvSpPr>
          <p:cNvPr id="4" name="TextBox 3"/>
          <p:cNvSpPr txBox="1"/>
          <p:nvPr/>
        </p:nvSpPr>
        <p:spPr>
          <a:xfrm>
            <a:off x="738554" y="1837592"/>
            <a:ext cx="10832123" cy="2092881"/>
          </a:xfrm>
          <a:prstGeom prst="rect">
            <a:avLst/>
          </a:prstGeom>
          <a:noFill/>
        </p:spPr>
        <p:txBody>
          <a:bodyPr wrap="square" rtlCol="0">
            <a:spAutoFit/>
          </a:bodyPr>
          <a:lstStyle/>
          <a:p>
            <a:r>
              <a:rPr lang="en-US" sz="2800" b="1" dirty="0" smtClean="0">
                <a:latin typeface="Comic Sans MS" pitchFamily="66" charset="0"/>
              </a:rPr>
              <a:t>The Air Quality Index (AQI) displayed on this page provides a comparison of air pollutants, </a:t>
            </a:r>
            <a:r>
              <a:rPr lang="en-US" sz="2800" b="1" dirty="0" err="1" smtClean="0">
                <a:latin typeface="Comic Sans MS" pitchFamily="66" charset="0"/>
              </a:rPr>
              <a:t>standardising</a:t>
            </a:r>
            <a:r>
              <a:rPr lang="en-US" sz="2800" b="1" dirty="0" smtClean="0">
                <a:latin typeface="Comic Sans MS" pitchFamily="66" charset="0"/>
              </a:rPr>
              <a:t> measurements of ozone, </a:t>
            </a:r>
            <a:r>
              <a:rPr lang="en-US" sz="2800" b="1" dirty="0" err="1" smtClean="0">
                <a:latin typeface="Comic Sans MS" pitchFamily="66" charset="0"/>
              </a:rPr>
              <a:t>carbonmonoxide</a:t>
            </a:r>
            <a:r>
              <a:rPr lang="en-US" sz="2800" b="1" dirty="0" smtClean="0">
                <a:latin typeface="Comic Sans MS" pitchFamily="66" charset="0"/>
              </a:rPr>
              <a:t>, </a:t>
            </a:r>
            <a:r>
              <a:rPr lang="en-US" sz="2800" b="1" dirty="0" err="1" smtClean="0">
                <a:latin typeface="Comic Sans MS" pitchFamily="66" charset="0"/>
              </a:rPr>
              <a:t>nitrogendioxide</a:t>
            </a:r>
            <a:r>
              <a:rPr lang="en-US" sz="2800" b="1" dirty="0" smtClean="0">
                <a:latin typeface="Comic Sans MS" pitchFamily="66" charset="0"/>
              </a:rPr>
              <a:t> and airborne particles in the environment in the ACT.</a:t>
            </a:r>
          </a:p>
          <a:p>
            <a:endParaRPr lang="en-US" dirty="0"/>
          </a:p>
        </p:txBody>
      </p:sp>
      <p:pic>
        <p:nvPicPr>
          <p:cNvPr id="5" name="Picture 4" descr="Screenshot 2023-10-17 213524.png"/>
          <p:cNvPicPr>
            <a:picLocks noChangeAspect="1"/>
          </p:cNvPicPr>
          <p:nvPr/>
        </p:nvPicPr>
        <p:blipFill>
          <a:blip r:embed="rId2"/>
          <a:stretch>
            <a:fillRect/>
          </a:stretch>
        </p:blipFill>
        <p:spPr>
          <a:xfrm>
            <a:off x="2911489" y="3775896"/>
            <a:ext cx="5296359" cy="245385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TotalTime>
  <Words>548</Words>
  <Application>Microsoft Office PowerPoint</Application>
  <PresentationFormat>Custom</PresentationFormat>
  <Paragraphs>53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NARAAYANAN T</dc:creator>
  <cp:lastModifiedBy>Prathiba</cp:lastModifiedBy>
  <cp:revision>18</cp:revision>
  <dcterms:created xsi:type="dcterms:W3CDTF">2023-10-17T07:49:44Z</dcterms:created>
  <dcterms:modified xsi:type="dcterms:W3CDTF">2023-10-22T11:59:03Z</dcterms:modified>
</cp:coreProperties>
</file>