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60" r:id="rId8"/>
    <p:sldId id="271" r:id="rId9"/>
    <p:sldId id="280" r:id="rId10"/>
    <p:sldId id="281" r:id="rId11"/>
    <p:sldId id="282" r:id="rId12"/>
    <p:sldId id="267"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BA573-A044-7E49-8ACD-2ADB504ABD12}" v="27" dt="2023-09-12T20:24:24.764"/>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autoAdjust="0"/>
    <p:restoredTop sz="94719" autoAdjust="0"/>
  </p:normalViewPr>
  <p:slideViewPr>
    <p:cSldViewPr snapToGrid="0">
      <p:cViewPr varScale="1">
        <p:scale>
          <a:sx n="78" d="100"/>
          <a:sy n="78" d="100"/>
        </p:scale>
        <p:origin x="1176"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1/27/2024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636749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72616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70441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07332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8831913" cy="3277050"/>
          </a:xfrm>
        </p:spPr>
        <p:txBody>
          <a:bodyPr/>
          <a:lstStyle/>
          <a:p>
            <a:r>
              <a:rPr lang="en-US" dirty="0"/>
              <a:t>Electricity Billing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DEEPA 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DEEPA A</a:t>
            </a:r>
          </a:p>
          <a:p>
            <a:r>
              <a:rPr lang="en-US" dirty="0"/>
              <a:t>deepa.ak682@gmail.com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Algorithm Used</a:t>
            </a:r>
          </a:p>
          <a:p>
            <a:r>
              <a:rPr lang="en-US" dirty="0"/>
              <a:t>Implementation and Output</a:t>
            </a:r>
          </a:p>
          <a:p>
            <a:r>
              <a:rPr lang="en-US" dirty="0"/>
              <a:t>Summary</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Electricity Billing System</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47500" lnSpcReduction="20000"/>
          </a:bodyPr>
          <a:lstStyle/>
          <a:p>
            <a:pPr algn="l"/>
            <a:r>
              <a:rPr lang="en-US" sz="3800" dirty="0"/>
              <a:t>At Electricity Billing System is a Desktop-based application.</a:t>
            </a:r>
          </a:p>
          <a:p>
            <a:pPr algn="l"/>
            <a:r>
              <a:rPr lang="en-US" sz="3800" dirty="0"/>
              <a:t>•This project aims at serving the department of electricity by computerizing the billing system.</a:t>
            </a:r>
          </a:p>
          <a:p>
            <a:pPr algn="l"/>
            <a:r>
              <a:rPr lang="en-US" sz="3800" dirty="0"/>
              <a:t>•It mainly focuses on the calculation of units consumed during the specified time and the money to be charged by the electricity offices.</a:t>
            </a:r>
          </a:p>
          <a:p>
            <a:pPr algn="l"/>
            <a:r>
              <a:rPr lang="en-US" sz="3800" dirty="0"/>
              <a:t>•This computerized system will make the overall billing system easy, accessible, comfortable, and effective for consumers. </a:t>
            </a:r>
            <a:br>
              <a:rPr lang="en-US" dirty="0"/>
            </a:b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Electricity Billing System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059337" y="-68826"/>
            <a:ext cx="9779183" cy="1008474"/>
          </a:xfrm>
        </p:spPr>
        <p:txBody>
          <a:bodyPr/>
          <a:lstStyle/>
          <a:p>
            <a:r>
              <a:rPr lang="en-US" dirty="0"/>
              <a:t>Algorithm Used</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Electricity Billing System</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7" name="Content Placeholder 6">
            <a:extLst>
              <a:ext uri="{FF2B5EF4-FFF2-40B4-BE49-F238E27FC236}">
                <a16:creationId xmlns:a16="http://schemas.microsoft.com/office/drawing/2014/main" id="{EDE27995-2D60-8B95-C3BD-1E36245B5C58}"/>
              </a:ext>
            </a:extLst>
          </p:cNvPr>
          <p:cNvSpPr>
            <a:spLocks noGrp="1"/>
          </p:cNvSpPr>
          <p:nvPr>
            <p:ph idx="1"/>
          </p:nvPr>
        </p:nvSpPr>
        <p:spPr>
          <a:xfrm>
            <a:off x="1059337" y="1110678"/>
            <a:ext cx="10650881" cy="5245671"/>
          </a:xfrm>
        </p:spPr>
        <p:txBody>
          <a:bodyPr/>
          <a:lstStyle/>
          <a:p>
            <a:pPr algn="l"/>
            <a:r>
              <a:rPr lang="en-US" sz="1600" b="1" i="0" dirty="0">
                <a:solidFill>
                  <a:srgbClr val="0D0D0D"/>
                </a:solidFill>
                <a:effectLst/>
                <a:latin typeface="ff3"/>
              </a:rPr>
              <a:t>1. Initialization</a:t>
            </a:r>
            <a:endParaRPr lang="en-US" sz="1600" b="0" i="0" dirty="0">
              <a:solidFill>
                <a:srgbClr val="000000"/>
              </a:solidFill>
              <a:effectLst/>
              <a:latin typeface="Source Sans Pro" panose="020B0503030403020204" pitchFamily="34" charset="0"/>
            </a:endParaRPr>
          </a:p>
          <a:p>
            <a:pPr algn="l"/>
            <a:r>
              <a:rPr lang="en-US" sz="1600" b="0" i="0" dirty="0">
                <a:solidFill>
                  <a:srgbClr val="0D0D0D"/>
                </a:solidFill>
                <a:effectLst/>
                <a:latin typeface="ff2"/>
              </a:rPr>
              <a:t>Initialize the system with basic information, such as customer data.</a:t>
            </a:r>
            <a:endParaRPr lang="en-US" sz="1600" b="0" i="0" dirty="0">
              <a:solidFill>
                <a:srgbClr val="000000"/>
              </a:solidFill>
              <a:effectLst/>
              <a:latin typeface="Source Sans Pro" panose="020B0503030403020204" pitchFamily="34" charset="0"/>
            </a:endParaRPr>
          </a:p>
          <a:p>
            <a:pPr algn="l"/>
            <a:r>
              <a:rPr lang="en-US" sz="1600" b="1" i="0" dirty="0">
                <a:solidFill>
                  <a:srgbClr val="000000"/>
                </a:solidFill>
                <a:effectLst/>
                <a:latin typeface="ff3"/>
              </a:rPr>
              <a:t>2.</a:t>
            </a:r>
            <a:r>
              <a:rPr lang="en-US" sz="1600" b="1" i="0" dirty="0">
                <a:solidFill>
                  <a:srgbClr val="0D0D0D"/>
                </a:solidFill>
                <a:effectLst/>
                <a:latin typeface="ff3"/>
              </a:rPr>
              <a:t>Data Input</a:t>
            </a:r>
            <a:endParaRPr lang="en-US" sz="1600" b="0" i="0" dirty="0">
              <a:solidFill>
                <a:srgbClr val="000000"/>
              </a:solidFill>
              <a:effectLst/>
              <a:latin typeface="Source Sans Pro" panose="020B0503030403020204" pitchFamily="34" charset="0"/>
            </a:endParaRPr>
          </a:p>
          <a:p>
            <a:pPr algn="l"/>
            <a:r>
              <a:rPr lang="en-US" sz="1600" b="0" i="0" dirty="0">
                <a:solidFill>
                  <a:srgbClr val="0D0D0D"/>
                </a:solidFill>
                <a:effectLst/>
                <a:latin typeface="ff2"/>
              </a:rPr>
              <a:t>Collect meter readings for each customer at the beginning and end of the billing period. </a:t>
            </a:r>
          </a:p>
          <a:p>
            <a:pPr algn="l"/>
            <a:r>
              <a:rPr lang="en-US" sz="1600" b="1" i="0" dirty="0">
                <a:solidFill>
                  <a:srgbClr val="000000"/>
                </a:solidFill>
                <a:effectLst/>
                <a:latin typeface="ff3"/>
              </a:rPr>
              <a:t>3.</a:t>
            </a:r>
            <a:r>
              <a:rPr lang="en-US" sz="1600" b="1" i="0" dirty="0">
                <a:solidFill>
                  <a:srgbClr val="0D0D0D"/>
                </a:solidFill>
                <a:effectLst/>
                <a:latin typeface="ff3"/>
              </a:rPr>
              <a:t>Calculate Electricity Consumption</a:t>
            </a:r>
            <a:endParaRPr lang="en-US" sz="1600" b="0" i="0" dirty="0">
              <a:solidFill>
                <a:srgbClr val="000000"/>
              </a:solidFill>
              <a:effectLst/>
              <a:latin typeface="Source Sans Pro" panose="020B0503030403020204" pitchFamily="34" charset="0"/>
            </a:endParaRPr>
          </a:p>
          <a:p>
            <a:pPr algn="l"/>
            <a:r>
              <a:rPr lang="en-US" sz="1600" b="0" i="0" dirty="0">
                <a:solidFill>
                  <a:srgbClr val="0D0D0D"/>
                </a:solidFill>
                <a:effectLst/>
                <a:latin typeface="ff2"/>
              </a:rPr>
              <a:t>For each customer, subtract the initial meter reading from the final meter reading to calculate the electricity consumption during the billing period. Store the consumption data.</a:t>
            </a:r>
            <a:endParaRPr lang="en-US" sz="1600" b="0" i="0" dirty="0">
              <a:solidFill>
                <a:srgbClr val="000000"/>
              </a:solidFill>
              <a:effectLst/>
              <a:latin typeface="Source Sans Pro" panose="020B0503030403020204" pitchFamily="34" charset="0"/>
            </a:endParaRPr>
          </a:p>
          <a:p>
            <a:pPr algn="l"/>
            <a:r>
              <a:rPr lang="en-US" sz="1600" b="1" i="0" dirty="0">
                <a:solidFill>
                  <a:srgbClr val="000000"/>
                </a:solidFill>
                <a:effectLst/>
                <a:latin typeface="ff3"/>
              </a:rPr>
              <a:t>4.</a:t>
            </a:r>
            <a:r>
              <a:rPr lang="en-US" sz="1600" b="1" i="0" dirty="0">
                <a:solidFill>
                  <a:srgbClr val="0D0D0D"/>
                </a:solidFill>
                <a:effectLst/>
                <a:latin typeface="ff3"/>
              </a:rPr>
              <a:t>Calculate Bill Amount</a:t>
            </a:r>
            <a:endParaRPr lang="en-US" sz="1600" b="0" i="0" dirty="0">
              <a:solidFill>
                <a:srgbClr val="000000"/>
              </a:solidFill>
              <a:effectLst/>
              <a:latin typeface="Source Sans Pro" panose="020B0503030403020204" pitchFamily="34" charset="0"/>
            </a:endParaRPr>
          </a:p>
          <a:p>
            <a:pPr algn="l"/>
            <a:r>
              <a:rPr lang="en-US" sz="1600" b="0" i="0" dirty="0">
                <a:solidFill>
                  <a:srgbClr val="0D0D0D"/>
                </a:solidFill>
                <a:effectLst/>
                <a:latin typeface="ff2"/>
              </a:rPr>
              <a:t>Apply the tariff rates to the electricity consumption for each customer to calculate their bill amount. Consider different tariff structures, such as charges based on the different slabs of units consumed.</a:t>
            </a:r>
            <a:endParaRPr lang="en-US" sz="1600" b="0" i="0" dirty="0">
              <a:solidFill>
                <a:srgbClr val="000000"/>
              </a:solidFill>
              <a:effectLst/>
              <a:latin typeface="Source Sans Pro" panose="020B0503030403020204" pitchFamily="34" charset="0"/>
            </a:endParaRPr>
          </a:p>
          <a:p>
            <a:pPr algn="l"/>
            <a:r>
              <a:rPr lang="en-US" sz="1600" b="1" i="0" dirty="0">
                <a:solidFill>
                  <a:srgbClr val="000000"/>
                </a:solidFill>
                <a:effectLst/>
                <a:latin typeface="ff3"/>
              </a:rPr>
              <a:t>5.</a:t>
            </a:r>
            <a:r>
              <a:rPr lang="en-US" sz="1600" b="1" i="0" dirty="0">
                <a:solidFill>
                  <a:srgbClr val="0D0D0D"/>
                </a:solidFill>
                <a:effectLst/>
                <a:latin typeface="ff3"/>
              </a:rPr>
              <a:t>Generate Bills</a:t>
            </a:r>
            <a:endParaRPr lang="en-US" sz="1600" b="0" i="0" dirty="0">
              <a:solidFill>
                <a:srgbClr val="000000"/>
              </a:solidFill>
              <a:effectLst/>
              <a:latin typeface="Source Sans Pro" panose="020B0503030403020204" pitchFamily="34" charset="0"/>
            </a:endParaRPr>
          </a:p>
          <a:p>
            <a:pPr algn="l"/>
            <a:r>
              <a:rPr lang="en-US" sz="1600" b="0" i="0" dirty="0">
                <a:solidFill>
                  <a:srgbClr val="0D0D0D"/>
                </a:solidFill>
                <a:effectLst/>
                <a:latin typeface="ff2"/>
              </a:rPr>
              <a:t>Create and format bills for each customer, including details such as consumer ID, customer name,, consumption, charges, and total amount due, due date. </a:t>
            </a:r>
            <a:br>
              <a:rPr lang="en-US" sz="1000" dirty="0"/>
            </a:br>
            <a:endParaRPr lang="en-IN" sz="1000" dirty="0"/>
          </a:p>
        </p:txBody>
      </p:sp>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664418" y="0"/>
            <a:ext cx="8401624" cy="801996"/>
          </a:xfrm>
        </p:spPr>
        <p:txBody>
          <a:bodyPr/>
          <a:lstStyle/>
          <a:p>
            <a:r>
              <a:rPr lang="en-US" dirty="0"/>
              <a:t>Code</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Electricity Billing System</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5</a:t>
            </a:fld>
            <a:endParaRPr lang="en-US" dirty="0"/>
          </a:p>
        </p:txBody>
      </p:sp>
      <p:pic>
        <p:nvPicPr>
          <p:cNvPr id="28" name="Picture 27">
            <a:extLst>
              <a:ext uri="{FF2B5EF4-FFF2-40B4-BE49-F238E27FC236}">
                <a16:creationId xmlns:a16="http://schemas.microsoft.com/office/drawing/2014/main" id="{2AB4A6FD-9657-3F65-C0D2-6EE3F81119C9}"/>
              </a:ext>
            </a:extLst>
          </p:cNvPr>
          <p:cNvPicPr>
            <a:picLocks noChangeAspect="1"/>
          </p:cNvPicPr>
          <p:nvPr/>
        </p:nvPicPr>
        <p:blipFill>
          <a:blip r:embed="rId3"/>
          <a:stretch>
            <a:fillRect/>
          </a:stretch>
        </p:blipFill>
        <p:spPr>
          <a:xfrm>
            <a:off x="664418" y="801996"/>
            <a:ext cx="7971211" cy="5715495"/>
          </a:xfrm>
          <a:prstGeom prst="rect">
            <a:avLst/>
          </a:prstGeom>
        </p:spPr>
      </p:pic>
    </p:spTree>
    <p:extLst>
      <p:ext uri="{BB962C8B-B14F-4D97-AF65-F5344CB8AC3E}">
        <p14:creationId xmlns:p14="http://schemas.microsoft.com/office/powerpoint/2010/main" val="333569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664418" y="0"/>
            <a:ext cx="8401624" cy="801996"/>
          </a:xfrm>
        </p:spPr>
        <p:txBody>
          <a:bodyPr/>
          <a:lstStyle/>
          <a:p>
            <a:r>
              <a:rPr lang="en-US" dirty="0"/>
              <a:t>Code - Continuation</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Electricity Billing System</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6</a:t>
            </a:fld>
            <a:endParaRPr lang="en-US" dirty="0"/>
          </a:p>
        </p:txBody>
      </p:sp>
      <p:pic>
        <p:nvPicPr>
          <p:cNvPr id="6" name="Picture 5">
            <a:extLst>
              <a:ext uri="{FF2B5EF4-FFF2-40B4-BE49-F238E27FC236}">
                <a16:creationId xmlns:a16="http://schemas.microsoft.com/office/drawing/2014/main" id="{CDE02A3E-D5E9-9ECD-CC91-8775E93A1462}"/>
              </a:ext>
            </a:extLst>
          </p:cNvPr>
          <p:cNvPicPr>
            <a:picLocks noChangeAspect="1"/>
          </p:cNvPicPr>
          <p:nvPr/>
        </p:nvPicPr>
        <p:blipFill>
          <a:blip r:embed="rId3"/>
          <a:stretch>
            <a:fillRect/>
          </a:stretch>
        </p:blipFill>
        <p:spPr>
          <a:xfrm>
            <a:off x="123718" y="920363"/>
            <a:ext cx="4114800" cy="4191363"/>
          </a:xfrm>
          <a:prstGeom prst="rect">
            <a:avLst/>
          </a:prstGeom>
        </p:spPr>
      </p:pic>
      <p:pic>
        <p:nvPicPr>
          <p:cNvPr id="8" name="Picture 7">
            <a:extLst>
              <a:ext uri="{FF2B5EF4-FFF2-40B4-BE49-F238E27FC236}">
                <a16:creationId xmlns:a16="http://schemas.microsoft.com/office/drawing/2014/main" id="{390F51FC-F2B1-BAB0-870E-88142068E51B}"/>
              </a:ext>
            </a:extLst>
          </p:cNvPr>
          <p:cNvPicPr>
            <a:picLocks noChangeAspect="1"/>
          </p:cNvPicPr>
          <p:nvPr/>
        </p:nvPicPr>
        <p:blipFill>
          <a:blip r:embed="rId4"/>
          <a:stretch>
            <a:fillRect/>
          </a:stretch>
        </p:blipFill>
        <p:spPr>
          <a:xfrm>
            <a:off x="4422813" y="920363"/>
            <a:ext cx="5273497" cy="4191363"/>
          </a:xfrm>
          <a:prstGeom prst="rect">
            <a:avLst/>
          </a:prstGeom>
        </p:spPr>
      </p:pic>
    </p:spTree>
    <p:extLst>
      <p:ext uri="{BB962C8B-B14F-4D97-AF65-F5344CB8AC3E}">
        <p14:creationId xmlns:p14="http://schemas.microsoft.com/office/powerpoint/2010/main" val="991176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664418" y="0"/>
            <a:ext cx="8401624" cy="801996"/>
          </a:xfrm>
        </p:spPr>
        <p:txBody>
          <a:bodyPr/>
          <a:lstStyle/>
          <a:p>
            <a:r>
              <a:rPr lang="en-US" dirty="0"/>
              <a:t>Code - Continuation</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Electricity Billing System</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7</a:t>
            </a:fld>
            <a:endParaRPr lang="en-US" dirty="0"/>
          </a:p>
        </p:txBody>
      </p:sp>
      <p:pic>
        <p:nvPicPr>
          <p:cNvPr id="6" name="Picture 5">
            <a:extLst>
              <a:ext uri="{FF2B5EF4-FFF2-40B4-BE49-F238E27FC236}">
                <a16:creationId xmlns:a16="http://schemas.microsoft.com/office/drawing/2014/main" id="{49B47519-C7C2-BCD6-B813-7546183D471B}"/>
              </a:ext>
            </a:extLst>
          </p:cNvPr>
          <p:cNvPicPr>
            <a:picLocks noChangeAspect="1"/>
          </p:cNvPicPr>
          <p:nvPr/>
        </p:nvPicPr>
        <p:blipFill>
          <a:blip r:embed="rId3"/>
          <a:stretch>
            <a:fillRect/>
          </a:stretch>
        </p:blipFill>
        <p:spPr>
          <a:xfrm>
            <a:off x="653494" y="872214"/>
            <a:ext cx="4435224" cy="3520745"/>
          </a:xfrm>
          <a:prstGeom prst="rect">
            <a:avLst/>
          </a:prstGeom>
        </p:spPr>
      </p:pic>
    </p:spTree>
    <p:extLst>
      <p:ext uri="{BB962C8B-B14F-4D97-AF65-F5344CB8AC3E}">
        <p14:creationId xmlns:p14="http://schemas.microsoft.com/office/powerpoint/2010/main" val="323621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664418" y="0"/>
            <a:ext cx="8401624" cy="801996"/>
          </a:xfrm>
        </p:spPr>
        <p:txBody>
          <a:bodyPr/>
          <a:lstStyle/>
          <a:p>
            <a:r>
              <a:rPr lang="en-US" dirty="0"/>
              <a:t>Output</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Electricity Billing System</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dirty="0"/>
          </a:p>
        </p:txBody>
      </p:sp>
      <p:pic>
        <p:nvPicPr>
          <p:cNvPr id="7" name="Picture 6">
            <a:extLst>
              <a:ext uri="{FF2B5EF4-FFF2-40B4-BE49-F238E27FC236}">
                <a16:creationId xmlns:a16="http://schemas.microsoft.com/office/drawing/2014/main" id="{7D10F98B-5CC2-DC96-69B9-EC1F13A0F017}"/>
              </a:ext>
            </a:extLst>
          </p:cNvPr>
          <p:cNvPicPr>
            <a:picLocks noChangeAspect="1"/>
          </p:cNvPicPr>
          <p:nvPr/>
        </p:nvPicPr>
        <p:blipFill>
          <a:blip r:embed="rId3"/>
          <a:stretch>
            <a:fillRect/>
          </a:stretch>
        </p:blipFill>
        <p:spPr>
          <a:xfrm>
            <a:off x="664417" y="967527"/>
            <a:ext cx="6001853" cy="3103028"/>
          </a:xfrm>
          <a:prstGeom prst="rect">
            <a:avLst/>
          </a:prstGeom>
        </p:spPr>
      </p:pic>
    </p:spTree>
    <p:extLst>
      <p:ext uri="{BB962C8B-B14F-4D97-AF65-F5344CB8AC3E}">
        <p14:creationId xmlns:p14="http://schemas.microsoft.com/office/powerpoint/2010/main" val="54484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algn="l"/>
            <a:r>
              <a:rPr lang="en-US" b="0" i="0" dirty="0">
                <a:solidFill>
                  <a:schemeClr val="bg2"/>
                </a:solidFill>
                <a:effectLst/>
                <a:latin typeface="ff4"/>
              </a:rPr>
              <a:t>❖ </a:t>
            </a:r>
            <a:r>
              <a:rPr lang="en-US" b="0" i="0" dirty="0">
                <a:solidFill>
                  <a:schemeClr val="bg2"/>
                </a:solidFill>
                <a:effectLst/>
                <a:latin typeface="ff2"/>
              </a:rPr>
              <a:t>It is a software which helps the user to work with the billing cycles.</a:t>
            </a:r>
          </a:p>
          <a:p>
            <a:pPr algn="l"/>
            <a:r>
              <a:rPr lang="en-US" b="0" i="0" dirty="0">
                <a:solidFill>
                  <a:schemeClr val="bg2"/>
                </a:solidFill>
                <a:effectLst/>
                <a:latin typeface="ff4"/>
              </a:rPr>
              <a:t>❖</a:t>
            </a:r>
            <a:r>
              <a:rPr lang="en-US" b="0" i="0" dirty="0">
                <a:solidFill>
                  <a:schemeClr val="bg2"/>
                </a:solidFill>
                <a:effectLst/>
                <a:latin typeface="ff2"/>
              </a:rPr>
              <a:t>This software reduces the amount of manual data entry and gives greater efficiency. The User Interface of it is very friendly and can be easily used by anyone.</a:t>
            </a:r>
            <a:endParaRPr lang="en-US" b="0" i="0" dirty="0">
              <a:solidFill>
                <a:schemeClr val="bg2"/>
              </a:solidFill>
              <a:effectLst/>
              <a:latin typeface="Source Sans Pro" panose="020B0503030403020204" pitchFamily="34" charset="0"/>
            </a:endParaRPr>
          </a:p>
          <a:p>
            <a:pPr algn="l"/>
            <a:r>
              <a:rPr lang="en-US" b="0" i="0" dirty="0">
                <a:solidFill>
                  <a:schemeClr val="bg2"/>
                </a:solidFill>
                <a:effectLst/>
                <a:latin typeface="ff4"/>
              </a:rPr>
              <a:t>❖</a:t>
            </a:r>
            <a:r>
              <a:rPr lang="en-US" b="0" i="0" dirty="0">
                <a:solidFill>
                  <a:schemeClr val="bg2"/>
                </a:solidFill>
                <a:effectLst/>
                <a:latin typeface="ff2"/>
              </a:rPr>
              <a:t>It also decreases the amount of time taken to write details and other modules</a:t>
            </a:r>
            <a:endParaRPr lang="en-US" b="0" i="0" dirty="0">
              <a:solidFill>
                <a:schemeClr val="bg2"/>
              </a:solidFill>
              <a:effectLst/>
              <a:latin typeface="Source Sans Pro" panose="020B0503030403020204" pitchFamily="34" charset="0"/>
            </a:endParaRP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Electricity Billing System</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AC3131-8810-4A91-9F94-92262D4BB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73794D-D7EA-4048-9998-F5D6224939BE}">
  <ds:schemaRefs>
    <ds:schemaRef ds:uri="71af3243-3dd4-4a8d-8c0d-dd76da1f02a5"/>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 ds:uri="http://purl.org/dc/dcmitype/"/>
    <ds:schemaRef ds:uri="230e9df3-be65-4c73-a93b-d1236ebd677e"/>
    <ds:schemaRef ds:uri="16c05727-aa75-4e4a-9b5f-8a80a1165891"/>
    <ds:schemaRef ds:uri="http://purl.org/dc/elements/1.1/"/>
  </ds:schemaRefs>
</ds:datastoreItem>
</file>

<file path=customXml/itemProps3.xml><?xml version="1.0" encoding="utf-8"?>
<ds:datastoreItem xmlns:ds="http://schemas.openxmlformats.org/officeDocument/2006/customXml" ds:itemID="{C18A0498-6641-479D-8115-8BC7C8E6B1B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353</Words>
  <Application>Microsoft Office PowerPoint</Application>
  <PresentationFormat>Widescreen</PresentationFormat>
  <Paragraphs>58</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ff2</vt:lpstr>
      <vt:lpstr>ff3</vt:lpstr>
      <vt:lpstr>ff4</vt:lpstr>
      <vt:lpstr>Source Sans Pro</vt:lpstr>
      <vt:lpstr>Tenorite</vt:lpstr>
      <vt:lpstr>Custom</vt:lpstr>
      <vt:lpstr>Electricity Billing System</vt:lpstr>
      <vt:lpstr>Agenda</vt:lpstr>
      <vt:lpstr>Introduction</vt:lpstr>
      <vt:lpstr>Algorithm Used</vt:lpstr>
      <vt:lpstr>Code</vt:lpstr>
      <vt:lpstr>Code - Continuation</vt:lpstr>
      <vt:lpstr>Code - Continuation</vt:lpstr>
      <vt:lpstr>Output</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2023-09-06T14:50:52Z</dcterms:created>
  <dcterms:modified xsi:type="dcterms:W3CDTF">2024-01-27T07:07:51Z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