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72" r:id="rId5"/>
    <p:sldId id="259" r:id="rId6"/>
    <p:sldId id="278" r:id="rId7"/>
    <p:sldId id="263" r:id="rId8"/>
    <p:sldId id="283" r:id="rId9"/>
    <p:sldId id="284" r:id="rId10"/>
    <p:sldId id="285" r:id="rId11"/>
    <p:sldId id="2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43E35"/>
    <a:srgbClr val="D1D8B7"/>
    <a:srgbClr val="A09D79"/>
    <a:srgbClr val="AD5C4D"/>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82" d="100"/>
          <a:sy n="82" d="100"/>
        </p:scale>
        <p:origin x="720" y="7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a A" userId="9da7db3bb33f8d74" providerId="LiveId" clId="{8C59D3A6-EDAE-43C9-B954-D6746ABB04E9}"/>
    <pc:docChg chg="modSld">
      <pc:chgData name="Deepa A" userId="9da7db3bb33f8d74" providerId="LiveId" clId="{8C59D3A6-EDAE-43C9-B954-D6746ABB04E9}" dt="2024-01-11T19:02:54.522" v="1" actId="20577"/>
      <pc:docMkLst>
        <pc:docMk/>
      </pc:docMkLst>
      <pc:sldChg chg="modSp mod">
        <pc:chgData name="Deepa A" userId="9da7db3bb33f8d74" providerId="LiveId" clId="{8C59D3A6-EDAE-43C9-B954-D6746ABB04E9}" dt="2024-01-11T19:02:54.522" v="1" actId="20577"/>
        <pc:sldMkLst>
          <pc:docMk/>
          <pc:sldMk cId="1096717490" sldId="263"/>
        </pc:sldMkLst>
        <pc:spChg chg="mod">
          <ac:chgData name="Deepa A" userId="9da7db3bb33f8d74" providerId="LiveId" clId="{8C59D3A6-EDAE-43C9-B954-D6746ABB04E9}" dt="2024-01-11T19:02:54.522" v="1" actId="20577"/>
          <ac:spMkLst>
            <pc:docMk/>
            <pc:sldMk cId="1096717490" sldId="263"/>
            <ac:spMk id="16" creationId="{BB801EE7-C3C0-5B30-EB9B-2C995032EE9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1/12/2024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1/12/2024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IN" dirty="0"/>
              <a:t>Inheritance</a:t>
            </a:r>
            <a:endParaRPr lang="en-US" dirty="0"/>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9619861" y="6186195"/>
            <a:ext cx="1822580" cy="349898"/>
          </a:xfrm>
        </p:spPr>
        <p:txBody>
          <a:bodyPr>
            <a:normAutofit fontScale="92500" lnSpcReduction="20000"/>
          </a:bodyPr>
          <a:lstStyle/>
          <a:p>
            <a:r>
              <a:rPr lang="en-US" dirty="0"/>
              <a:t>DEEPA A</a:t>
            </a:r>
          </a:p>
        </p:txBody>
      </p:sp>
    </p:spTree>
    <p:extLst>
      <p:ext uri="{BB962C8B-B14F-4D97-AF65-F5344CB8AC3E}">
        <p14:creationId xmlns:p14="http://schemas.microsoft.com/office/powerpoint/2010/main" val="41753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lstStyle/>
          <a:p>
            <a:r>
              <a:rPr lang="en-US" b="0" i="0" dirty="0">
                <a:solidFill>
                  <a:srgbClr val="4A4A4A"/>
                </a:solidFill>
                <a:effectLst/>
                <a:latin typeface="Open Sans" panose="020F0502020204030204" pitchFamily="34" charset="0"/>
              </a:rPr>
              <a:t>In OOP, computer programs are designed in such a way where everything is an object that interacts with one another. Inheritance is an integral part of Java OOPs which lets the properties of one class to be inherited by the other. It basically, helps in reusing the code and establish a relationship between different classes.</a:t>
            </a:r>
            <a:endParaRPr lang="en-US" dirty="0"/>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p:pic>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2</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931BB3-DDCE-1839-1E30-6A2E2D780749}"/>
              </a:ext>
            </a:extLst>
          </p:cNvPr>
          <p:cNvSpPr>
            <a:spLocks noGrp="1"/>
          </p:cNvSpPr>
          <p:nvPr>
            <p:ph type="title"/>
          </p:nvPr>
        </p:nvSpPr>
        <p:spPr>
          <a:xfrm>
            <a:off x="852815" y="-111968"/>
            <a:ext cx="9252237" cy="4693297"/>
          </a:xfrm>
        </p:spPr>
        <p:txBody>
          <a:bodyPr/>
          <a:lstStyle/>
          <a:p>
            <a:r>
              <a:rPr lang="en-US" sz="2000" dirty="0">
                <a:solidFill>
                  <a:schemeClr val="bg2">
                    <a:lumMod val="10000"/>
                  </a:schemeClr>
                </a:solidFill>
              </a:rPr>
              <a:t>Code Reusability: The code written in the Superclass is common to all subclasses. Child classes can directly use the parent class code.</a:t>
            </a:r>
            <a:br>
              <a:rPr lang="en-US" sz="2000" dirty="0">
                <a:solidFill>
                  <a:schemeClr val="bg2">
                    <a:lumMod val="10000"/>
                  </a:schemeClr>
                </a:solidFill>
              </a:rPr>
            </a:br>
            <a:br>
              <a:rPr lang="en-US" sz="2000" dirty="0">
                <a:solidFill>
                  <a:schemeClr val="bg2">
                    <a:lumMod val="10000"/>
                  </a:schemeClr>
                </a:solidFill>
              </a:rPr>
            </a:br>
            <a:r>
              <a:rPr lang="en-US" sz="2000" dirty="0">
                <a:solidFill>
                  <a:schemeClr val="bg2">
                    <a:lumMod val="10000"/>
                  </a:schemeClr>
                </a:solidFill>
              </a:rPr>
              <a:t>Method Overriding: Method Overriding is achievable only through Inheritance. It is one of the ways by which Java achieves Run Time Polymorphism.</a:t>
            </a:r>
            <a:br>
              <a:rPr lang="en-US" sz="2000" dirty="0">
                <a:solidFill>
                  <a:schemeClr val="bg2">
                    <a:lumMod val="10000"/>
                  </a:schemeClr>
                </a:solidFill>
              </a:rPr>
            </a:br>
            <a:br>
              <a:rPr lang="en-US" sz="2000" dirty="0">
                <a:solidFill>
                  <a:schemeClr val="bg2">
                    <a:lumMod val="10000"/>
                  </a:schemeClr>
                </a:solidFill>
              </a:rPr>
            </a:br>
            <a:r>
              <a:rPr lang="en-US" sz="2000" dirty="0">
                <a:solidFill>
                  <a:schemeClr val="bg2">
                    <a:lumMod val="10000"/>
                  </a:schemeClr>
                </a:solidFill>
              </a:rPr>
              <a:t>Abstraction: The concept of abstract where we do not have to provide all details is achieved through inheritance. Abstraction only shows the functionality to the user.</a:t>
            </a:r>
            <a:endParaRPr lang="en-IN" sz="2000" dirty="0">
              <a:solidFill>
                <a:schemeClr val="bg2">
                  <a:lumMod val="10000"/>
                </a:schemeClr>
              </a:solidFill>
            </a:endParaRPr>
          </a:p>
        </p:txBody>
      </p:sp>
      <p:sp>
        <p:nvSpPr>
          <p:cNvPr id="6" name="Title 2">
            <a:extLst>
              <a:ext uri="{FF2B5EF4-FFF2-40B4-BE49-F238E27FC236}">
                <a16:creationId xmlns:a16="http://schemas.microsoft.com/office/drawing/2014/main" id="{61377AF6-2477-81EC-D1BC-43FD72DF18F6}"/>
              </a:ext>
            </a:extLst>
          </p:cNvPr>
          <p:cNvSpPr txBox="1">
            <a:spLocks/>
          </p:cNvSpPr>
          <p:nvPr/>
        </p:nvSpPr>
        <p:spPr>
          <a:xfrm>
            <a:off x="852816" y="471273"/>
            <a:ext cx="9868057" cy="69046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fontAlgn="base"/>
            <a:r>
              <a:rPr lang="en-US" sz="4000" dirty="0"/>
              <a:t>Why Do We Need Java Inheritance?</a:t>
            </a:r>
          </a:p>
        </p:txBody>
      </p:sp>
    </p:spTree>
    <p:extLst>
      <p:ext uri="{BB962C8B-B14F-4D97-AF65-F5344CB8AC3E}">
        <p14:creationId xmlns:p14="http://schemas.microsoft.com/office/powerpoint/2010/main" val="52000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a:xfrm>
            <a:off x="604935" y="1101281"/>
            <a:ext cx="10515600" cy="466344"/>
          </a:xfrm>
        </p:spPr>
        <p:txBody>
          <a:bodyPr/>
          <a:lstStyle/>
          <a:p>
            <a:r>
              <a:rPr lang="en-IN" b="1" i="0" dirty="0">
                <a:effectLst/>
                <a:latin typeface="+mj-lt"/>
              </a:rPr>
              <a:t>Java Inheritance Types</a:t>
            </a:r>
            <a:br>
              <a:rPr lang="en-IN" b="1" i="0" dirty="0">
                <a:effectLst/>
                <a:latin typeface="Inter"/>
              </a:rPr>
            </a:br>
            <a:endParaRPr lang="en-US" b="1" dirty="0"/>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a:xfrm>
            <a:off x="4174701" y="1472557"/>
            <a:ext cx="6406212" cy="2028825"/>
          </a:xfrm>
        </p:spPr>
        <p:txBody>
          <a:bodyPr/>
          <a:lstStyle/>
          <a:p>
            <a:pPr marL="342900" indent="-342900" algn="l" rtl="0">
              <a:buFont typeface="Arial" panose="020B0604020202020204" pitchFamily="34" charset="0"/>
              <a:buChar char="•"/>
            </a:pPr>
            <a:r>
              <a:rPr lang="en-IN" i="0" dirty="0">
                <a:effectLst/>
                <a:latin typeface="+mj-lt"/>
              </a:rPr>
              <a:t>Single Inheritance</a:t>
            </a:r>
          </a:p>
          <a:p>
            <a:pPr marL="342900" indent="-342900" algn="l">
              <a:buFont typeface="Arial" panose="020B0604020202020204" pitchFamily="34" charset="0"/>
              <a:buChar char="•"/>
            </a:pPr>
            <a:r>
              <a:rPr lang="en-IN" i="0" dirty="0">
                <a:effectLst/>
                <a:latin typeface="+mj-lt"/>
              </a:rPr>
              <a:t>Multilevel Inheritance</a:t>
            </a:r>
          </a:p>
          <a:p>
            <a:pPr marL="342900" indent="-342900" algn="l">
              <a:buFont typeface="Arial" panose="020B0604020202020204" pitchFamily="34" charset="0"/>
              <a:buChar char="•"/>
            </a:pPr>
            <a:r>
              <a:rPr lang="en-IN" i="0">
                <a:effectLst/>
                <a:latin typeface="+mj-lt"/>
              </a:rPr>
              <a:t>Hierarchical Inheritance</a:t>
            </a:r>
            <a:endParaRPr lang="en-IN" b="1" i="0" dirty="0">
              <a:effectLst/>
              <a:latin typeface="Inter"/>
            </a:endParaRPr>
          </a:p>
          <a:p>
            <a:pPr marL="457200" indent="-457200" algn="l" rtl="0">
              <a:buAutoNum type="arabicPeriod"/>
            </a:pPr>
            <a:endParaRPr lang="en-IN" b="1" i="0" dirty="0">
              <a:effectLst/>
              <a:latin typeface="Inter"/>
            </a:endParaRP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4</a:t>
            </a:fld>
            <a:endParaRPr lang="en-US" dirty="0"/>
          </a:p>
        </p:txBody>
      </p:sp>
    </p:spTree>
    <p:extLst>
      <p:ext uri="{BB962C8B-B14F-4D97-AF65-F5344CB8AC3E}">
        <p14:creationId xmlns:p14="http://schemas.microsoft.com/office/powerpoint/2010/main" val="1096717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B90E4-50A2-3BB2-F7F7-FB87E1CD59C3}"/>
              </a:ext>
            </a:extLst>
          </p:cNvPr>
          <p:cNvSpPr>
            <a:spLocks noGrp="1"/>
          </p:cNvSpPr>
          <p:nvPr>
            <p:ph type="title"/>
          </p:nvPr>
        </p:nvSpPr>
        <p:spPr>
          <a:xfrm>
            <a:off x="498256" y="157998"/>
            <a:ext cx="4840641" cy="1773555"/>
          </a:xfrm>
        </p:spPr>
        <p:txBody>
          <a:bodyPr/>
          <a:lstStyle/>
          <a:p>
            <a:r>
              <a:rPr lang="en-IN" sz="3600" b="1" i="0" dirty="0">
                <a:solidFill>
                  <a:schemeClr val="bg2">
                    <a:lumMod val="50000"/>
                  </a:schemeClr>
                </a:solidFill>
                <a:effectLst/>
              </a:rPr>
              <a:t>Single Inheritance</a:t>
            </a:r>
            <a:br>
              <a:rPr lang="en-IN" b="1" i="0" dirty="0">
                <a:effectLst/>
                <a:latin typeface="Inter"/>
              </a:rPr>
            </a:br>
            <a:endParaRPr lang="en-IN" dirty="0"/>
          </a:p>
        </p:txBody>
      </p:sp>
      <p:sp>
        <p:nvSpPr>
          <p:cNvPr id="3" name="Text Placeholder 2">
            <a:extLst>
              <a:ext uri="{FF2B5EF4-FFF2-40B4-BE49-F238E27FC236}">
                <a16:creationId xmlns:a16="http://schemas.microsoft.com/office/drawing/2014/main" id="{E971250A-E70B-42B7-2339-E5433C9B0559}"/>
              </a:ext>
            </a:extLst>
          </p:cNvPr>
          <p:cNvSpPr>
            <a:spLocks noGrp="1"/>
          </p:cNvSpPr>
          <p:nvPr>
            <p:ph type="body" idx="1"/>
          </p:nvPr>
        </p:nvSpPr>
        <p:spPr>
          <a:xfrm>
            <a:off x="429209" y="1166326"/>
            <a:ext cx="8574832" cy="895739"/>
          </a:xfrm>
        </p:spPr>
        <p:txBody>
          <a:bodyPr/>
          <a:lstStyle/>
          <a:p>
            <a:r>
              <a:rPr lang="en-US" b="0" i="0" dirty="0">
                <a:solidFill>
                  <a:schemeClr val="tx1">
                    <a:lumMod val="50000"/>
                  </a:schemeClr>
                </a:solidFill>
                <a:effectLst/>
                <a:latin typeface="Inter"/>
              </a:rPr>
              <a:t>As the name suggests, in single inheritance, a sub-class inherits features of only one parent class. </a:t>
            </a:r>
            <a:endParaRPr lang="en-IN" dirty="0">
              <a:solidFill>
                <a:schemeClr val="tx1">
                  <a:lumMod val="50000"/>
                </a:schemeClr>
              </a:solidFill>
            </a:endParaRPr>
          </a:p>
        </p:txBody>
      </p:sp>
      <p:pic>
        <p:nvPicPr>
          <p:cNvPr id="1026" name="Picture 2" descr="What is Inheritance in Java with Examples | Java Hungry">
            <a:extLst>
              <a:ext uri="{FF2B5EF4-FFF2-40B4-BE49-F238E27FC236}">
                <a16:creationId xmlns:a16="http://schemas.microsoft.com/office/drawing/2014/main" id="{F7973D48-6687-AFDD-CC70-747EE4F4F8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256" y="2211471"/>
            <a:ext cx="2931368" cy="2061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253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12580-4EDF-9261-98AA-DAFE6A548914}"/>
              </a:ext>
            </a:extLst>
          </p:cNvPr>
          <p:cNvSpPr>
            <a:spLocks noGrp="1"/>
          </p:cNvSpPr>
          <p:nvPr>
            <p:ph type="title"/>
          </p:nvPr>
        </p:nvSpPr>
        <p:spPr>
          <a:xfrm>
            <a:off x="199675" y="0"/>
            <a:ext cx="5631958" cy="1773555"/>
          </a:xfrm>
        </p:spPr>
        <p:txBody>
          <a:bodyPr/>
          <a:lstStyle/>
          <a:p>
            <a:r>
              <a:rPr lang="en-IN" sz="3600" b="1" i="0" dirty="0">
                <a:solidFill>
                  <a:schemeClr val="tx1"/>
                </a:solidFill>
                <a:effectLst/>
                <a:latin typeface="+mj-lt"/>
              </a:rPr>
              <a:t>Multilevel Inheritance</a:t>
            </a:r>
            <a:br>
              <a:rPr lang="en-IN" i="0" dirty="0">
                <a:effectLst/>
                <a:latin typeface="+mj-lt"/>
              </a:rPr>
            </a:br>
            <a:endParaRPr lang="en-IN" dirty="0"/>
          </a:p>
        </p:txBody>
      </p:sp>
      <p:sp>
        <p:nvSpPr>
          <p:cNvPr id="3" name="Text Placeholder 2">
            <a:extLst>
              <a:ext uri="{FF2B5EF4-FFF2-40B4-BE49-F238E27FC236}">
                <a16:creationId xmlns:a16="http://schemas.microsoft.com/office/drawing/2014/main" id="{C92DCA07-9953-A9D1-E4CD-E40051D56866}"/>
              </a:ext>
            </a:extLst>
          </p:cNvPr>
          <p:cNvSpPr>
            <a:spLocks noGrp="1"/>
          </p:cNvSpPr>
          <p:nvPr>
            <p:ph type="body" idx="1"/>
          </p:nvPr>
        </p:nvSpPr>
        <p:spPr>
          <a:xfrm>
            <a:off x="199675" y="1176454"/>
            <a:ext cx="11109027" cy="1194201"/>
          </a:xfrm>
        </p:spPr>
        <p:txBody>
          <a:bodyPr>
            <a:normAutofit/>
          </a:bodyPr>
          <a:lstStyle/>
          <a:p>
            <a:r>
              <a:rPr lang="en-US" sz="1800" b="0" i="0" dirty="0">
                <a:solidFill>
                  <a:schemeClr val="bg2">
                    <a:lumMod val="10000"/>
                  </a:schemeClr>
                </a:solidFill>
                <a:effectLst/>
                <a:latin typeface="Inter"/>
              </a:rPr>
              <a:t>In multilevel inheritance, at least two classes are involved. A derived class that has just been inherited from a base class becomes the base class for new classes. Moreover, the inherited attributes and features in multilevel inheritance in Java are from several base classes. </a:t>
            </a:r>
            <a:endParaRPr lang="en-IN" sz="1800" dirty="0">
              <a:solidFill>
                <a:schemeClr val="bg2">
                  <a:lumMod val="10000"/>
                </a:schemeClr>
              </a:solidFill>
              <a:latin typeface="Inter"/>
            </a:endParaRPr>
          </a:p>
        </p:txBody>
      </p:sp>
      <p:pic>
        <p:nvPicPr>
          <p:cNvPr id="2052" name="Picture 4" descr="What Is An Inheritance In CPP, Types Of Inheritance, Code, Syntax">
            <a:extLst>
              <a:ext uri="{FF2B5EF4-FFF2-40B4-BE49-F238E27FC236}">
                <a16:creationId xmlns:a16="http://schemas.microsoft.com/office/drawing/2014/main" id="{8A21B9E2-F8C6-94B6-2A78-F69049FF0B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523" y="2298829"/>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79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34800-CB1F-1967-C105-D474AFCBD344}"/>
              </a:ext>
            </a:extLst>
          </p:cNvPr>
          <p:cNvSpPr>
            <a:spLocks noGrp="1"/>
          </p:cNvSpPr>
          <p:nvPr>
            <p:ph type="title"/>
          </p:nvPr>
        </p:nvSpPr>
        <p:spPr>
          <a:xfrm>
            <a:off x="264990" y="260119"/>
            <a:ext cx="5501329" cy="1194435"/>
          </a:xfrm>
        </p:spPr>
        <p:txBody>
          <a:bodyPr/>
          <a:lstStyle/>
          <a:p>
            <a:r>
              <a:rPr lang="en-IN" sz="3200" b="1" i="0" dirty="0">
                <a:solidFill>
                  <a:schemeClr val="bg2">
                    <a:lumMod val="25000"/>
                  </a:schemeClr>
                </a:solidFill>
                <a:effectLst/>
                <a:latin typeface="+mj-lt"/>
              </a:rPr>
              <a:t>Hierarchical Inheritance</a:t>
            </a:r>
            <a:br>
              <a:rPr lang="en-IN" sz="3200" i="0" dirty="0">
                <a:effectLst/>
                <a:latin typeface="+mj-lt"/>
              </a:rPr>
            </a:br>
            <a:endParaRPr lang="en-IN" sz="3200" dirty="0"/>
          </a:p>
        </p:txBody>
      </p:sp>
      <p:sp>
        <p:nvSpPr>
          <p:cNvPr id="3" name="Text Placeholder 2">
            <a:extLst>
              <a:ext uri="{FF2B5EF4-FFF2-40B4-BE49-F238E27FC236}">
                <a16:creationId xmlns:a16="http://schemas.microsoft.com/office/drawing/2014/main" id="{43F89C1C-7A45-26DA-ED76-547B747E032F}"/>
              </a:ext>
            </a:extLst>
          </p:cNvPr>
          <p:cNvSpPr>
            <a:spLocks noGrp="1"/>
          </p:cNvSpPr>
          <p:nvPr>
            <p:ph type="body" idx="1"/>
          </p:nvPr>
        </p:nvSpPr>
        <p:spPr>
          <a:xfrm>
            <a:off x="264990" y="1082467"/>
            <a:ext cx="10689149" cy="2043288"/>
          </a:xfrm>
        </p:spPr>
        <p:txBody>
          <a:bodyPr/>
          <a:lstStyle/>
          <a:p>
            <a:r>
              <a:rPr lang="en-US" b="0" i="0" dirty="0">
                <a:solidFill>
                  <a:schemeClr val="bg2">
                    <a:lumMod val="10000"/>
                  </a:schemeClr>
                </a:solidFill>
                <a:effectLst/>
                <a:latin typeface="Inter"/>
              </a:rPr>
              <a:t>Hierarchical inheritance in Java refers to when multiple subclasses are derived from a single superclass. It is a mixture of various inheritance types. The difference between this and multilevel inheritance is that in hierarchical inheritance, various classes are descended from a single class and acquire features and methods of that class. </a:t>
            </a:r>
            <a:endParaRPr lang="en-IN" dirty="0">
              <a:solidFill>
                <a:schemeClr val="bg2">
                  <a:lumMod val="10000"/>
                </a:schemeClr>
              </a:solidFill>
            </a:endParaRPr>
          </a:p>
        </p:txBody>
      </p:sp>
      <p:pic>
        <p:nvPicPr>
          <p:cNvPr id="3074" name="Picture 2" descr="hierarchical inheritance in java">
            <a:extLst>
              <a:ext uri="{FF2B5EF4-FFF2-40B4-BE49-F238E27FC236}">
                <a16:creationId xmlns:a16="http://schemas.microsoft.com/office/drawing/2014/main" id="{C5F05A78-218B-7E75-2ACD-92699D7320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142" y="2920482"/>
            <a:ext cx="3722312" cy="2043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084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5" name="Subtitle 4">
            <a:extLst>
              <a:ext uri="{FF2B5EF4-FFF2-40B4-BE49-F238E27FC236}">
                <a16:creationId xmlns:a16="http://schemas.microsoft.com/office/drawing/2014/main" id="{79CA26C6-C30B-0970-B729-3A4093DBD6A1}"/>
              </a:ext>
            </a:extLst>
          </p:cNvPr>
          <p:cNvSpPr>
            <a:spLocks noGrp="1"/>
          </p:cNvSpPr>
          <p:nvPr>
            <p:ph type="subTitle" idx="1"/>
          </p:nvPr>
        </p:nvSpPr>
        <p:spPr/>
        <p:txBody>
          <a:bodyPr/>
          <a:lstStyle/>
          <a:p>
            <a:r>
              <a:rPr lang="en-IN" dirty="0"/>
              <a:t>DEEPA A</a:t>
            </a:r>
          </a:p>
        </p:txBody>
      </p:sp>
    </p:spTree>
    <p:extLst>
      <p:ext uri="{BB962C8B-B14F-4D97-AF65-F5344CB8AC3E}">
        <p14:creationId xmlns:p14="http://schemas.microsoft.com/office/powerpoint/2010/main" val="2577936335"/>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EE26AC2-BC04-45BA-BD7C-5CDF09AA9426}">
  <ds:schemaRefs>
    <ds:schemaRef ds:uri="http://schemas.microsoft.com/sharepoint/v3/contenttype/forms"/>
  </ds:schemaRefs>
</ds:datastoreItem>
</file>

<file path=customXml/itemProps2.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AE7813-FB42-416C-BEF8-5F3180DDB0F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{83FB684D-AA2A-41A7-9382-2F71AE5857EE}tf11964407_win32</Template>
  <TotalTime>48</TotalTime>
  <Words>305</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Courier New</vt:lpstr>
      <vt:lpstr>Gill Sans Nova</vt:lpstr>
      <vt:lpstr>Gill Sans Nova Light</vt:lpstr>
      <vt:lpstr>Inter</vt:lpstr>
      <vt:lpstr>Open Sans</vt:lpstr>
      <vt:lpstr>Sagona Book</vt:lpstr>
      <vt:lpstr>Office Theme</vt:lpstr>
      <vt:lpstr>Inheritance</vt:lpstr>
      <vt:lpstr>Introduction</vt:lpstr>
      <vt:lpstr>Code Reusability: The code written in the Superclass is common to all subclasses. Child classes can directly use the parent class code.  Method Overriding: Method Overriding is achievable only through Inheritance. It is one of the ways by which Java achieves Run Time Polymorphism.  Abstraction: The concept of abstract where we do not have to provide all details is achieved through inheritance. Abstraction only shows the functionality to the user.</vt:lpstr>
      <vt:lpstr>Java Inheritance Types </vt:lpstr>
      <vt:lpstr>Single Inheritance </vt:lpstr>
      <vt:lpstr>Multilevel Inheritance </vt:lpstr>
      <vt:lpstr>Hierarchical Inheritance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Deepa A</dc:creator>
  <cp:lastModifiedBy>Deepa A</cp:lastModifiedBy>
  <cp:revision>1</cp:revision>
  <dcterms:created xsi:type="dcterms:W3CDTF">2024-01-11T17:23:25Z</dcterms:created>
  <dcterms:modified xsi:type="dcterms:W3CDTF">2024-01-11T19:02:55Z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