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notesSlides/notesSlide102.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f5c2bb4e2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f5c2bb4e2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6f7dada2f5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6f7dada2f5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6f7dada2f5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6f7dada2f5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f7dada2f5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f7dada2f5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f7dada2f5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f7dada2f5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f7dada2f5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f7dada2f5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6f5c2bb4e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6f5c2bb4e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f5c2bb4e2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f5c2bb4e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f5c2bb4e2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f5c2bb4e2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f5c2bb4e2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f5c2bb4e2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f5c2bb4e2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f5c2bb4e2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f5c2bb4e2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f5c2bb4e2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f5c2bb4e2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f5c2bb4e2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f5c2bb4e2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f5c2bb4e2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f5c2bb4e2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6f5c2bb4e2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6f5c2bb4e2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6f5c2bb4e2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76763a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76763a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f5c2bb4e2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6f5c2bb4e2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f5c2bb4e2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f5c2bb4e2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f5c2bb4e2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f5c2bb4e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f5c2bb4e2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f5c2bb4e2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5c2bb4e2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5c2bb4e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6f5c2bb4e2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6f5c2bb4e2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f5c2bb4e2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6f5c2bb4e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6f5c2bb4e2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6f5c2bb4e2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6f5c2bb4e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6f5c2bb4e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f5c2bb4e2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f5c2bb4e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f76763a70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f76763a7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6f5c2bb4e2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6f5c2bb4e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f5c2bb4e2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f5c2bb4e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f5c2bb4e2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6f5c2bb4e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6f5c2bb4e2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6f5c2bb4e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f5c2bb4e2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6f5c2bb4e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f5c2bb4e2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f5c2bb4e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6f5c2bb4e2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6f5c2bb4e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f5c2bb4e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f5c2bb4e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f5c2bb4e2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f5c2bb4e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6f5c2bb4e2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6f5c2bb4e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f5c2bb4e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f5c2bb4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6f5c2bb4e2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6f5c2bb4e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6f5c2bb4e2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6f5c2bb4e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6f5c2bb4e2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6f5c2bb4e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6f5c2bb4e2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6f5c2bb4e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6f5c2bb4e2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6f5c2bb4e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6f5c2bb4e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6f5c2bb4e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f5c2bb4e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6f5c2bb4e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f5c2bb4e2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f5c2bb4e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f5c2bb4e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f5c2bb4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6f5c2bb4e2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6f5c2bb4e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f5c2bb4e2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f5c2bb4e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6f5c2bb4e2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6f5c2bb4e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6f5c2bb4e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6f5c2bb4e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6f5c2bb4e2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6f5c2bb4e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64456e8ce3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64456e8ce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64456e8ce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64456e8ce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4456e8ce3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4456e8ce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64456e8ce3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64456e8ce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64456e8ce3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64456e8ce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64456e8ce3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64456e8ce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4456e8ce3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4456e8ce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f5c2bb4e2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f5c2bb4e2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64456e8ce3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64456e8ce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64456e8ce3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64456e8ce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64456e8ce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64456e8ce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64456e8ce3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64456e8ce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64456e8ce3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64456e8ce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4456e8ce3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4456e8ce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64456e8ce3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64456e8ce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64456e8ce3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64456e8ce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64456e8ce3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64456e8ce3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64456e8ce3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64456e8ce3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f5c2bb4e2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f5c2bb4e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64456e8ce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64456e8ce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64456e8ce3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64456e8ce3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64456e8ce3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64456e8ce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f7dada2f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f7dada2f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64456e8ce3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64456e8ce3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6f7dada2f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6f7dada2f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6f7dada2f5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6f7dada2f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6f7dada2f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6f7dada2f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6f7dada2f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6f7dada2f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6f7dada2f5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6f7dada2f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f5c2bb4e2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f5c2bb4e2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6f7dada2f5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6f7dada2f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64456e8ce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64456e8ce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6f7dada2f5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6f7dada2f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6f7dada2f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6f7dada2f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f7dada2f5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f7dada2f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6f7dada2f5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6f7dada2f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6f7dada2f5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6f7dada2f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6f7dada2f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6f7dada2f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6f7dada2f5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6f7dada2f5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f7dada2f5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f7dada2f5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f5c2bb4e2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f5c2bb4e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6f7dada2f5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6f7dada2f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6f7dada2f5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6f7dada2f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6f7dada2f5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6f7dada2f5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6f7dada2f5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6f7dada2f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6f7dada2f5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6f7dada2f5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6f7dada2f5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6f7dada2f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6f7dada2f5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6f7dada2f5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6f7dada2f5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6f7dada2f5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6f7dada2f5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6f7dada2f5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f7dada2f5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f7dada2f5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nlinegdb.com/online_python_interpreter"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mathcs.holycross.edu/~kwalsh/python" TargetMode="External"/><Relationship Id="rId4" Type="http://schemas.openxmlformats.org/officeDocument/2006/relationships/hyperlink" Target="https://repl.it/languages/python3" TargetMode="Externa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hyperlink" Target="https://learning-python.com/class/Workbook/unit02.htm" TargetMode="External"/><Relationship Id="rId2" Type="http://schemas.openxmlformats.org/officeDocument/2006/relationships/notesSlide" Target="../notesSlides/notesSlide105.xml"/><Relationship Id="rId1" Type="http://schemas.openxmlformats.org/officeDocument/2006/relationships/slideLayout" Target="../slideLayouts/slideLayout3.xml"/><Relationship Id="rId6" Type="http://schemas.openxmlformats.org/officeDocument/2006/relationships/hyperlink" Target="https://upload.wikimedia.org/wikipedia/commons/thumb/8/83/Injection_keine_Injektion_2a.svg/220px-Injection_keine_Injektion_2a.svg.png" TargetMode="External"/><Relationship Id="rId5" Type="http://schemas.openxmlformats.org/officeDocument/2006/relationships/hyperlink" Target="https://www.investopedia.com/thmb/tYahC_el76R8oETvnxgfH9uVdZo=/1000x750/smart/filters:no_upscale()/Free-boolean-algebra-hasse-diagram-a30ae4a9499547d186f0343e31eda288.png" TargetMode="External"/><Relationship Id="rId4" Type="http://schemas.openxmlformats.org/officeDocument/2006/relationships/hyperlink" Target="http://www.mosaic-industries.com/Products/Software/IDE.html" TargetMode="External"/></Relationships>
</file>

<file path=ppt/slides/_rels/slide10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amazon.com/Code-Cool-Stuff-Python-Purcell-ebook/dp/B081XJMNRB"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iki.python.org/moin/IntegratedDevelopmentEnvironment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eneralassemb.ly/"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jetbrains.com/help/pycharm/quick-start-guide.html"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hyperlink" Target="https://www.jetbrains.com/help/pycharm/mastering-keyboard-shortcuts.html" TargetMode="External"/><Relationship Id="rId4" Type="http://schemas.openxmlformats.org/officeDocument/2006/relationships/hyperlink" Target="https://blog.jetbrains.com/pycharm"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www.python.org/downloads/" TargetMode="Externa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78850" y="331175"/>
            <a:ext cx="8586300" cy="2409000"/>
          </a:xfrm>
          <a:prstGeom prst="rect">
            <a:avLst/>
          </a:prstGeom>
        </p:spPr>
        <p:txBody>
          <a:bodyPr spcFirstLastPara="1" wrap="square" lIns="91425" tIns="91425" rIns="91425" bIns="91425" anchor="b" anchorCtr="0">
            <a:noAutofit/>
          </a:bodyPr>
          <a:lstStyle/>
          <a:p>
            <a:pPr marL="0" lvl="0" indent="0" algn="l" rtl="0">
              <a:lnSpc>
                <a:spcPct val="115000"/>
              </a:lnSpc>
              <a:spcBef>
                <a:spcPts val="2400"/>
              </a:spcBef>
              <a:spcAft>
                <a:spcPts val="0"/>
              </a:spcAft>
              <a:buClr>
                <a:schemeClr val="dk1"/>
              </a:buClr>
              <a:buSzPts val="1100"/>
              <a:buFont typeface="Arial"/>
              <a:buNone/>
            </a:pPr>
            <a:r>
              <a:rPr lang="en" sz="4000" b="1" dirty="0"/>
              <a:t>A Merry Overview of the Python Programming Language</a:t>
            </a:r>
            <a:endParaRPr sz="4000" b="1"/>
          </a:p>
          <a:p>
            <a:pPr marL="0" lvl="0" indent="0" algn="ctr" rtl="0">
              <a:spcBef>
                <a:spcPts val="100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By Doug Purcell</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Online Python Interpreters: A Short Term Solution</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1200"/>
              </a:spcBef>
              <a:spcAft>
                <a:spcPts val="0"/>
              </a:spcAft>
              <a:buSzPts val="2400"/>
              <a:buChar char="●"/>
            </a:pPr>
            <a:r>
              <a:rPr lang="en" sz="2400">
                <a:solidFill>
                  <a:schemeClr val="dk1"/>
                </a:solidFill>
                <a:latin typeface="Times New Roman"/>
                <a:ea typeface="Times New Roman"/>
                <a:cs typeface="Times New Roman"/>
                <a:sym typeface="Times New Roman"/>
              </a:rPr>
              <a:t>Online GDB:</a:t>
            </a:r>
            <a:r>
              <a:rPr lang="en" sz="2400">
                <a:solidFill>
                  <a:schemeClr val="dk1"/>
                </a:solidFill>
                <a:uFill>
                  <a:noFill/>
                </a:uFill>
                <a:hlinkClick r:id="rId3"/>
              </a:rPr>
              <a:t> </a:t>
            </a:r>
            <a:r>
              <a:rPr lang="en" sz="2400" b="1" u="sng">
                <a:solidFill>
                  <a:schemeClr val="hlink"/>
                </a:solidFill>
                <a:latin typeface="Courier New"/>
                <a:ea typeface="Courier New"/>
                <a:cs typeface="Courier New"/>
                <a:sym typeface="Courier New"/>
                <a:hlinkClick r:id="rId3"/>
              </a:rPr>
              <a:t>https://www.onlinegdb.com/online_python_interpreter</a:t>
            </a:r>
            <a:endParaRPr sz="2400" b="1">
              <a:solidFill>
                <a:schemeClr val="dk1"/>
              </a:solidFill>
              <a:latin typeface="Courier New"/>
              <a:ea typeface="Courier New"/>
              <a:cs typeface="Courier New"/>
              <a:sym typeface="Courier New"/>
            </a:endParaRPr>
          </a:p>
          <a:p>
            <a:pPr marL="457200" lvl="0" indent="-381000" algn="l" rtl="0">
              <a:spcBef>
                <a:spcPts val="0"/>
              </a:spcBef>
              <a:spcAft>
                <a:spcPts val="0"/>
              </a:spcAft>
              <a:buSzPts val="2400"/>
              <a:buChar char="●"/>
            </a:pPr>
            <a:r>
              <a:rPr lang="en" sz="2400">
                <a:solidFill>
                  <a:schemeClr val="dk1"/>
                </a:solidFill>
                <a:latin typeface="Times New Roman"/>
                <a:ea typeface="Times New Roman"/>
                <a:cs typeface="Times New Roman"/>
                <a:sym typeface="Times New Roman"/>
              </a:rPr>
              <a:t>Repl.it</a:t>
            </a:r>
            <a:r>
              <a:rPr lang="en" sz="2400">
                <a:solidFill>
                  <a:schemeClr val="dk1"/>
                </a:solidFill>
              </a:rPr>
              <a:t>:</a:t>
            </a:r>
            <a:r>
              <a:rPr lang="en" sz="2400">
                <a:solidFill>
                  <a:schemeClr val="dk1"/>
                </a:solidFill>
                <a:uFill>
                  <a:noFill/>
                </a:uFill>
                <a:hlinkClick r:id="rId4"/>
              </a:rPr>
              <a:t> </a:t>
            </a:r>
            <a:r>
              <a:rPr lang="en" sz="2400" b="1" u="sng">
                <a:solidFill>
                  <a:schemeClr val="hlink"/>
                </a:solidFill>
                <a:latin typeface="Courier New"/>
                <a:ea typeface="Courier New"/>
                <a:cs typeface="Courier New"/>
                <a:sym typeface="Courier New"/>
                <a:hlinkClick r:id="rId4"/>
              </a:rPr>
              <a:t>https://repl.it/languages/python3</a:t>
            </a:r>
            <a:endParaRPr sz="2400" b="1">
              <a:solidFill>
                <a:schemeClr val="dk1"/>
              </a:solidFill>
              <a:latin typeface="Courier New"/>
              <a:ea typeface="Courier New"/>
              <a:cs typeface="Courier New"/>
              <a:sym typeface="Courier New"/>
            </a:endParaRPr>
          </a:p>
          <a:p>
            <a:pPr marL="457200" lvl="0" indent="-381000" algn="l" rtl="0">
              <a:spcBef>
                <a:spcPts val="0"/>
              </a:spcBef>
              <a:spcAft>
                <a:spcPts val="0"/>
              </a:spcAft>
              <a:buSzPts val="2400"/>
              <a:buChar char="●"/>
            </a:pPr>
            <a:r>
              <a:rPr lang="en" sz="2400">
                <a:solidFill>
                  <a:schemeClr val="dk1"/>
                </a:solidFill>
                <a:latin typeface="Times New Roman"/>
                <a:ea typeface="Times New Roman"/>
                <a:cs typeface="Times New Roman"/>
                <a:sym typeface="Times New Roman"/>
              </a:rPr>
              <a:t>Another online python interpreter:</a:t>
            </a:r>
            <a:r>
              <a:rPr lang="en" sz="2400">
                <a:solidFill>
                  <a:schemeClr val="dk1"/>
                </a:solidFill>
                <a:uFill>
                  <a:noFill/>
                </a:uFill>
                <a:latin typeface="Times New Roman"/>
                <a:ea typeface="Times New Roman"/>
                <a:cs typeface="Times New Roman"/>
                <a:sym typeface="Times New Roman"/>
                <a:hlinkClick r:id="rId5"/>
              </a:rPr>
              <a:t> </a:t>
            </a:r>
            <a:r>
              <a:rPr lang="en" sz="2400" b="1" u="sng">
                <a:solidFill>
                  <a:schemeClr val="hlink"/>
                </a:solidFill>
                <a:latin typeface="Courier New"/>
                <a:ea typeface="Courier New"/>
                <a:cs typeface="Courier New"/>
                <a:sym typeface="Courier New"/>
                <a:hlinkClick r:id="rId5"/>
              </a:rPr>
              <a:t>http://mathcs.holycross.edu/~kwalsh/python</a:t>
            </a:r>
            <a:endParaRPr sz="2400" b="1" u="sng">
              <a:solidFill>
                <a:schemeClr val="hlink"/>
              </a:solidFill>
              <a:latin typeface="Courier New"/>
              <a:ea typeface="Courier New"/>
              <a:cs typeface="Courier New"/>
              <a:sym typeface="Courier New"/>
            </a:endParaRPr>
          </a:p>
          <a:p>
            <a:pPr marL="0" lvl="0" indent="0" algn="l" rtl="0">
              <a:spcBef>
                <a:spcPts val="1200"/>
              </a:spcBef>
              <a:spcAft>
                <a:spcPts val="1600"/>
              </a:spcAft>
              <a:buNone/>
            </a:pP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112"/>
          <p:cNvSpPr txBox="1"/>
          <p:nvPr/>
        </p:nvSpPr>
        <p:spPr>
          <a:xfrm>
            <a:off x="0" y="0"/>
            <a:ext cx="9069300" cy="493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3500">
                <a:solidFill>
                  <a:schemeClr val="dk1"/>
                </a:solidFill>
                <a:latin typeface="Times New Roman"/>
                <a:ea typeface="Times New Roman"/>
                <a:cs typeface="Times New Roman"/>
                <a:sym typeface="Times New Roman"/>
              </a:rPr>
              <a:t>The statement that wants to be executed is located within the </a:t>
            </a:r>
            <a:r>
              <a:rPr lang="en" sz="3500">
                <a:solidFill>
                  <a:schemeClr val="dk1"/>
                </a:solidFill>
                <a:latin typeface="Courier New"/>
                <a:ea typeface="Courier New"/>
                <a:cs typeface="Courier New"/>
                <a:sym typeface="Courier New"/>
              </a:rPr>
              <a:t>try </a:t>
            </a:r>
            <a:r>
              <a:rPr lang="en" sz="3500">
                <a:solidFill>
                  <a:schemeClr val="dk1"/>
                </a:solidFill>
                <a:latin typeface="Times New Roman"/>
                <a:ea typeface="Times New Roman"/>
                <a:cs typeface="Times New Roman"/>
                <a:sym typeface="Times New Roman"/>
              </a:rPr>
              <a:t>block. If an error occurs within the try block then the</a:t>
            </a:r>
            <a:r>
              <a:rPr lang="en" sz="3500">
                <a:solidFill>
                  <a:schemeClr val="dk1"/>
                </a:solidFill>
                <a:latin typeface="Courier New"/>
                <a:ea typeface="Courier New"/>
                <a:cs typeface="Courier New"/>
                <a:sym typeface="Courier New"/>
              </a:rPr>
              <a:t> except</a:t>
            </a:r>
            <a:r>
              <a:rPr lang="en" sz="3500">
                <a:solidFill>
                  <a:schemeClr val="dk1"/>
                </a:solidFill>
                <a:latin typeface="Times New Roman"/>
                <a:ea typeface="Times New Roman"/>
                <a:cs typeface="Times New Roman"/>
                <a:sym typeface="Times New Roman"/>
              </a:rPr>
              <a:t> block is executed. </a:t>
            </a:r>
            <a:r>
              <a:rPr lang="en" sz="3500">
                <a:solidFill>
                  <a:schemeClr val="dk1"/>
                </a:solidFill>
                <a:latin typeface="Courier New"/>
                <a:ea typeface="Courier New"/>
                <a:cs typeface="Courier New"/>
                <a:sym typeface="Courier New"/>
              </a:rPr>
              <a:t>ZeroDivisionError</a:t>
            </a:r>
            <a:r>
              <a:rPr lang="en" sz="3500">
                <a:solidFill>
                  <a:schemeClr val="dk1"/>
                </a:solidFill>
                <a:latin typeface="Times New Roman"/>
                <a:ea typeface="Times New Roman"/>
                <a:cs typeface="Times New Roman"/>
                <a:sym typeface="Times New Roman"/>
              </a:rPr>
              <a:t> is one of the many builtin exceptions in python3. </a:t>
            </a:r>
            <a:endParaRPr sz="3500">
              <a:solidFill>
                <a:schemeClr val="dk1"/>
              </a:solidFill>
              <a:latin typeface="Times New Roman"/>
              <a:ea typeface="Times New Roman"/>
              <a:cs typeface="Times New Roman"/>
              <a:sym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113"/>
          <p:cNvSpPr txBox="1">
            <a:spLocks noGrp="1"/>
          </p:cNvSpPr>
          <p:nvPr>
            <p:ph type="title"/>
          </p:nvPr>
        </p:nvSpPr>
        <p:spPr>
          <a:xfrm>
            <a:off x="246925" y="56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Example of a </a:t>
            </a:r>
            <a:r>
              <a:rPr lang="en">
                <a:latin typeface="Courier New"/>
                <a:ea typeface="Courier New"/>
                <a:cs typeface="Courier New"/>
                <a:sym typeface="Courier New"/>
              </a:rPr>
              <a:t>try/except</a:t>
            </a:r>
            <a:r>
              <a:rPr lang="en"/>
              <a:t> statement</a:t>
            </a:r>
            <a:endParaRPr/>
          </a:p>
        </p:txBody>
      </p:sp>
      <p:sp>
        <p:nvSpPr>
          <p:cNvPr id="671" name="Google Shape;671;p113"/>
          <p:cNvSpPr txBox="1">
            <a:spLocks noGrp="1"/>
          </p:cNvSpPr>
          <p:nvPr>
            <p:ph type="body" idx="1"/>
          </p:nvPr>
        </p:nvSpPr>
        <p:spPr>
          <a:xfrm>
            <a:off x="311700" y="630900"/>
            <a:ext cx="8705700" cy="4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def import_test():</a:t>
            </a:r>
            <a:endParaRPr sz="1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    try:</a:t>
            </a:r>
            <a:endParaRPr sz="1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        import math</a:t>
            </a:r>
            <a:endParaRPr sz="1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        import operating</a:t>
            </a:r>
            <a:endParaRPr sz="1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        import sys</a:t>
            </a:r>
            <a:endParaRPr sz="1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        print(math.pi)</a:t>
            </a:r>
            <a:endParaRPr sz="1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        print(sys.version_info)</a:t>
            </a:r>
            <a:endParaRPr sz="1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    except ImportError:</a:t>
            </a:r>
            <a:endParaRPr sz="10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000">
                <a:solidFill>
                  <a:srgbClr val="000000"/>
                </a:solidFill>
                <a:latin typeface="Courier New"/>
                <a:ea typeface="Courier New"/>
                <a:cs typeface="Courier New"/>
                <a:sym typeface="Courier New"/>
              </a:rPr>
              <a:t>        print("Couldn't import something")</a:t>
            </a:r>
            <a:endParaRPr sz="10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000">
                <a:solidFill>
                  <a:srgbClr val="000000"/>
                </a:solidFill>
                <a:latin typeface="Courier New"/>
                <a:ea typeface="Courier New"/>
                <a:cs typeface="Courier New"/>
                <a:sym typeface="Courier New"/>
              </a:rPr>
              <a:t>&gt;&gt;&gt; import_test()</a:t>
            </a:r>
            <a:endParaRPr sz="1000">
              <a:solidFill>
                <a:srgbClr val="000000"/>
              </a:solidFill>
              <a:latin typeface="Courier New"/>
              <a:ea typeface="Courier New"/>
              <a:cs typeface="Courier New"/>
              <a:sym typeface="Courier New"/>
            </a:endParaRPr>
          </a:p>
          <a:p>
            <a:pPr marL="0" lvl="0" indent="0" algn="l" rtl="0">
              <a:spcBef>
                <a:spcPts val="1200"/>
              </a:spcBef>
              <a:spcAft>
                <a:spcPts val="0"/>
              </a:spcAft>
              <a:buNone/>
            </a:pPr>
            <a:r>
              <a:rPr lang="en"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marL="0" lvl="0" indent="0" algn="l" rtl="0">
              <a:spcBef>
                <a:spcPts val="1200"/>
              </a:spcBef>
              <a:spcAft>
                <a:spcPts val="0"/>
              </a:spcAft>
              <a:buNone/>
            </a:pPr>
            <a:r>
              <a:rPr lang="en" sz="1000">
                <a:solidFill>
                  <a:srgbClr val="000000"/>
                </a:solidFill>
                <a:latin typeface="Courier New"/>
                <a:ea typeface="Courier New"/>
                <a:cs typeface="Courier New"/>
                <a:sym typeface="Courier New"/>
              </a:rPr>
              <a:t>Couldn't import something</a:t>
            </a:r>
            <a:endParaRPr sz="10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endParaRPr sz="10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1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Explanation </a:t>
            </a:r>
            <a:endParaRPr/>
          </a:p>
        </p:txBody>
      </p:sp>
      <p:sp>
        <p:nvSpPr>
          <p:cNvPr id="677" name="Google Shape;677;p1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The reason for this is because </a:t>
            </a:r>
            <a:r>
              <a:rPr lang="en" sz="2500">
                <a:solidFill>
                  <a:schemeClr val="dk1"/>
                </a:solidFill>
                <a:latin typeface="Courier New"/>
                <a:ea typeface="Courier New"/>
                <a:cs typeface="Courier New"/>
                <a:sym typeface="Courier New"/>
              </a:rPr>
              <a:t>operating</a:t>
            </a:r>
            <a:r>
              <a:rPr lang="en" sz="2500">
                <a:solidFill>
                  <a:schemeClr val="dk1"/>
                </a:solidFill>
                <a:latin typeface="Times New Roman"/>
                <a:ea typeface="Times New Roman"/>
                <a:cs typeface="Times New Roman"/>
                <a:sym typeface="Times New Roman"/>
              </a:rPr>
              <a:t> is not a built-in module in python and therefore an error was triggered while in the</a:t>
            </a:r>
            <a:r>
              <a:rPr lang="en" sz="2500">
                <a:solidFill>
                  <a:schemeClr val="dk1"/>
                </a:solidFill>
                <a:latin typeface="Courier New"/>
                <a:ea typeface="Courier New"/>
                <a:cs typeface="Courier New"/>
                <a:sym typeface="Courier New"/>
              </a:rPr>
              <a:t> try </a:t>
            </a:r>
            <a:r>
              <a:rPr lang="en" sz="2500">
                <a:solidFill>
                  <a:schemeClr val="dk1"/>
                </a:solidFill>
                <a:latin typeface="Times New Roman"/>
                <a:ea typeface="Times New Roman"/>
                <a:cs typeface="Times New Roman"/>
                <a:sym typeface="Times New Roman"/>
              </a:rPr>
              <a:t>block. You can also use the</a:t>
            </a:r>
            <a:r>
              <a:rPr lang="en" sz="2500">
                <a:solidFill>
                  <a:schemeClr val="dk1"/>
                </a:solidFill>
                <a:latin typeface="Courier New"/>
                <a:ea typeface="Courier New"/>
                <a:cs typeface="Courier New"/>
                <a:sym typeface="Courier New"/>
              </a:rPr>
              <a:t> raise</a:t>
            </a:r>
            <a:r>
              <a:rPr lang="en" sz="2500">
                <a:solidFill>
                  <a:schemeClr val="dk1"/>
                </a:solidFill>
                <a:latin typeface="Times New Roman"/>
                <a:ea typeface="Times New Roman"/>
                <a:cs typeface="Times New Roman"/>
                <a:sym typeface="Times New Roman"/>
              </a:rPr>
              <a:t> statement to force an exception to occur. </a:t>
            </a:r>
            <a:endParaRPr sz="25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115"/>
          <p:cNvSpPr txBox="1">
            <a:spLocks noGrp="1"/>
          </p:cNvSpPr>
          <p:nvPr>
            <p:ph type="title"/>
          </p:nvPr>
        </p:nvSpPr>
        <p:spPr>
          <a:xfrm>
            <a:off x="18212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latin typeface="Courier New"/>
                <a:ea typeface="Courier New"/>
                <a:cs typeface="Courier New"/>
                <a:sym typeface="Courier New"/>
              </a:rPr>
              <a:t>raise </a:t>
            </a:r>
            <a:r>
              <a:rPr lang="en"/>
              <a:t>statement </a:t>
            </a:r>
            <a:endParaRPr/>
          </a:p>
        </p:txBody>
      </p:sp>
      <p:sp>
        <p:nvSpPr>
          <p:cNvPr id="683" name="Google Shape;683;p115"/>
          <p:cNvSpPr txBox="1">
            <a:spLocks noGrp="1"/>
          </p:cNvSpPr>
          <p:nvPr>
            <p:ph type="body" idx="1"/>
          </p:nvPr>
        </p:nvSpPr>
        <p:spPr>
          <a:xfrm>
            <a:off x="182125" y="634250"/>
            <a:ext cx="8835300" cy="45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try:</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a = input('Enter an integer ')</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raise Exception("Something strange happened")</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except ValueError:</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200">
                <a:solidFill>
                  <a:srgbClr val="000000"/>
                </a:solidFill>
                <a:latin typeface="Courier New"/>
                <a:ea typeface="Courier New"/>
                <a:cs typeface="Courier New"/>
                <a:sym typeface="Courier New"/>
              </a:rPr>
              <a:t>    print("An exception happened.")</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Enter an integer 10</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Traceback (most recent call last):</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File "&lt;stdin&gt;", line 3, in &lt;module&gt;</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Exception: Something strange happened</a:t>
            </a:r>
            <a:endParaRPr sz="12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116"/>
          <p:cNvSpPr txBox="1">
            <a:spLocks noGrp="1"/>
          </p:cNvSpPr>
          <p:nvPr>
            <p:ph type="title"/>
          </p:nvPr>
        </p:nvSpPr>
        <p:spPr>
          <a:xfrm>
            <a:off x="311700" y="0"/>
            <a:ext cx="8459400" cy="45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urier New"/>
                <a:ea typeface="Courier New"/>
                <a:cs typeface="Courier New"/>
                <a:sym typeface="Courier New"/>
              </a:rPr>
              <a:t>try/except/finally</a:t>
            </a:r>
            <a:r>
              <a:rPr lang="en" sz="2300"/>
              <a:t> statement </a:t>
            </a:r>
            <a:endParaRPr sz="2300"/>
          </a:p>
        </p:txBody>
      </p:sp>
      <p:sp>
        <p:nvSpPr>
          <p:cNvPr id="689" name="Google Shape;689;p116"/>
          <p:cNvSpPr txBox="1">
            <a:spLocks noGrp="1"/>
          </p:cNvSpPr>
          <p:nvPr>
            <p:ph type="body" idx="1"/>
          </p:nvPr>
        </p:nvSpPr>
        <p:spPr>
          <a:xfrm>
            <a:off x="311700" y="596125"/>
            <a:ext cx="8832300" cy="44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def divide(a, b):</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    try:</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        result = a / b</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    except ZeroDivisionError:</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        print("Can't divide by 0")</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    else:</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        print(result)</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    finally:</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    print('This is in the finally statement')</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&gt;&gt;&gt; divide(10, 2)</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5.0</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This is in the finally statement</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Credits </a:t>
            </a:r>
            <a:endParaRPr/>
          </a:p>
        </p:txBody>
      </p:sp>
      <p:sp>
        <p:nvSpPr>
          <p:cNvPr id="695" name="Google Shape;695;p117"/>
          <p:cNvSpPr txBox="1">
            <a:spLocks noGrp="1"/>
          </p:cNvSpPr>
          <p:nvPr>
            <p:ph type="body" idx="1"/>
          </p:nvPr>
        </p:nvSpPr>
        <p:spPr>
          <a:xfrm>
            <a:off x="311700" y="1152475"/>
            <a:ext cx="8832300" cy="406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Python Interpreter: </a:t>
            </a:r>
            <a:r>
              <a:rPr lang="en" sz="1700" u="sng">
                <a:solidFill>
                  <a:schemeClr val="hlink"/>
                </a:solidFill>
                <a:hlinkClick r:id="rId3"/>
              </a:rPr>
              <a:t>https://learning-python.com/class/Workbook/unit02.htm</a:t>
            </a:r>
            <a:endParaRPr sz="1700"/>
          </a:p>
          <a:p>
            <a:pPr marL="0" lvl="0" indent="0" algn="l" rtl="0">
              <a:spcBef>
                <a:spcPts val="1600"/>
              </a:spcBef>
              <a:spcAft>
                <a:spcPts val="0"/>
              </a:spcAft>
              <a:buNone/>
            </a:pPr>
            <a:r>
              <a:rPr lang="en" sz="1700"/>
              <a:t>Mosaic IDE: </a:t>
            </a:r>
            <a:r>
              <a:rPr lang="en" sz="1700" u="sng">
                <a:solidFill>
                  <a:schemeClr val="hlink"/>
                </a:solidFill>
                <a:hlinkClick r:id="rId4"/>
              </a:rPr>
              <a:t>http://www.mosaic-industries.com/Products/Software/IDE.html</a:t>
            </a:r>
            <a:endParaRPr sz="1700"/>
          </a:p>
          <a:p>
            <a:pPr marL="0" lvl="0" indent="0" algn="l" rtl="0">
              <a:spcBef>
                <a:spcPts val="1600"/>
              </a:spcBef>
              <a:spcAft>
                <a:spcPts val="0"/>
              </a:spcAft>
              <a:buNone/>
            </a:pPr>
            <a:r>
              <a:rPr lang="en" sz="1700"/>
              <a:t>Boolean Algebra: </a:t>
            </a:r>
            <a:r>
              <a:rPr lang="en" sz="1700" u="sng">
                <a:solidFill>
                  <a:schemeClr val="hlink"/>
                </a:solidFill>
                <a:hlinkClick r:id="rId5"/>
              </a:rPr>
              <a:t>https://www.investopedia.com/thmb/tYahC_el76R8oETvnxgfH9uVdZo=/1000x750/smart/filters:no_upscale()/Free-boolean-algebra-hasse-diagram-a30ae4a9499547d186f0343e31eda288.png</a:t>
            </a:r>
            <a:endParaRPr sz="1700"/>
          </a:p>
          <a:p>
            <a:pPr marL="0" lvl="0" indent="0" algn="l" rtl="0">
              <a:spcBef>
                <a:spcPts val="1600"/>
              </a:spcBef>
              <a:spcAft>
                <a:spcPts val="0"/>
              </a:spcAft>
              <a:buNone/>
            </a:pPr>
            <a:r>
              <a:rPr lang="en" sz="1700"/>
              <a:t>Functions: </a:t>
            </a:r>
            <a:r>
              <a:rPr lang="en" sz="1700" u="sng">
                <a:solidFill>
                  <a:schemeClr val="hlink"/>
                </a:solidFill>
                <a:hlinkClick r:id="rId6"/>
              </a:rPr>
              <a:t>https://upload.wikimedia.org/wikipedia/commons/thumb/8/83/Injection_keine_Injektion_2a.svg/220px-Injection_keine_Injektion_2a.svg.png</a:t>
            </a:r>
            <a:r>
              <a:rPr lang="en" sz="1700"/>
              <a:t> </a:t>
            </a:r>
            <a:endParaRPr sz="1700"/>
          </a:p>
          <a:p>
            <a:pPr marL="0" lvl="0" indent="0" algn="l" rtl="0">
              <a:spcBef>
                <a:spcPts val="1600"/>
              </a:spcBef>
              <a:spcAft>
                <a:spcPts val="0"/>
              </a:spcAft>
              <a:buNone/>
            </a:pPr>
            <a:endParaRPr sz="1700"/>
          </a:p>
          <a:p>
            <a:pPr marL="0" lvl="0" indent="0" algn="l" rtl="0">
              <a:spcBef>
                <a:spcPts val="1600"/>
              </a:spcBef>
              <a:spcAft>
                <a:spcPts val="1600"/>
              </a:spcAft>
              <a:buNone/>
            </a:pP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Out The E-book	</a:t>
            </a:r>
            <a:endParaRPr lang="en-US" dirty="0"/>
          </a:p>
        </p:txBody>
      </p:sp>
      <p:sp>
        <p:nvSpPr>
          <p:cNvPr id="3" name="Text Placeholder 2"/>
          <p:cNvSpPr>
            <a:spLocks noGrp="1"/>
          </p:cNvSpPr>
          <p:nvPr>
            <p:ph type="body" idx="1"/>
          </p:nvPr>
        </p:nvSpPr>
        <p:spPr>
          <a:xfrm>
            <a:off x="311699" y="1152474"/>
            <a:ext cx="8559031" cy="3850449"/>
          </a:xfrm>
        </p:spPr>
        <p:txBody>
          <a:bodyPr/>
          <a:lstStyle/>
          <a:p>
            <a:pPr>
              <a:buNone/>
            </a:pPr>
            <a:r>
              <a:rPr lang="en-US" dirty="0" smtClean="0">
                <a:solidFill>
                  <a:schemeClr val="tx1"/>
                </a:solidFill>
              </a:rPr>
              <a:t>#1 new release on Amazon! Grab your copy here: </a:t>
            </a:r>
            <a:r>
              <a:rPr lang="en-US" dirty="0" smtClean="0">
                <a:hlinkClick r:id="rId2"/>
              </a:rPr>
              <a:t>https://</a:t>
            </a:r>
            <a:r>
              <a:rPr lang="en-US" dirty="0" smtClean="0">
                <a:hlinkClick r:id="rId2"/>
              </a:rPr>
              <a:t>www.amazon.com/Code-Cool-Stuff-Python-Purcell-ebook/dp/B081XJMNRB</a:t>
            </a:r>
            <a:r>
              <a:rPr lang="en-US" dirty="0" smtClean="0"/>
              <a:t> </a:t>
            </a:r>
          </a:p>
          <a:p>
            <a:pPr>
              <a:buNone/>
            </a:pPr>
            <a:endParaRPr lang="en-US" dirty="0" smtClean="0"/>
          </a:p>
          <a:p>
            <a:pPr>
              <a:buNone/>
            </a:pPr>
            <a:endParaRPr lang="en-US" dirty="0"/>
          </a:p>
        </p:txBody>
      </p:sp>
      <p:pic>
        <p:nvPicPr>
          <p:cNvPr id="229378" name="Picture 2"/>
          <p:cNvPicPr>
            <a:picLocks noChangeAspect="1" noChangeArrowheads="1"/>
          </p:cNvPicPr>
          <p:nvPr/>
        </p:nvPicPr>
        <p:blipFill>
          <a:blip r:embed="rId3"/>
          <a:srcRect/>
          <a:stretch>
            <a:fillRect/>
          </a:stretch>
        </p:blipFill>
        <p:spPr bwMode="auto">
          <a:xfrm>
            <a:off x="4418286" y="2091557"/>
            <a:ext cx="1659896" cy="265583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IDE to Use For Python???</a:t>
            </a:r>
            <a:endParaRPr/>
          </a:p>
        </p:txBody>
      </p:sp>
      <p:sp>
        <p:nvSpPr>
          <p:cNvPr id="118" name="Google Shape;118;p23"/>
          <p:cNvSpPr txBox="1">
            <a:spLocks noGrp="1"/>
          </p:cNvSpPr>
          <p:nvPr>
            <p:ph type="body" idx="1"/>
          </p:nvPr>
        </p:nvSpPr>
        <p:spPr>
          <a:xfrm>
            <a:off x="3272188" y="2419250"/>
            <a:ext cx="5079600" cy="110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9" name="Google Shape;119;p23"/>
          <p:cNvPicPr preferRelativeResize="0"/>
          <p:nvPr/>
        </p:nvPicPr>
        <p:blipFill>
          <a:blip r:embed="rId3">
            <a:alphaModFix/>
          </a:blip>
          <a:stretch>
            <a:fillRect/>
          </a:stretch>
        </p:blipFill>
        <p:spPr>
          <a:xfrm>
            <a:off x="706300" y="1310200"/>
            <a:ext cx="1771650" cy="1771650"/>
          </a:xfrm>
          <a:prstGeom prst="rect">
            <a:avLst/>
          </a:prstGeom>
          <a:noFill/>
          <a:ln>
            <a:noFill/>
          </a:ln>
        </p:spPr>
      </p:pic>
      <p:pic>
        <p:nvPicPr>
          <p:cNvPr id="120" name="Google Shape;120;p23"/>
          <p:cNvPicPr preferRelativeResize="0"/>
          <p:nvPr/>
        </p:nvPicPr>
        <p:blipFill>
          <a:blip r:embed="rId4">
            <a:alphaModFix/>
          </a:blip>
          <a:stretch>
            <a:fillRect/>
          </a:stretch>
        </p:blipFill>
        <p:spPr>
          <a:xfrm>
            <a:off x="3132275" y="1310200"/>
            <a:ext cx="1778099" cy="417850"/>
          </a:xfrm>
          <a:prstGeom prst="rect">
            <a:avLst/>
          </a:prstGeom>
          <a:noFill/>
          <a:ln>
            <a:noFill/>
          </a:ln>
        </p:spPr>
      </p:pic>
      <p:pic>
        <p:nvPicPr>
          <p:cNvPr id="121" name="Google Shape;121;p23"/>
          <p:cNvPicPr preferRelativeResize="0"/>
          <p:nvPr/>
        </p:nvPicPr>
        <p:blipFill>
          <a:blip r:embed="rId5">
            <a:alphaModFix/>
          </a:blip>
          <a:stretch>
            <a:fillRect/>
          </a:stretch>
        </p:blipFill>
        <p:spPr>
          <a:xfrm>
            <a:off x="3268075" y="2671251"/>
            <a:ext cx="5451249" cy="609381"/>
          </a:xfrm>
          <a:prstGeom prst="rect">
            <a:avLst/>
          </a:prstGeom>
          <a:noFill/>
          <a:ln>
            <a:noFill/>
          </a:ln>
        </p:spPr>
      </p:pic>
      <p:pic>
        <p:nvPicPr>
          <p:cNvPr id="122" name="Google Shape;122;p23"/>
          <p:cNvPicPr preferRelativeResize="0"/>
          <p:nvPr/>
        </p:nvPicPr>
        <p:blipFill>
          <a:blip r:embed="rId6">
            <a:alphaModFix/>
          </a:blip>
          <a:stretch>
            <a:fillRect/>
          </a:stretch>
        </p:blipFill>
        <p:spPr>
          <a:xfrm>
            <a:off x="713700" y="3280625"/>
            <a:ext cx="1756850" cy="1756850"/>
          </a:xfrm>
          <a:prstGeom prst="rect">
            <a:avLst/>
          </a:prstGeom>
          <a:noFill/>
          <a:ln>
            <a:noFill/>
          </a:ln>
        </p:spPr>
      </p:pic>
      <p:pic>
        <p:nvPicPr>
          <p:cNvPr id="123" name="Google Shape;123;p23"/>
          <p:cNvPicPr preferRelativeResize="0"/>
          <p:nvPr/>
        </p:nvPicPr>
        <p:blipFill>
          <a:blip r:embed="rId7">
            <a:alphaModFix/>
          </a:blip>
          <a:stretch>
            <a:fillRect/>
          </a:stretch>
        </p:blipFill>
        <p:spPr>
          <a:xfrm>
            <a:off x="3619500" y="3713600"/>
            <a:ext cx="1905000" cy="1000125"/>
          </a:xfrm>
          <a:prstGeom prst="rect">
            <a:avLst/>
          </a:prstGeom>
          <a:noFill/>
          <a:ln>
            <a:noFill/>
          </a:ln>
        </p:spPr>
      </p:pic>
      <p:pic>
        <p:nvPicPr>
          <p:cNvPr id="124" name="Google Shape;124;p23"/>
          <p:cNvPicPr preferRelativeResize="0"/>
          <p:nvPr/>
        </p:nvPicPr>
        <p:blipFill>
          <a:blip r:embed="rId8">
            <a:alphaModFix/>
          </a:blip>
          <a:stretch>
            <a:fillRect/>
          </a:stretch>
        </p:blipFill>
        <p:spPr>
          <a:xfrm>
            <a:off x="5840124" y="1166700"/>
            <a:ext cx="1905000" cy="70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 Use</a:t>
            </a:r>
            <a:endParaRPr/>
          </a:p>
        </p:txBody>
      </p:sp>
      <p:sp>
        <p:nvSpPr>
          <p:cNvPr id="130" name="Google Shape;13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1" name="Google Shape;131;p24"/>
          <p:cNvPicPr preferRelativeResize="0"/>
          <p:nvPr/>
        </p:nvPicPr>
        <p:blipFill>
          <a:blip r:embed="rId3">
            <a:alphaModFix/>
          </a:blip>
          <a:stretch>
            <a:fillRect/>
          </a:stretch>
        </p:blipFill>
        <p:spPr>
          <a:xfrm>
            <a:off x="1483650" y="1413850"/>
            <a:ext cx="2699675" cy="2699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Try Them All Out &amp; See Which Ones </a:t>
            </a:r>
            <a:r>
              <a:rPr lang="en" i="1"/>
              <a:t>Tick</a:t>
            </a:r>
            <a:r>
              <a:rPr lang="en"/>
              <a:t> With You</a:t>
            </a:r>
            <a:endParaRPr/>
          </a:p>
        </p:txBody>
      </p:sp>
      <p:sp>
        <p:nvSpPr>
          <p:cNvPr id="137" name="Google Shape;13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rgbClr val="000000"/>
                </a:solidFill>
              </a:rPr>
              <a:t>A comprehensive list of IDEs for Python: </a:t>
            </a:r>
            <a:r>
              <a:rPr lang="en" sz="2000" b="1" u="sng">
                <a:solidFill>
                  <a:schemeClr val="hlink"/>
                </a:solidFill>
                <a:latin typeface="Courier New"/>
                <a:ea typeface="Courier New"/>
                <a:cs typeface="Courier New"/>
                <a:sym typeface="Courier New"/>
                <a:hlinkClick r:id="rId3"/>
              </a:rPr>
              <a:t>https://wiki.python.org/moin/IntegratedDevelopmentEnvironmen</a:t>
            </a:r>
            <a:r>
              <a:rPr lang="en" sz="2000" u="sng">
                <a:solidFill>
                  <a:schemeClr val="hlink"/>
                </a:solidFill>
                <a:latin typeface="Times New Roman"/>
                <a:ea typeface="Times New Roman"/>
                <a:cs typeface="Times New Roman"/>
                <a:sym typeface="Times New Roman"/>
                <a:hlinkClick r:id="rId3"/>
              </a:rPr>
              <a:t>ts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103650"/>
            <a:ext cx="8511300" cy="50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Install Python on All Machines  </a:t>
            </a:r>
            <a:endParaRPr/>
          </a:p>
        </p:txBody>
      </p:sp>
      <p:sp>
        <p:nvSpPr>
          <p:cNvPr id="143" name="Google Shape;143;p26"/>
          <p:cNvSpPr txBox="1">
            <a:spLocks noGrp="1"/>
          </p:cNvSpPr>
          <p:nvPr>
            <p:ph type="body" idx="1"/>
          </p:nvPr>
        </p:nvSpPr>
        <p:spPr>
          <a:xfrm>
            <a:off x="492900" y="404250"/>
            <a:ext cx="8511300" cy="4604100"/>
          </a:xfrm>
          <a:prstGeom prst="rect">
            <a:avLst/>
          </a:prstGeom>
        </p:spPr>
        <p:txBody>
          <a:bodyPr spcFirstLastPara="1" wrap="square" lIns="91425" tIns="91425" rIns="91425" bIns="91425" anchor="t" anchorCtr="0">
            <a:noAutofit/>
          </a:bodyPr>
          <a:lstStyle/>
          <a:p>
            <a:pPr marL="0" lvl="0" indent="457200" algn="l" rtl="0">
              <a:spcBef>
                <a:spcPts val="1200"/>
              </a:spcBef>
              <a:spcAft>
                <a:spcPts val="0"/>
              </a:spcAft>
              <a:buClr>
                <a:schemeClr val="dk1"/>
              </a:buClr>
              <a:buSzPts val="1100"/>
              <a:buFont typeface="Arial"/>
              <a:buNone/>
            </a:pPr>
            <a:r>
              <a:rPr lang="en" sz="1600" b="1">
                <a:solidFill>
                  <a:schemeClr val="dk1"/>
                </a:solidFill>
                <a:latin typeface="Times New Roman"/>
                <a:ea typeface="Times New Roman"/>
                <a:cs typeface="Times New Roman"/>
                <a:sym typeface="Times New Roman"/>
              </a:rPr>
              <a:t>Windows:</a:t>
            </a:r>
            <a:endParaRPr sz="1600" b="1">
              <a:solidFill>
                <a:schemeClr val="dk1"/>
              </a:solidFill>
              <a:latin typeface="Times New Roman"/>
              <a:ea typeface="Times New Roman"/>
              <a:cs typeface="Times New Roman"/>
              <a:sym typeface="Times New Roman"/>
            </a:endParaRPr>
          </a:p>
          <a:p>
            <a:pPr marL="914400" lvl="0" indent="0" algn="l" rtl="0">
              <a:spcBef>
                <a:spcPts val="1200"/>
              </a:spcBef>
              <a:spcAft>
                <a:spcPts val="0"/>
              </a:spcAft>
              <a:buNone/>
            </a:pPr>
            <a:r>
              <a:rPr lang="en" sz="1600">
                <a:solidFill>
                  <a:schemeClr val="dk1"/>
                </a:solidFill>
                <a:latin typeface="Times New Roman"/>
                <a:ea typeface="Times New Roman"/>
                <a:cs typeface="Times New Roman"/>
                <a:sym typeface="Times New Roman"/>
              </a:rPr>
              <a:t>Download the PyCharm installer, run the executable file, and follow the installer steps. Here’s the instructions on the PyCharm website: </a:t>
            </a:r>
            <a:r>
              <a:rPr lang="en" sz="1600" b="1">
                <a:solidFill>
                  <a:srgbClr val="0000FF"/>
                </a:solidFill>
                <a:latin typeface="Courier New"/>
                <a:ea typeface="Courier New"/>
                <a:cs typeface="Courier New"/>
                <a:sym typeface="Courier New"/>
              </a:rPr>
              <a:t>https://www.jetbrains.com/help/pycharm/installation-guide.html?section=Windows</a:t>
            </a:r>
            <a:endParaRPr sz="1600" b="1">
              <a:solidFill>
                <a:srgbClr val="0000FF"/>
              </a:solidFill>
              <a:latin typeface="Courier New"/>
              <a:ea typeface="Courier New"/>
              <a:cs typeface="Courier New"/>
              <a:sym typeface="Courier New"/>
            </a:endParaRPr>
          </a:p>
          <a:p>
            <a:pPr marL="457200" lvl="0" indent="0" algn="l" rtl="0">
              <a:spcBef>
                <a:spcPts val="1200"/>
              </a:spcBef>
              <a:spcAft>
                <a:spcPts val="0"/>
              </a:spcAft>
              <a:buNone/>
            </a:pPr>
            <a:r>
              <a:rPr lang="en" sz="1600">
                <a:solidFill>
                  <a:schemeClr val="dk1"/>
                </a:solidFill>
              </a:rPr>
              <a:t>·</a:t>
            </a:r>
            <a:r>
              <a:rPr lang="en" sz="1600">
                <a:solidFill>
                  <a:schemeClr val="dk1"/>
                </a:solidFill>
                <a:latin typeface="Times New Roman"/>
                <a:ea typeface="Times New Roman"/>
                <a:cs typeface="Times New Roman"/>
                <a:sym typeface="Times New Roman"/>
              </a:rPr>
              <a:t> </a:t>
            </a:r>
            <a:r>
              <a:rPr lang="en" sz="1600" b="1">
                <a:solidFill>
                  <a:schemeClr val="dk1"/>
                </a:solidFill>
                <a:latin typeface="Times New Roman"/>
                <a:ea typeface="Times New Roman"/>
                <a:cs typeface="Times New Roman"/>
                <a:sym typeface="Times New Roman"/>
              </a:rPr>
              <a:t>MacOs:</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marL="914400" lvl="0" indent="0" algn="l" rtl="0">
              <a:spcBef>
                <a:spcPts val="12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Download the PyCharm disk image and mount and drag the image to the Applications folder: </a:t>
            </a:r>
            <a:r>
              <a:rPr lang="en" sz="1600" b="1">
                <a:solidFill>
                  <a:srgbClr val="0000FF"/>
                </a:solidFill>
                <a:latin typeface="Courier New"/>
                <a:ea typeface="Courier New"/>
                <a:cs typeface="Courier New"/>
                <a:sym typeface="Courier New"/>
              </a:rPr>
              <a:t>https://www.jetbrains.com/help/pycharm/installation-guide.html?section=macOS</a:t>
            </a:r>
            <a:endParaRPr sz="1600" b="1">
              <a:solidFill>
                <a:srgbClr val="0000FF"/>
              </a:solidFill>
              <a:latin typeface="Courier New"/>
              <a:ea typeface="Courier New"/>
              <a:cs typeface="Courier New"/>
              <a:sym typeface="Courier New"/>
            </a:endParaRPr>
          </a:p>
          <a:p>
            <a:pPr marL="457200" lvl="0" indent="0" algn="l" rtl="0">
              <a:spcBef>
                <a:spcPts val="1200"/>
              </a:spcBef>
              <a:spcAft>
                <a:spcPts val="0"/>
              </a:spcAft>
              <a:buClr>
                <a:schemeClr val="dk1"/>
              </a:buClr>
              <a:buSzPts val="1100"/>
              <a:buFont typeface="Arial"/>
              <a:buNone/>
            </a:pPr>
            <a:r>
              <a:rPr lang="en" sz="1600">
                <a:solidFill>
                  <a:schemeClr val="dk1"/>
                </a:solidFill>
              </a:rPr>
              <a:t>·</a:t>
            </a:r>
            <a:r>
              <a:rPr lang="en" sz="1600">
                <a:solidFill>
                  <a:schemeClr val="dk1"/>
                </a:solidFill>
                <a:latin typeface="Times New Roman"/>
                <a:ea typeface="Times New Roman"/>
                <a:cs typeface="Times New Roman"/>
                <a:sym typeface="Times New Roman"/>
              </a:rPr>
              <a:t>  </a:t>
            </a:r>
            <a:r>
              <a:rPr lang="en" sz="1600" b="1">
                <a:solidFill>
                  <a:schemeClr val="dk1"/>
                </a:solidFill>
                <a:latin typeface="Times New Roman"/>
                <a:ea typeface="Times New Roman"/>
                <a:cs typeface="Times New Roman"/>
                <a:sym typeface="Times New Roman"/>
              </a:rPr>
              <a:t>Linux</a:t>
            </a:r>
            <a:r>
              <a:rPr lang="en" sz="1600">
                <a:solidFill>
                  <a:schemeClr val="dk1"/>
                </a:solidFill>
                <a:latin typeface="Times New Roman"/>
                <a:ea typeface="Times New Roman"/>
                <a:cs typeface="Times New Roman"/>
                <a:sym typeface="Times New Roman"/>
              </a:rPr>
              <a:t>: If you have Ubuntu 16.04 you can install PyCharm through the command line using the snappy package manager:</a:t>
            </a:r>
            <a:endParaRPr sz="1600">
              <a:solidFill>
                <a:schemeClr val="dk1"/>
              </a:solidFill>
              <a:latin typeface="Times New Roman"/>
              <a:ea typeface="Times New Roman"/>
              <a:cs typeface="Times New Roman"/>
              <a:sym typeface="Times New Roman"/>
            </a:endParaRPr>
          </a:p>
          <a:p>
            <a:pPr marL="914400" lvl="0" indent="0" algn="l" rtl="0">
              <a:spcBef>
                <a:spcPts val="12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o</a:t>
            </a:r>
            <a:r>
              <a:rPr lang="en" sz="1600">
                <a:solidFill>
                  <a:schemeClr val="dk1"/>
                </a:solidFill>
                <a:latin typeface="Times New Roman"/>
                <a:ea typeface="Times New Roman"/>
                <a:cs typeface="Times New Roman"/>
                <a:sym typeface="Times New Roman"/>
              </a:rPr>
              <a:t>   </a:t>
            </a:r>
            <a:r>
              <a:rPr lang="en" sz="1600">
                <a:solidFill>
                  <a:schemeClr val="dk1"/>
                </a:solidFill>
              </a:rPr>
              <a:t>$ sudo snap apt-get install pycharm-community</a:t>
            </a:r>
            <a:endParaRPr sz="1600">
              <a:solidFill>
                <a:schemeClr val="dk1"/>
              </a:solidFill>
            </a:endParaRPr>
          </a:p>
          <a:p>
            <a:pPr marL="0" lvl="0" indent="0" algn="l" rtl="0">
              <a:spcBef>
                <a:spcPts val="12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Hello World</a:t>
            </a:r>
            <a:r>
              <a:rPr lang="en"/>
              <a:t> with PyCharm</a:t>
            </a:r>
            <a:endParaRPr/>
          </a:p>
        </p:txBody>
      </p:sp>
      <p:sp>
        <p:nvSpPr>
          <p:cNvPr id="149" name="Google Shape;14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a:solidFill>
                  <a:srgbClr val="000000"/>
                </a:solidFill>
              </a:rPr>
              <a:t>Once PyCharm is installed the next step is to run the proverbial </a:t>
            </a:r>
            <a:r>
              <a:rPr lang="en" sz="2300" i="1">
                <a:solidFill>
                  <a:srgbClr val="000000"/>
                </a:solidFill>
              </a:rPr>
              <a:t>Hello World</a:t>
            </a:r>
            <a:r>
              <a:rPr lang="en" sz="2300">
                <a:solidFill>
                  <a:srgbClr val="000000"/>
                </a:solidFill>
              </a:rPr>
              <a:t> program. Here are the steps...</a:t>
            </a:r>
            <a:endParaRPr sz="23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Brand Spanking New Project </a:t>
            </a:r>
            <a:endParaRPr/>
          </a:p>
        </p:txBody>
      </p:sp>
      <p:sp>
        <p:nvSpPr>
          <p:cNvPr id="155" name="Google Shape;15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Create a new project by doing the following: </a:t>
            </a:r>
            <a:r>
              <a:rPr lang="en" sz="2500" i="1">
                <a:solidFill>
                  <a:schemeClr val="dk1"/>
                </a:solidFill>
                <a:latin typeface="Times New Roman"/>
                <a:ea typeface="Times New Roman"/>
                <a:cs typeface="Times New Roman"/>
                <a:sym typeface="Times New Roman"/>
              </a:rPr>
              <a:t>File → New Project</a:t>
            </a:r>
            <a:endParaRPr sz="2500" i="1">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sz="2500">
                <a:solidFill>
                  <a:schemeClr val="dk1"/>
                </a:solidFill>
                <a:latin typeface="Times New Roman"/>
                <a:ea typeface="Times New Roman"/>
                <a:cs typeface="Times New Roman"/>
                <a:sym typeface="Times New Roman"/>
              </a:rPr>
              <a:t>A project is an organizational unit in PyCharm. Name the project </a:t>
            </a:r>
            <a:r>
              <a:rPr lang="en" sz="2500" i="1">
                <a:solidFill>
                  <a:schemeClr val="dk1"/>
                </a:solidFill>
                <a:latin typeface="Times New Roman"/>
                <a:ea typeface="Times New Roman"/>
                <a:cs typeface="Times New Roman"/>
                <a:sym typeface="Times New Roman"/>
              </a:rPr>
              <a:t>SampleProjects; </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 Screenshot of How it Should Look</a:t>
            </a:r>
            <a:endParaRPr/>
          </a:p>
        </p:txBody>
      </p:sp>
      <p:sp>
        <p:nvSpPr>
          <p:cNvPr id="161" name="Google Shape;161;p29"/>
          <p:cNvSpPr txBox="1">
            <a:spLocks noGrp="1"/>
          </p:cNvSpPr>
          <p:nvPr>
            <p:ph type="body" idx="1"/>
          </p:nvPr>
        </p:nvSpPr>
        <p:spPr>
          <a:xfrm>
            <a:off x="311700" y="1152475"/>
            <a:ext cx="8589000" cy="388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2" name="Google Shape;162;p29"/>
          <p:cNvPicPr preferRelativeResize="0"/>
          <p:nvPr/>
        </p:nvPicPr>
        <p:blipFill>
          <a:blip r:embed="rId3">
            <a:alphaModFix/>
          </a:blip>
          <a:stretch>
            <a:fillRect/>
          </a:stretch>
        </p:blipFill>
        <p:spPr>
          <a:xfrm>
            <a:off x="1520650" y="1385125"/>
            <a:ext cx="5579176" cy="3524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an Interpreter </a:t>
            </a:r>
            <a:endParaRPr/>
          </a:p>
        </p:txBody>
      </p:sp>
      <p:sp>
        <p:nvSpPr>
          <p:cNvPr id="168" name="Google Shape;16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a:solidFill>
                  <a:schemeClr val="dk1"/>
                </a:solidFill>
                <a:latin typeface="Times New Roman"/>
                <a:ea typeface="Times New Roman"/>
                <a:cs typeface="Times New Roman"/>
                <a:sym typeface="Times New Roman"/>
              </a:rPr>
              <a:t>Select the python interpreter that you want to use. Click the arrow that’s next to </a:t>
            </a:r>
            <a:r>
              <a:rPr lang="en" sz="2300" i="1">
                <a:solidFill>
                  <a:schemeClr val="dk1"/>
                </a:solidFill>
                <a:latin typeface="Times New Roman"/>
                <a:ea typeface="Times New Roman"/>
                <a:cs typeface="Times New Roman"/>
                <a:sym typeface="Times New Roman"/>
              </a:rPr>
              <a:t>Project Interpreter:Existing Interpreter, </a:t>
            </a:r>
            <a:r>
              <a:rPr lang="en" sz="2300">
                <a:solidFill>
                  <a:schemeClr val="dk1"/>
                </a:solidFill>
                <a:latin typeface="Times New Roman"/>
                <a:ea typeface="Times New Roman"/>
                <a:cs typeface="Times New Roman"/>
                <a:sym typeface="Times New Roman"/>
              </a:rPr>
              <a:t>and then</a:t>
            </a:r>
            <a:r>
              <a:rPr lang="en" sz="2300" i="1">
                <a:solidFill>
                  <a:schemeClr val="dk1"/>
                </a:solidFill>
                <a:latin typeface="Times New Roman"/>
                <a:ea typeface="Times New Roman"/>
                <a:cs typeface="Times New Roman"/>
                <a:sym typeface="Times New Roman"/>
              </a:rPr>
              <a:t> s</a:t>
            </a:r>
            <a:r>
              <a:rPr lang="en" sz="2300">
                <a:solidFill>
                  <a:schemeClr val="dk1"/>
                </a:solidFill>
                <a:latin typeface="Times New Roman"/>
                <a:ea typeface="Times New Roman"/>
                <a:cs typeface="Times New Roman"/>
                <a:sym typeface="Times New Roman"/>
              </a:rPr>
              <a:t>elect a python 3.6 or up. </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t>How Things Should Look?</a:t>
            </a:r>
            <a:endParaRPr/>
          </a:p>
        </p:txBody>
      </p:sp>
      <p:sp>
        <p:nvSpPr>
          <p:cNvPr id="174" name="Google Shape;17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5" name="Google Shape;175;p31"/>
          <p:cNvPicPr preferRelativeResize="0"/>
          <p:nvPr/>
        </p:nvPicPr>
        <p:blipFill>
          <a:blip r:embed="rId3">
            <a:alphaModFix/>
          </a:blip>
          <a:stretch>
            <a:fillRect/>
          </a:stretch>
        </p:blipFill>
        <p:spPr>
          <a:xfrm>
            <a:off x="752850" y="1696725"/>
            <a:ext cx="5699224" cy="3122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Very Special Thanks to Our Venue Sponsor! </a:t>
            </a:r>
            <a:endParaRPr/>
          </a:p>
        </p:txBody>
      </p:sp>
      <p:sp>
        <p:nvSpPr>
          <p:cNvPr id="61" name="Google Shape;61;p14"/>
          <p:cNvSpPr txBox="1">
            <a:spLocks noGrp="1"/>
          </p:cNvSpPr>
          <p:nvPr>
            <p:ph type="body" idx="1"/>
          </p:nvPr>
        </p:nvSpPr>
        <p:spPr>
          <a:xfrm>
            <a:off x="246150" y="1152475"/>
            <a:ext cx="8586000" cy="3654300"/>
          </a:xfrm>
          <a:prstGeom prst="rect">
            <a:avLst/>
          </a:prstGeom>
        </p:spPr>
        <p:txBody>
          <a:bodyPr spcFirstLastPara="1" wrap="square" lIns="91425" tIns="91425" rIns="91425" bIns="91425" anchor="t" anchorCtr="0">
            <a:noAutofit/>
          </a:bodyPr>
          <a:lstStyle/>
          <a:p>
            <a:pPr marL="0" lvl="0" indent="0">
              <a:buNone/>
            </a:pPr>
            <a:r>
              <a:rPr lang="en" sz="2200" dirty="0">
                <a:solidFill>
                  <a:srgbClr val="000000"/>
                </a:solidFill>
              </a:rPr>
              <a:t>Event </a:t>
            </a:r>
            <a:r>
              <a:rPr lang="en" sz="2200" dirty="0" smtClean="0">
                <a:solidFill>
                  <a:srgbClr val="000000"/>
                </a:solidFill>
              </a:rPr>
              <a:t>venue</a:t>
            </a:r>
            <a:r>
              <a:rPr lang="en" sz="2200" dirty="0" smtClean="0">
                <a:solidFill>
                  <a:srgbClr val="000000"/>
                </a:solidFill>
              </a:rPr>
              <a:t>: </a:t>
            </a:r>
            <a:r>
              <a:rPr lang="en-US" sz="2400" dirty="0" smtClean="0">
                <a:hlinkClick r:id="rId3"/>
              </a:rPr>
              <a:t>https://</a:t>
            </a:r>
            <a:r>
              <a:rPr lang="en-US" sz="2400" dirty="0" smtClean="0">
                <a:hlinkClick r:id="rId3"/>
              </a:rPr>
              <a:t>generalassemb.ly</a:t>
            </a:r>
            <a:r>
              <a:rPr lang="en-US" sz="2400" dirty="0" smtClean="0"/>
              <a:t> </a:t>
            </a:r>
            <a:endParaRPr sz="2200" b="1">
              <a:latin typeface="Courier New"/>
              <a:ea typeface="Courier New"/>
              <a:cs typeface="Courier New"/>
              <a:sym typeface="Courier New"/>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12994" name="Picture 2" descr="Image result for general assembly"/>
          <p:cNvPicPr>
            <a:picLocks noChangeAspect="1" noChangeArrowheads="1"/>
          </p:cNvPicPr>
          <p:nvPr/>
        </p:nvPicPr>
        <p:blipFill>
          <a:blip r:embed="rId4"/>
          <a:srcRect/>
          <a:stretch>
            <a:fillRect/>
          </a:stretch>
        </p:blipFill>
        <p:spPr bwMode="auto">
          <a:xfrm>
            <a:off x="1229709" y="2020917"/>
            <a:ext cx="4286141" cy="2250224"/>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Click The </a:t>
            </a:r>
            <a:r>
              <a:rPr lang="en" i="1"/>
              <a:t>Create</a:t>
            </a:r>
            <a:r>
              <a:rPr lang="en"/>
              <a:t> Button</a:t>
            </a:r>
            <a:endParaRPr/>
          </a:p>
        </p:txBody>
      </p:sp>
      <p:sp>
        <p:nvSpPr>
          <p:cNvPr id="181" name="Google Shape;181;p32"/>
          <p:cNvSpPr txBox="1">
            <a:spLocks noGrp="1"/>
          </p:cNvSpPr>
          <p:nvPr>
            <p:ph type="body" idx="1"/>
          </p:nvPr>
        </p:nvSpPr>
        <p:spPr>
          <a:xfrm>
            <a:off x="311700" y="1152475"/>
            <a:ext cx="8420700" cy="39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Here’s how the state of the IDE should look:</a:t>
            </a:r>
            <a:endParaRPr>
              <a:solidFill>
                <a:srgbClr val="000000"/>
              </a:solidFill>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82" name="Google Shape;182;p32"/>
          <p:cNvPicPr preferRelativeResize="0"/>
          <p:nvPr/>
        </p:nvPicPr>
        <p:blipFill>
          <a:blip r:embed="rId3">
            <a:alphaModFix/>
          </a:blip>
          <a:stretch>
            <a:fillRect/>
          </a:stretch>
        </p:blipFill>
        <p:spPr>
          <a:xfrm>
            <a:off x="414600" y="1787925"/>
            <a:ext cx="5948001" cy="3108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Fresh Python File </a:t>
            </a:r>
            <a:endParaRPr/>
          </a:p>
        </p:txBody>
      </p:sp>
      <p:sp>
        <p:nvSpPr>
          <p:cNvPr id="188" name="Google Shape;188;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700">
                <a:solidFill>
                  <a:srgbClr val="000000"/>
                </a:solidFill>
                <a:latin typeface="Times New Roman"/>
                <a:ea typeface="Times New Roman"/>
                <a:cs typeface="Times New Roman"/>
                <a:sym typeface="Times New Roman"/>
              </a:rPr>
              <a:t>Create a new project by doing the following: </a:t>
            </a:r>
            <a:r>
              <a:rPr lang="en" sz="2700" i="1">
                <a:solidFill>
                  <a:srgbClr val="000000"/>
                </a:solidFill>
                <a:latin typeface="Times New Roman"/>
                <a:ea typeface="Times New Roman"/>
                <a:cs typeface="Times New Roman"/>
                <a:sym typeface="Times New Roman"/>
              </a:rPr>
              <a:t>File → New Project </a:t>
            </a:r>
            <a:endParaRPr sz="2700" i="1">
              <a:solidFill>
                <a:srgbClr val="000000"/>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a Project in PyCharm </a:t>
            </a:r>
            <a:endParaRPr/>
          </a:p>
        </p:txBody>
      </p:sp>
      <p:sp>
        <p:nvSpPr>
          <p:cNvPr id="194" name="Google Shape;194;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2500">
                <a:solidFill>
                  <a:schemeClr val="dk1"/>
                </a:solidFill>
                <a:latin typeface="Times New Roman"/>
                <a:ea typeface="Times New Roman"/>
                <a:cs typeface="Times New Roman"/>
                <a:sym typeface="Times New Roman"/>
              </a:rPr>
              <a:t>A project is an organizational unit in PyCharm. Name the project </a:t>
            </a:r>
            <a:r>
              <a:rPr lang="en" sz="2500" i="1">
                <a:solidFill>
                  <a:schemeClr val="dk1"/>
                </a:solidFill>
                <a:latin typeface="Times New Roman"/>
                <a:ea typeface="Times New Roman"/>
                <a:cs typeface="Times New Roman"/>
                <a:sym typeface="Times New Roman"/>
              </a:rPr>
              <a:t>SampleProjects</a:t>
            </a:r>
            <a:r>
              <a:rPr lang="en" sz="2500">
                <a:solidFill>
                  <a:schemeClr val="dk1"/>
                </a:solidFill>
                <a:latin typeface="Times New Roman"/>
                <a:ea typeface="Times New Roman"/>
                <a:cs typeface="Times New Roman"/>
                <a:sym typeface="Times New Roman"/>
              </a:rPr>
              <a:t>.</a:t>
            </a:r>
            <a:endParaRPr sz="25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a Project Looks Thus Far </a:t>
            </a:r>
            <a:endParaRPr/>
          </a:p>
        </p:txBody>
      </p:sp>
      <p:sp>
        <p:nvSpPr>
          <p:cNvPr id="200" name="Google Shape;200;p35"/>
          <p:cNvSpPr txBox="1">
            <a:spLocks noGrp="1"/>
          </p:cNvSpPr>
          <p:nvPr>
            <p:ph type="body" idx="1"/>
          </p:nvPr>
        </p:nvSpPr>
        <p:spPr>
          <a:xfrm>
            <a:off x="363525" y="1100625"/>
            <a:ext cx="8520600" cy="3952200"/>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Clr>
                <a:schemeClr val="dk1"/>
              </a:buClr>
              <a:buSzPts val="1100"/>
              <a:buFont typeface="Arial"/>
              <a:buNone/>
            </a:pPr>
            <a:r>
              <a:rPr lang="en" sz="2500">
                <a:solidFill>
                  <a:schemeClr val="dk1"/>
                </a:solidFill>
                <a:latin typeface="Times New Roman"/>
                <a:ea typeface="Times New Roman"/>
                <a:cs typeface="Times New Roman"/>
                <a:sym typeface="Times New Roman"/>
              </a:rPr>
              <a:t>Here’s a screenshot of what the setup should look like thus far:</a:t>
            </a:r>
            <a:endParaRPr/>
          </a:p>
        </p:txBody>
      </p:sp>
      <p:pic>
        <p:nvPicPr>
          <p:cNvPr id="201" name="Google Shape;201;p35"/>
          <p:cNvPicPr preferRelativeResize="0"/>
          <p:nvPr/>
        </p:nvPicPr>
        <p:blipFill>
          <a:blip r:embed="rId3">
            <a:alphaModFix/>
          </a:blip>
          <a:stretch>
            <a:fillRect/>
          </a:stretch>
        </p:blipFill>
        <p:spPr>
          <a:xfrm>
            <a:off x="1157900" y="1849875"/>
            <a:ext cx="5069650" cy="3202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Fresh Python File </a:t>
            </a:r>
            <a:endParaRPr/>
          </a:p>
        </p:txBody>
      </p:sp>
      <p:sp>
        <p:nvSpPr>
          <p:cNvPr id="207" name="Google Shape;207;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300">
                <a:solidFill>
                  <a:schemeClr val="dk1"/>
                </a:solidFill>
                <a:latin typeface="Times New Roman"/>
                <a:ea typeface="Times New Roman"/>
                <a:cs typeface="Times New Roman"/>
                <a:sym typeface="Times New Roman"/>
              </a:rPr>
              <a:t>At the main menu on PyCharm, or the portion where you see the various menus such as File, Edit, and View, do the following: </a:t>
            </a:r>
            <a:r>
              <a:rPr lang="en" sz="2300" b="1">
                <a:solidFill>
                  <a:schemeClr val="dk1"/>
                </a:solidFill>
                <a:latin typeface="Times New Roman"/>
                <a:ea typeface="Times New Roman"/>
                <a:cs typeface="Times New Roman"/>
                <a:sym typeface="Times New Roman"/>
              </a:rPr>
              <a:t>File → New File → python file</a:t>
            </a:r>
            <a:endParaRPr sz="2300" b="1">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How Pycharm Should Look </a:t>
            </a:r>
            <a:endParaRPr/>
          </a:p>
        </p:txBody>
      </p:sp>
      <p:sp>
        <p:nvSpPr>
          <p:cNvPr id="213" name="Google Shape;213;p37"/>
          <p:cNvSpPr txBox="1">
            <a:spLocks noGrp="1"/>
          </p:cNvSpPr>
          <p:nvPr>
            <p:ph type="body" idx="1"/>
          </p:nvPr>
        </p:nvSpPr>
        <p:spPr>
          <a:xfrm>
            <a:off x="311700" y="1152475"/>
            <a:ext cx="8589000" cy="380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4" name="Google Shape;214;p37"/>
          <p:cNvPicPr preferRelativeResize="0"/>
          <p:nvPr/>
        </p:nvPicPr>
        <p:blipFill>
          <a:blip r:embed="rId3">
            <a:alphaModFix/>
          </a:blip>
          <a:stretch>
            <a:fillRect/>
          </a:stretch>
        </p:blipFill>
        <p:spPr>
          <a:xfrm>
            <a:off x="1259620" y="1342575"/>
            <a:ext cx="6391507" cy="341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a:spLocks noGrp="1"/>
          </p:cNvSpPr>
          <p:nvPr>
            <p:ph type="title"/>
          </p:nvPr>
        </p:nvSpPr>
        <p:spPr>
          <a:xfrm>
            <a:off x="311700" y="64775"/>
            <a:ext cx="85206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Text Box Should Appear Which Looks Like the Following</a:t>
            </a:r>
            <a:endParaRPr/>
          </a:p>
        </p:txBody>
      </p:sp>
      <p:sp>
        <p:nvSpPr>
          <p:cNvPr id="220" name="Google Shape;220;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1" name="Google Shape;221;p38"/>
          <p:cNvPicPr preferRelativeResize="0"/>
          <p:nvPr/>
        </p:nvPicPr>
        <p:blipFill>
          <a:blip r:embed="rId3">
            <a:alphaModFix/>
          </a:blip>
          <a:stretch>
            <a:fillRect/>
          </a:stretch>
        </p:blipFill>
        <p:spPr>
          <a:xfrm>
            <a:off x="1302025" y="1436338"/>
            <a:ext cx="5364675" cy="2270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title"/>
          </p:nvPr>
        </p:nvSpPr>
        <p:spPr>
          <a:xfrm>
            <a:off x="246925" y="250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the following... </a:t>
            </a:r>
            <a:endParaRPr/>
          </a:p>
        </p:txBody>
      </p:sp>
      <p:sp>
        <p:nvSpPr>
          <p:cNvPr id="227" name="Google Shape;227;p39"/>
          <p:cNvSpPr txBox="1">
            <a:spLocks noGrp="1"/>
          </p:cNvSpPr>
          <p:nvPr>
            <p:ph type="body" idx="1"/>
          </p:nvPr>
        </p:nvSpPr>
        <p:spPr>
          <a:xfrm>
            <a:off x="311700" y="968575"/>
            <a:ext cx="8731500" cy="4123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Enter in the name </a:t>
            </a:r>
            <a:r>
              <a:rPr lang="en" sz="2000" i="1">
                <a:solidFill>
                  <a:schemeClr val="dk1"/>
                </a:solidFill>
                <a:latin typeface="Times New Roman"/>
                <a:ea typeface="Times New Roman"/>
                <a:cs typeface="Times New Roman"/>
                <a:sym typeface="Times New Roman"/>
              </a:rPr>
              <a:t>HelloWorld</a:t>
            </a:r>
            <a:r>
              <a:rPr lang="en" sz="2000">
                <a:solidFill>
                  <a:schemeClr val="dk1"/>
                </a:solidFill>
                <a:latin typeface="Times New Roman"/>
                <a:ea typeface="Times New Roman"/>
                <a:cs typeface="Times New Roman"/>
                <a:sym typeface="Times New Roman"/>
              </a:rPr>
              <a:t> and select the OK button. Once done here’s how your project setup should look:</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pic>
        <p:nvPicPr>
          <p:cNvPr id="228" name="Google Shape;228;p39"/>
          <p:cNvPicPr preferRelativeResize="0"/>
          <p:nvPr/>
        </p:nvPicPr>
        <p:blipFill rotWithShape="1">
          <a:blip r:embed="rId3">
            <a:alphaModFix/>
          </a:blip>
          <a:srcRect t="-2200" b="2199"/>
          <a:stretch/>
        </p:blipFill>
        <p:spPr>
          <a:xfrm>
            <a:off x="1373375" y="1956350"/>
            <a:ext cx="5530950" cy="2951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You’re Looking At</a:t>
            </a:r>
            <a:endParaRPr/>
          </a:p>
        </p:txBody>
      </p:sp>
      <p:sp>
        <p:nvSpPr>
          <p:cNvPr id="234" name="Google Shape;234;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The blank white space is known as the </a:t>
            </a:r>
            <a:r>
              <a:rPr lang="en" sz="2500" b="1">
                <a:solidFill>
                  <a:schemeClr val="dk1"/>
                </a:solidFill>
                <a:latin typeface="Times New Roman"/>
                <a:ea typeface="Times New Roman"/>
                <a:cs typeface="Times New Roman"/>
                <a:sym typeface="Times New Roman"/>
              </a:rPr>
              <a:t>editor.</a:t>
            </a:r>
            <a:r>
              <a:rPr lang="en" sz="2500">
                <a:solidFill>
                  <a:schemeClr val="dk1"/>
                </a:solidFill>
                <a:latin typeface="Times New Roman"/>
                <a:ea typeface="Times New Roman"/>
                <a:cs typeface="Times New Roman"/>
                <a:sym typeface="Times New Roman"/>
              </a:rPr>
              <a:t> That’s where you’ll spend most of your time hacking away. The left hand side is known as the </a:t>
            </a:r>
            <a:r>
              <a:rPr lang="en" sz="2500" b="1">
                <a:solidFill>
                  <a:schemeClr val="dk1"/>
                </a:solidFill>
                <a:latin typeface="Times New Roman"/>
                <a:ea typeface="Times New Roman"/>
                <a:cs typeface="Times New Roman"/>
                <a:sym typeface="Times New Roman"/>
              </a:rPr>
              <a:t>project manager</a:t>
            </a:r>
            <a:r>
              <a:rPr lang="en" sz="2500">
                <a:solidFill>
                  <a:schemeClr val="dk1"/>
                </a:solidFill>
                <a:latin typeface="Times New Roman"/>
                <a:ea typeface="Times New Roman"/>
                <a:cs typeface="Times New Roman"/>
                <a:sym typeface="Times New Roman"/>
              </a:rPr>
              <a:t>, that’s where you can see the organization of files in a project. </a:t>
            </a:r>
            <a:endParaRPr sz="25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Code and run the file </a:t>
            </a:r>
            <a:endParaRPr/>
          </a:p>
        </p:txBody>
      </p:sp>
      <p:sp>
        <p:nvSpPr>
          <p:cNvPr id="240" name="Google Shape;240;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3000">
                <a:solidFill>
                  <a:schemeClr val="dk1"/>
                </a:solidFill>
                <a:latin typeface="Times New Roman"/>
                <a:ea typeface="Times New Roman"/>
                <a:cs typeface="Times New Roman"/>
                <a:sym typeface="Times New Roman"/>
              </a:rPr>
              <a:t>Copy the following code into the editor:</a:t>
            </a:r>
            <a:endParaRPr sz="30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3000">
                <a:solidFill>
                  <a:srgbClr val="000080"/>
                </a:solidFill>
                <a:latin typeface="Courier New"/>
                <a:ea typeface="Courier New"/>
                <a:cs typeface="Courier New"/>
                <a:sym typeface="Courier New"/>
              </a:rPr>
              <a:t>print</a:t>
            </a:r>
            <a:r>
              <a:rPr lang="en" sz="3000">
                <a:solidFill>
                  <a:schemeClr val="dk1"/>
                </a:solidFill>
                <a:latin typeface="Courier New"/>
                <a:ea typeface="Courier New"/>
                <a:cs typeface="Courier New"/>
                <a:sym typeface="Courier New"/>
              </a:rPr>
              <a:t>(</a:t>
            </a:r>
            <a:r>
              <a:rPr lang="en" sz="3000" b="1">
                <a:solidFill>
                  <a:srgbClr val="008080"/>
                </a:solidFill>
                <a:latin typeface="Courier New"/>
                <a:ea typeface="Courier New"/>
                <a:cs typeface="Courier New"/>
                <a:sym typeface="Courier New"/>
              </a:rPr>
              <a:t>'Hello World!!!'</a:t>
            </a:r>
            <a:r>
              <a:rPr lang="en" sz="3000">
                <a:solidFill>
                  <a:schemeClr val="dk1"/>
                </a:solidFill>
                <a:latin typeface="Courier New"/>
                <a:ea typeface="Courier New"/>
                <a:cs typeface="Courier New"/>
                <a:sym typeface="Courier New"/>
              </a:rPr>
              <a:t>)</a:t>
            </a:r>
            <a:endParaRPr sz="3000">
              <a:solidFill>
                <a:schemeClr val="dk1"/>
              </a:solidFill>
              <a:latin typeface="Courier New"/>
              <a:ea typeface="Courier New"/>
              <a:cs typeface="Courier New"/>
              <a:sym typeface="Courier New"/>
            </a:endParaRPr>
          </a:p>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Learning Python Fundamentals Matter</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Char char="●"/>
            </a:pPr>
            <a:r>
              <a:rPr lang="en" sz="2200" dirty="0">
                <a:solidFill>
                  <a:srgbClr val="000000"/>
                </a:solidFill>
              </a:rPr>
              <a:t>Mastering the fundamentals helps you to understand data structures and algorithms better which are a must for technical interviews. </a:t>
            </a:r>
            <a:endParaRPr sz="2200">
              <a:solidFill>
                <a:srgbClr val="000000"/>
              </a:solidFill>
            </a:endParaRPr>
          </a:p>
          <a:p>
            <a:pPr marL="457200" lvl="0" indent="-368300" algn="l" rtl="0">
              <a:spcBef>
                <a:spcPts val="0"/>
              </a:spcBef>
              <a:spcAft>
                <a:spcPts val="0"/>
              </a:spcAft>
              <a:buClr>
                <a:srgbClr val="000000"/>
              </a:buClr>
              <a:buSzPts val="2200"/>
              <a:buChar char="●"/>
            </a:pPr>
            <a:r>
              <a:rPr lang="en" sz="2200" dirty="0">
                <a:solidFill>
                  <a:srgbClr val="000000"/>
                </a:solidFill>
              </a:rPr>
              <a:t>Strong fundamentals makes learning more advanced topics like web dev, machine learning, and blockchain easier.</a:t>
            </a:r>
            <a:endParaRPr sz="2200">
              <a:solidFill>
                <a:srgbClr val="000000"/>
              </a:solidFill>
            </a:endParaRPr>
          </a:p>
          <a:p>
            <a:pPr marL="457200" lvl="0" indent="-368300" algn="l" rtl="0">
              <a:spcBef>
                <a:spcPts val="0"/>
              </a:spcBef>
              <a:spcAft>
                <a:spcPts val="0"/>
              </a:spcAft>
              <a:buClr>
                <a:srgbClr val="000000"/>
              </a:buClr>
              <a:buSzPts val="2200"/>
              <a:buChar char="●"/>
            </a:pPr>
            <a:r>
              <a:rPr lang="en" sz="2200" dirty="0">
                <a:solidFill>
                  <a:srgbClr val="000000"/>
                </a:solidFill>
              </a:rPr>
              <a:t>By showing mastery of python it increases your chances of gaining internships and starting a brand new career in the hot software engineering field. </a:t>
            </a:r>
            <a:endParaRPr sz="2200">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run the file </a:t>
            </a:r>
            <a:endParaRPr/>
          </a:p>
        </p:txBody>
      </p:sp>
      <p:sp>
        <p:nvSpPr>
          <p:cNvPr id="246" name="Google Shape;246;p42"/>
          <p:cNvSpPr txBox="1">
            <a:spLocks noGrp="1"/>
          </p:cNvSpPr>
          <p:nvPr>
            <p:ph type="body" idx="1"/>
          </p:nvPr>
        </p:nvSpPr>
        <p:spPr>
          <a:xfrm>
            <a:off x="311700" y="1152475"/>
            <a:ext cx="8589000" cy="3622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2000">
                <a:solidFill>
                  <a:schemeClr val="dk1"/>
                </a:solidFill>
                <a:latin typeface="Times New Roman"/>
                <a:ea typeface="Times New Roman"/>
                <a:cs typeface="Times New Roman"/>
                <a:sym typeface="Times New Roman"/>
              </a:rPr>
              <a:t>To run the file click the following on the main menu: </a:t>
            </a:r>
            <a:r>
              <a:rPr lang="en" sz="2000">
                <a:solidFill>
                  <a:schemeClr val="dk1"/>
                </a:solidFill>
              </a:rPr>
              <a:t>run → run</a:t>
            </a:r>
            <a:endParaRPr sz="2000">
              <a:solidFill>
                <a:schemeClr val="dk1"/>
              </a:solidFill>
            </a:endParaRPr>
          </a:p>
          <a:p>
            <a:pPr marL="0" lvl="0" indent="0" algn="l" rtl="0">
              <a:spcBef>
                <a:spcPts val="1200"/>
              </a:spcBef>
              <a:spcAft>
                <a:spcPts val="0"/>
              </a:spcAft>
              <a:buNone/>
            </a:pPr>
            <a:r>
              <a:rPr lang="en" sz="2000">
                <a:solidFill>
                  <a:schemeClr val="dk1"/>
                </a:solidFill>
                <a:latin typeface="Times New Roman"/>
                <a:ea typeface="Times New Roman"/>
                <a:cs typeface="Times New Roman"/>
                <a:sym typeface="Times New Roman"/>
              </a:rPr>
              <a:t>A dialog box should appear which looks like the following:</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2000">
                <a:solidFill>
                  <a:schemeClr val="dk1"/>
                </a:solidFill>
                <a:latin typeface="Times New Roman"/>
                <a:ea typeface="Times New Roman"/>
                <a:cs typeface="Times New Roman"/>
                <a:sym typeface="Times New Roman"/>
              </a:rPr>
              <a:t>Select the </a:t>
            </a:r>
            <a:r>
              <a:rPr lang="en" sz="2000" i="1">
                <a:solidFill>
                  <a:schemeClr val="dk1"/>
                </a:solidFill>
                <a:latin typeface="Times New Roman"/>
                <a:ea typeface="Times New Roman"/>
                <a:cs typeface="Times New Roman"/>
                <a:sym typeface="Times New Roman"/>
              </a:rPr>
              <a:t>HelloWorld </a:t>
            </a:r>
            <a:r>
              <a:rPr lang="en" sz="2000">
                <a:solidFill>
                  <a:schemeClr val="dk1"/>
                </a:solidFill>
                <a:latin typeface="Times New Roman"/>
                <a:ea typeface="Times New Roman"/>
                <a:cs typeface="Times New Roman"/>
                <a:sym typeface="Times New Roman"/>
              </a:rPr>
              <a:t>program. Once the program has executed you should see the text: </a:t>
            </a:r>
            <a:r>
              <a:rPr lang="en" sz="2000" i="1">
                <a:solidFill>
                  <a:schemeClr val="dk1"/>
                </a:solidFill>
                <a:latin typeface="Times New Roman"/>
                <a:ea typeface="Times New Roman"/>
                <a:cs typeface="Times New Roman"/>
                <a:sym typeface="Times New Roman"/>
              </a:rPr>
              <a:t>Hello World!!!</a:t>
            </a:r>
            <a:endParaRPr sz="2000" i="1">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pic>
        <p:nvPicPr>
          <p:cNvPr id="247" name="Google Shape;247;p42"/>
          <p:cNvPicPr preferRelativeResize="0"/>
          <p:nvPr/>
        </p:nvPicPr>
        <p:blipFill>
          <a:blip r:embed="rId3">
            <a:alphaModFix/>
          </a:blip>
          <a:stretch>
            <a:fillRect/>
          </a:stretch>
        </p:blipFill>
        <p:spPr>
          <a:xfrm>
            <a:off x="517502" y="2425725"/>
            <a:ext cx="2163200" cy="1076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all went well then...</a:t>
            </a:r>
            <a:endParaRPr/>
          </a:p>
        </p:txBody>
      </p:sp>
      <p:sp>
        <p:nvSpPr>
          <p:cNvPr id="253" name="Google Shape;253;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2400">
                <a:solidFill>
                  <a:schemeClr val="dk1"/>
                </a:solidFill>
                <a:latin typeface="Times New Roman"/>
                <a:ea typeface="Times New Roman"/>
                <a:cs typeface="Times New Roman"/>
                <a:sym typeface="Times New Roman"/>
              </a:rPr>
              <a:t>Congrats, you’ve ran your first python program.</a:t>
            </a:r>
            <a:endParaRPr sz="24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2400">
                <a:solidFill>
                  <a:schemeClr val="dk1"/>
                </a:solidFill>
                <a:latin typeface="Times New Roman"/>
                <a:ea typeface="Times New Roman"/>
                <a:cs typeface="Times New Roman"/>
                <a:sym typeface="Times New Roman"/>
              </a:rPr>
              <a:t>If not, then raise your hand and the TA will provide you some one-on-one help. </a:t>
            </a:r>
            <a:endParaRPr sz="24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Free Resources for Learning PyCharm </a:t>
            </a:r>
            <a:endParaRPr/>
          </a:p>
        </p:txBody>
      </p:sp>
      <p:sp>
        <p:nvSpPr>
          <p:cNvPr id="259" name="Google Shape;259;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1200"/>
              </a:spcBef>
              <a:spcAft>
                <a:spcPts val="0"/>
              </a:spcAft>
              <a:buSzPts val="2000"/>
              <a:buChar char="●"/>
            </a:pPr>
            <a:r>
              <a:rPr lang="en" sz="2000">
                <a:solidFill>
                  <a:schemeClr val="dk1"/>
                </a:solidFill>
                <a:latin typeface="Times New Roman"/>
                <a:ea typeface="Times New Roman"/>
                <a:cs typeface="Times New Roman"/>
                <a:sym typeface="Times New Roman"/>
              </a:rPr>
              <a:t>Quick Start Guide:</a:t>
            </a:r>
            <a:r>
              <a:rPr lang="en" sz="2000">
                <a:solidFill>
                  <a:schemeClr val="dk1"/>
                </a:solidFill>
                <a:uFill>
                  <a:noFill/>
                </a:uFill>
                <a:latin typeface="Times New Roman"/>
                <a:ea typeface="Times New Roman"/>
                <a:cs typeface="Times New Roman"/>
                <a:sym typeface="Times New Roman"/>
                <a:hlinkClick r:id="rId3"/>
              </a:rPr>
              <a:t> </a:t>
            </a:r>
            <a:r>
              <a:rPr lang="en" sz="2000" b="1" u="sng">
                <a:solidFill>
                  <a:schemeClr val="hlink"/>
                </a:solidFill>
                <a:latin typeface="Courier New"/>
                <a:ea typeface="Courier New"/>
                <a:cs typeface="Courier New"/>
                <a:sym typeface="Courier New"/>
                <a:hlinkClick r:id="rId3"/>
              </a:rPr>
              <a:t>https://www.jetbrains.com/help/pycharm/quick-start-guide.html</a:t>
            </a:r>
            <a:endParaRPr sz="2000" b="1">
              <a:solidFill>
                <a:schemeClr val="dk1"/>
              </a:solidFill>
              <a:latin typeface="Courier New"/>
              <a:ea typeface="Courier New"/>
              <a:cs typeface="Courier New"/>
              <a:sym typeface="Courier New"/>
            </a:endParaRPr>
          </a:p>
          <a:p>
            <a:pPr marL="457200" lvl="0" indent="-355600" algn="l" rtl="0">
              <a:spcBef>
                <a:spcPts val="0"/>
              </a:spcBef>
              <a:spcAft>
                <a:spcPts val="0"/>
              </a:spcAft>
              <a:buSzPts val="2000"/>
              <a:buChar char="●"/>
            </a:pPr>
            <a:r>
              <a:rPr lang="en" sz="2000">
                <a:solidFill>
                  <a:schemeClr val="dk1"/>
                </a:solidFill>
                <a:latin typeface="Times New Roman"/>
                <a:ea typeface="Times New Roman"/>
                <a:cs typeface="Times New Roman"/>
                <a:sym typeface="Times New Roman"/>
              </a:rPr>
              <a:t>PyCharm blog:</a:t>
            </a:r>
            <a:r>
              <a:rPr lang="en" sz="2000">
                <a:solidFill>
                  <a:schemeClr val="dk1"/>
                </a:solidFill>
                <a:uFill>
                  <a:noFill/>
                </a:uFill>
                <a:latin typeface="Times New Roman"/>
                <a:ea typeface="Times New Roman"/>
                <a:cs typeface="Times New Roman"/>
                <a:sym typeface="Times New Roman"/>
                <a:hlinkClick r:id="rId4"/>
              </a:rPr>
              <a:t> </a:t>
            </a:r>
            <a:r>
              <a:rPr lang="en" sz="2000" b="1" u="sng">
                <a:solidFill>
                  <a:schemeClr val="hlink"/>
                </a:solidFill>
                <a:latin typeface="Courier New"/>
                <a:ea typeface="Courier New"/>
                <a:cs typeface="Courier New"/>
                <a:sym typeface="Courier New"/>
                <a:hlinkClick r:id="rId4"/>
              </a:rPr>
              <a:t>https://blog.jetbrains.com/pycharm</a:t>
            </a:r>
            <a:endParaRPr sz="2000" b="1" u="sng">
              <a:solidFill>
                <a:schemeClr val="hlink"/>
              </a:solidFill>
              <a:latin typeface="Courier New"/>
              <a:ea typeface="Courier New"/>
              <a:cs typeface="Courier New"/>
              <a:sym typeface="Courier New"/>
            </a:endParaRPr>
          </a:p>
          <a:p>
            <a:pPr marL="457200" lvl="0" indent="-355600" algn="l" rtl="0">
              <a:spcBef>
                <a:spcPts val="0"/>
              </a:spcBef>
              <a:spcAft>
                <a:spcPts val="0"/>
              </a:spcAft>
              <a:buSzPts val="2000"/>
              <a:buChar char="●"/>
            </a:pPr>
            <a:r>
              <a:rPr lang="en" sz="2000">
                <a:solidFill>
                  <a:schemeClr val="dk1"/>
                </a:solidFill>
                <a:latin typeface="Times New Roman"/>
                <a:ea typeface="Times New Roman"/>
                <a:cs typeface="Times New Roman"/>
                <a:sym typeface="Times New Roman"/>
              </a:rPr>
              <a:t>Learn keyboard shortcuts for editing, navigating, refactoring, and debugging:</a:t>
            </a:r>
            <a:r>
              <a:rPr lang="en" sz="2000">
                <a:solidFill>
                  <a:schemeClr val="dk1"/>
                </a:solidFill>
                <a:uFill>
                  <a:noFill/>
                </a:uFill>
                <a:latin typeface="Times New Roman"/>
                <a:ea typeface="Times New Roman"/>
                <a:cs typeface="Times New Roman"/>
                <a:sym typeface="Times New Roman"/>
                <a:hlinkClick r:id="rId5"/>
              </a:rPr>
              <a:t> </a:t>
            </a:r>
            <a:r>
              <a:rPr lang="en" sz="2000" b="1" u="sng">
                <a:solidFill>
                  <a:schemeClr val="hlink"/>
                </a:solidFill>
                <a:latin typeface="Courier New"/>
                <a:ea typeface="Courier New"/>
                <a:cs typeface="Courier New"/>
                <a:sym typeface="Courier New"/>
                <a:hlinkClick r:id="rId5"/>
              </a:rPr>
              <a:t>https://www.jetbrains.com/help/pycharm/mastering-keyboard-shortcuts.html</a:t>
            </a:r>
            <a:endParaRPr sz="2000" b="1" u="sng">
              <a:solidFill>
                <a:schemeClr val="hlink"/>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200"/>
              </a:spcBef>
              <a:spcAft>
                <a:spcPts val="16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5"/>
          <p:cNvSpPr txBox="1">
            <a:spLocks noGrp="1"/>
          </p:cNvSpPr>
          <p:nvPr>
            <p:ph type="title"/>
          </p:nvPr>
        </p:nvSpPr>
        <p:spPr>
          <a:xfrm>
            <a:off x="311700" y="445025"/>
            <a:ext cx="8520600" cy="95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That Your Environment is Setup, Let’s get to Some Interesting Stuff </a:t>
            </a:r>
            <a:endParaRPr/>
          </a:p>
        </p:txBody>
      </p:sp>
      <p:sp>
        <p:nvSpPr>
          <p:cNvPr id="265" name="Google Shape;265;p45"/>
          <p:cNvSpPr txBox="1">
            <a:spLocks noGrp="1"/>
          </p:cNvSpPr>
          <p:nvPr>
            <p:ph type="body" idx="1"/>
          </p:nvPr>
        </p:nvSpPr>
        <p:spPr>
          <a:xfrm>
            <a:off x="311700" y="16059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 in Python</a:t>
            </a:r>
            <a:endParaRPr/>
          </a:p>
        </p:txBody>
      </p:sp>
      <p:sp>
        <p:nvSpPr>
          <p:cNvPr id="271" name="Google Shape;271;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chemeClr val="dk1"/>
                </a:solidFill>
                <a:latin typeface="Times New Roman"/>
                <a:ea typeface="Times New Roman"/>
                <a:cs typeface="Times New Roman"/>
                <a:sym typeface="Times New Roman"/>
              </a:rPr>
              <a:t>A variable in python is similar to a variable in mathematics. It’s something that has a changeable state. </a:t>
            </a:r>
            <a:endParaRPr sz="25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 of Variables in Python</a:t>
            </a:r>
            <a:endParaRPr/>
          </a:p>
        </p:txBody>
      </p:sp>
      <p:sp>
        <p:nvSpPr>
          <p:cNvPr id="277" name="Google Shape;277;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Clr>
                <a:schemeClr val="dk1"/>
              </a:buClr>
              <a:buSzPts val="1100"/>
              <a:buFont typeface="Arial"/>
              <a:buNone/>
            </a:pPr>
            <a:r>
              <a:rPr lang="en" sz="2300">
                <a:solidFill>
                  <a:srgbClr val="000000"/>
                </a:solidFill>
                <a:latin typeface="Courier New"/>
                <a:ea typeface="Courier New"/>
                <a:cs typeface="Courier New"/>
                <a:sym typeface="Courier New"/>
              </a:rPr>
              <a:t>a = 10</a:t>
            </a:r>
            <a:endParaRPr sz="2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300">
                <a:solidFill>
                  <a:srgbClr val="000000"/>
                </a:solidFill>
                <a:latin typeface="Courier New"/>
                <a:ea typeface="Courier New"/>
                <a:cs typeface="Courier New"/>
                <a:sym typeface="Courier New"/>
              </a:rPr>
              <a:t>b = 1.598</a:t>
            </a:r>
            <a:endParaRPr sz="2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300">
                <a:solidFill>
                  <a:srgbClr val="000000"/>
                </a:solidFill>
                <a:latin typeface="Courier New"/>
                <a:ea typeface="Courier New"/>
                <a:cs typeface="Courier New"/>
                <a:sym typeface="Courier New"/>
              </a:rPr>
              <a:t>c = .1987</a:t>
            </a:r>
            <a:endParaRPr sz="2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300">
                <a:solidFill>
                  <a:srgbClr val="000000"/>
                </a:solidFill>
                <a:latin typeface="Courier New"/>
                <a:ea typeface="Courier New"/>
                <a:cs typeface="Courier New"/>
                <a:sym typeface="Courier New"/>
              </a:rPr>
              <a:t>d = 100.579</a:t>
            </a:r>
            <a:endParaRPr sz="23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Printing Output </a:t>
            </a:r>
            <a:endParaRPr/>
          </a:p>
        </p:txBody>
      </p:sp>
      <p:sp>
        <p:nvSpPr>
          <p:cNvPr id="283" name="Google Shape;283;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print(a)</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print(b)</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print(c)</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print(d)</a:t>
            </a:r>
            <a:endParaRPr sz="20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Swapping Variables </a:t>
            </a:r>
            <a:endParaRPr/>
          </a:p>
        </p:txBody>
      </p:sp>
      <p:sp>
        <p:nvSpPr>
          <p:cNvPr id="289" name="Google Shape;289;p49"/>
          <p:cNvSpPr txBox="1">
            <a:spLocks noGrp="1"/>
          </p:cNvSpPr>
          <p:nvPr>
            <p:ph type="body" idx="1"/>
          </p:nvPr>
        </p:nvSpPr>
        <p:spPr>
          <a:xfrm>
            <a:off x="311700" y="1152475"/>
            <a:ext cx="8520600" cy="37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x = 5</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y = 10</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z = 30</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x, y, z = z, x, y</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print(x)</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print(y)</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print(z)</a:t>
            </a:r>
            <a:endParaRPr>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the Output</a:t>
            </a:r>
            <a:endParaRPr/>
          </a:p>
        </p:txBody>
      </p:sp>
      <p:sp>
        <p:nvSpPr>
          <p:cNvPr id="295" name="Google Shape;295;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200">
                <a:solidFill>
                  <a:srgbClr val="000000"/>
                </a:solidFill>
                <a:latin typeface="Courier New"/>
                <a:ea typeface="Courier New"/>
                <a:cs typeface="Courier New"/>
                <a:sym typeface="Courier New"/>
              </a:rPr>
              <a:t>30</a:t>
            </a:r>
            <a:endParaRPr sz="2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2200">
                <a:solidFill>
                  <a:srgbClr val="000000"/>
                </a:solidFill>
                <a:latin typeface="Courier New"/>
                <a:ea typeface="Courier New"/>
                <a:cs typeface="Courier New"/>
                <a:sym typeface="Courier New"/>
              </a:rPr>
              <a:t>5</a:t>
            </a:r>
            <a:endParaRPr sz="2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2200">
                <a:solidFill>
                  <a:srgbClr val="000000"/>
                </a:solidFill>
                <a:latin typeface="Courier New"/>
                <a:ea typeface="Courier New"/>
                <a:cs typeface="Courier New"/>
                <a:sym typeface="Courier New"/>
              </a:rPr>
              <a:t>10</a:t>
            </a:r>
            <a:endParaRPr sz="2200">
              <a:solidFill>
                <a:srgbClr val="000000"/>
              </a:solidFill>
              <a:latin typeface="Courier New"/>
              <a:ea typeface="Courier New"/>
              <a:cs typeface="Courier New"/>
              <a:sym typeface="Courier New"/>
            </a:endParaRPr>
          </a:p>
          <a:p>
            <a:pPr marL="0" lvl="0" indent="0" algn="l" rtl="0">
              <a:spcBef>
                <a:spcPts val="1200"/>
              </a:spcBef>
              <a:spcAft>
                <a:spcPts val="160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Naming Tips Cheat Sheet </a:t>
            </a:r>
            <a:endParaRPr/>
          </a:p>
        </p:txBody>
      </p:sp>
      <p:sp>
        <p:nvSpPr>
          <p:cNvPr id="301" name="Google Shape;301;p51"/>
          <p:cNvSpPr txBox="1">
            <a:spLocks noGrp="1"/>
          </p:cNvSpPr>
          <p:nvPr>
            <p:ph type="body" idx="1"/>
          </p:nvPr>
        </p:nvSpPr>
        <p:spPr>
          <a:xfrm>
            <a:off x="311700" y="1152475"/>
            <a:ext cx="8601900" cy="3855900"/>
          </a:xfrm>
          <a:prstGeom prst="rect">
            <a:avLst/>
          </a:prstGeom>
        </p:spPr>
        <p:txBody>
          <a:bodyPr spcFirstLastPara="1" wrap="square" lIns="91425" tIns="91425" rIns="91425" bIns="91425" anchor="t" anchorCtr="0">
            <a:noAutofit/>
          </a:bodyPr>
          <a:lstStyle/>
          <a:p>
            <a:pPr marL="457200" lvl="0" indent="-355600" algn="l" rtl="0">
              <a:spcBef>
                <a:spcPts val="120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Variable names can have letters, numbers, and underscores.</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Can't use a reserved word like print.</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 Be as descriptive as possible with your variable names. This reduces ambiguity and helps make your code more maintainable when other developers follow in after you.</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Python IS case sensitive so apple is not the same as Apple.</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Put constants or variables that value is fixed in all CAPS. I.e., </a:t>
            </a:r>
            <a:r>
              <a:rPr lang="en" sz="2000">
                <a:solidFill>
                  <a:schemeClr val="dk1"/>
                </a:solidFill>
                <a:latin typeface="Courier New"/>
                <a:ea typeface="Courier New"/>
                <a:cs typeface="Courier New"/>
                <a:sym typeface="Courier New"/>
              </a:rPr>
              <a:t>DAYS_OF_WEEK = 7</a:t>
            </a:r>
            <a:endParaRPr sz="2000">
              <a:solidFill>
                <a:schemeClr val="dk1"/>
              </a:solidFill>
              <a:latin typeface="Courier New"/>
              <a:ea typeface="Courier New"/>
              <a:cs typeface="Courier New"/>
              <a:sym typeface="Courier New"/>
            </a:endParaRPr>
          </a:p>
          <a:p>
            <a:pPr marL="0" lvl="0" indent="0" algn="l" rtl="0">
              <a:spcBef>
                <a:spcPts val="12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Up Your Python Programming Environment </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5" name="Google Shape;75;p16"/>
          <p:cNvPicPr preferRelativeResize="0"/>
          <p:nvPr/>
        </p:nvPicPr>
        <p:blipFill>
          <a:blip r:embed="rId3">
            <a:alphaModFix/>
          </a:blip>
          <a:stretch>
            <a:fillRect/>
          </a:stretch>
        </p:blipFill>
        <p:spPr>
          <a:xfrm>
            <a:off x="467949" y="2221275"/>
            <a:ext cx="3833400" cy="1505800"/>
          </a:xfrm>
          <a:prstGeom prst="rect">
            <a:avLst/>
          </a:prstGeom>
          <a:noFill/>
          <a:ln>
            <a:noFill/>
          </a:ln>
        </p:spPr>
      </p:pic>
      <p:pic>
        <p:nvPicPr>
          <p:cNvPr id="76" name="Google Shape;76;p16"/>
          <p:cNvPicPr preferRelativeResize="0"/>
          <p:nvPr/>
        </p:nvPicPr>
        <p:blipFill>
          <a:blip r:embed="rId4">
            <a:alphaModFix/>
          </a:blip>
          <a:stretch>
            <a:fillRect/>
          </a:stretch>
        </p:blipFill>
        <p:spPr>
          <a:xfrm>
            <a:off x="4649750" y="1425172"/>
            <a:ext cx="3427250" cy="25739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 to PEP 8 For More Details </a:t>
            </a:r>
            <a:endParaRPr/>
          </a:p>
        </p:txBody>
      </p:sp>
      <p:sp>
        <p:nvSpPr>
          <p:cNvPr id="307" name="Google Shape;307;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rgbClr val="000000"/>
                </a:solidFill>
              </a:rPr>
              <a:t>PEP is short for python enhancement proposals. Learn more about it here: </a:t>
            </a:r>
            <a:r>
              <a:rPr lang="en" sz="2300" b="1" u="sng">
                <a:solidFill>
                  <a:schemeClr val="hlink"/>
                </a:solidFill>
                <a:latin typeface="Courier New"/>
                <a:ea typeface="Courier New"/>
                <a:cs typeface="Courier New"/>
                <a:sym typeface="Courier New"/>
                <a:hlinkClick r:id="rId3"/>
              </a:rPr>
              <a:t>https://www.python.org/dev/peps/pep-0008</a:t>
            </a:r>
            <a:endParaRPr sz="2300" b="1" u="sng">
              <a:solidFill>
                <a:schemeClr val="hlink"/>
              </a:solidFill>
              <a:latin typeface="Courier New"/>
              <a:ea typeface="Courier New"/>
              <a:cs typeface="Courier New"/>
              <a:sym typeface="Courier New"/>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Python Math Operators </a:t>
            </a:r>
            <a:endParaRPr/>
          </a:p>
        </p:txBody>
      </p:sp>
      <p:sp>
        <p:nvSpPr>
          <p:cNvPr id="313" name="Google Shape;313;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chemeClr val="dk1"/>
                </a:solidFill>
                <a:latin typeface="Times New Roman"/>
                <a:ea typeface="Times New Roman"/>
                <a:cs typeface="Times New Roman"/>
                <a:sym typeface="Times New Roman"/>
              </a:rPr>
              <a:t>Let’s look at some of the math operators available in python: </a:t>
            </a:r>
            <a:r>
              <a:rPr lang="en" sz="2500">
                <a:solidFill>
                  <a:schemeClr val="dk1"/>
                </a:solidFill>
              </a:rPr>
              <a:t>+, -, *, **, /, //, %</a:t>
            </a:r>
            <a:endParaRPr sz="25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Demo of Python Math Operators </a:t>
            </a:r>
            <a:endParaRPr/>
          </a:p>
        </p:txBody>
      </p:sp>
      <p:sp>
        <p:nvSpPr>
          <p:cNvPr id="319" name="Google Shape;319;p54"/>
          <p:cNvSpPr txBox="1">
            <a:spLocks noGrp="1"/>
          </p:cNvSpPr>
          <p:nvPr>
            <p:ph type="body" idx="1"/>
          </p:nvPr>
        </p:nvSpPr>
        <p:spPr>
          <a:xfrm>
            <a:off x="311700" y="1152475"/>
            <a:ext cx="8666700" cy="381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print(10 + 10)</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print(50 - 10)</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print(10 * 10)</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print(20 ** 2)</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print(9 / 5)</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print(8 // 3)</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print(11 % 5)</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print(1e10)</a:t>
            </a:r>
            <a:endParaRPr sz="16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the Output </a:t>
            </a:r>
            <a:endParaRPr/>
          </a:p>
        </p:txBody>
      </p:sp>
      <p:sp>
        <p:nvSpPr>
          <p:cNvPr id="325" name="Google Shape;325;p55"/>
          <p:cNvSpPr txBox="1">
            <a:spLocks noGrp="1"/>
          </p:cNvSpPr>
          <p:nvPr>
            <p:ph type="body" idx="1"/>
          </p:nvPr>
        </p:nvSpPr>
        <p:spPr>
          <a:xfrm>
            <a:off x="311700" y="1152475"/>
            <a:ext cx="8666700" cy="3843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20</a:t>
            </a:r>
            <a:endParaRPr>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40</a:t>
            </a:r>
            <a:endParaRPr>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100</a:t>
            </a:r>
            <a:endParaRPr>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400</a:t>
            </a:r>
            <a:endParaRPr>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1.8</a:t>
            </a:r>
            <a:endParaRPr>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2</a:t>
            </a:r>
            <a:endParaRPr>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1</a:t>
            </a:r>
            <a:endParaRPr>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10000000000.0</a:t>
            </a:r>
            <a:endParaRPr>
              <a:solidFill>
                <a:srgbClr val="000000"/>
              </a:solidFill>
              <a:latin typeface="Courier New"/>
              <a:ea typeface="Courier New"/>
              <a:cs typeface="Courier New"/>
              <a:sym typeface="Courier New"/>
            </a:endParaRPr>
          </a:p>
          <a:p>
            <a:pPr marL="0" lvl="0" indent="0" algn="l" rtl="0">
              <a:spcBef>
                <a:spcPts val="1200"/>
              </a:spcBef>
              <a:spcAft>
                <a:spcPts val="160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Use Python as a Souped Calculator </a:t>
            </a:r>
            <a:endParaRPr/>
          </a:p>
        </p:txBody>
      </p:sp>
      <p:sp>
        <p:nvSpPr>
          <p:cNvPr id="331" name="Google Shape;331;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a:solidFill>
                  <a:srgbClr val="000000"/>
                </a:solidFill>
              </a:rPr>
              <a:t>Use the built in </a:t>
            </a:r>
            <a:r>
              <a:rPr lang="en" sz="2300" i="1">
                <a:solidFill>
                  <a:srgbClr val="000000"/>
                </a:solidFill>
              </a:rPr>
              <a:t>math </a:t>
            </a:r>
            <a:r>
              <a:rPr lang="en" sz="2300">
                <a:solidFill>
                  <a:srgbClr val="000000"/>
                </a:solidFill>
              </a:rPr>
              <a:t>module. You can use it by using the import statement. </a:t>
            </a:r>
            <a:endParaRPr sz="23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7"/>
          <p:cNvSpPr txBox="1">
            <a:spLocks noGrp="1"/>
          </p:cNvSpPr>
          <p:nvPr>
            <p:ph type="title"/>
          </p:nvPr>
        </p:nvSpPr>
        <p:spPr>
          <a:xfrm>
            <a:off x="311700" y="56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Module Example </a:t>
            </a:r>
            <a:endParaRPr/>
          </a:p>
        </p:txBody>
      </p:sp>
      <p:sp>
        <p:nvSpPr>
          <p:cNvPr id="337" name="Google Shape;337;p57"/>
          <p:cNvSpPr txBox="1">
            <a:spLocks noGrp="1"/>
          </p:cNvSpPr>
          <p:nvPr>
            <p:ph type="body" idx="1"/>
          </p:nvPr>
        </p:nvSpPr>
        <p:spPr>
          <a:xfrm>
            <a:off x="311700" y="629050"/>
            <a:ext cx="8770500" cy="43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import math</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print(math.log(1000000, 2))</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print(math.sqrt(9))</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print(math.cos(100) + math.sin(90) + math.tan(90))</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print(math.pi**2 * math.e)</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19.931568569324174</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3.0</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-0.23888487632000044</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26.828366297560617</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 in Python and Beyond </a:t>
            </a:r>
            <a:endParaRPr/>
          </a:p>
        </p:txBody>
      </p:sp>
      <p:sp>
        <p:nvSpPr>
          <p:cNvPr id="343" name="Google Shape;343;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200">
                <a:solidFill>
                  <a:srgbClr val="000000"/>
                </a:solidFill>
                <a:latin typeface="Times New Roman"/>
                <a:ea typeface="Times New Roman"/>
                <a:cs typeface="Times New Roman"/>
                <a:sym typeface="Times New Roman"/>
              </a:rPr>
              <a:t>If you have ever sent an SMS text, used Facebook chat, or sent an email then you have used strings. A </a:t>
            </a:r>
            <a:r>
              <a:rPr lang="en" sz="2200" b="1">
                <a:solidFill>
                  <a:srgbClr val="000000"/>
                </a:solidFill>
                <a:latin typeface="Times New Roman"/>
                <a:ea typeface="Times New Roman"/>
                <a:cs typeface="Times New Roman"/>
                <a:sym typeface="Times New Roman"/>
              </a:rPr>
              <a:t>string</a:t>
            </a:r>
            <a:r>
              <a:rPr lang="en" sz="2200">
                <a:solidFill>
                  <a:srgbClr val="000000"/>
                </a:solidFill>
                <a:latin typeface="Times New Roman"/>
                <a:ea typeface="Times New Roman"/>
                <a:cs typeface="Times New Roman"/>
                <a:sym typeface="Times New Roman"/>
              </a:rPr>
              <a:t> is a sequence of characters wrapped in quotes; in python it could be single, double, or triple quotes. The single or double quotes can be used interchangeably. The triple quotes are typically used as doctrings, or comments inside methods, functions, or classes. </a:t>
            </a:r>
            <a:endParaRPr sz="2200">
              <a:solidFill>
                <a:srgbClr val="000000"/>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Examples Python Part I </a:t>
            </a:r>
            <a:endParaRPr/>
          </a:p>
        </p:txBody>
      </p:sp>
      <p:sp>
        <p:nvSpPr>
          <p:cNvPr id="349" name="Google Shape;349;p59"/>
          <p:cNvSpPr txBox="1">
            <a:spLocks noGrp="1"/>
          </p:cNvSpPr>
          <p:nvPr>
            <p:ph type="body" idx="1"/>
          </p:nvPr>
        </p:nvSpPr>
        <p:spPr>
          <a:xfrm>
            <a:off x="225675" y="702250"/>
            <a:ext cx="8376900" cy="399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city = 'Los Angeles'</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 indexing: python is a zero based indexed language</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print(city[0]) # L</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print(city[3]) # empty space is a string!</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print(city[4]) # capital A</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print(city[-1]) # negative indices are permitted</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 len() function: gets the length of the string</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print(len(city)) # 11</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print(city[len(city)-1]) # s</a:t>
            </a:r>
            <a:endParaRPr sz="13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Examples in Python Part II </a:t>
            </a:r>
            <a:endParaRPr/>
          </a:p>
        </p:txBody>
      </p:sp>
      <p:sp>
        <p:nvSpPr>
          <p:cNvPr id="355" name="Google Shape;355;p60"/>
          <p:cNvSpPr txBox="1">
            <a:spLocks noGrp="1"/>
          </p:cNvSpPr>
          <p:nvPr>
            <p:ph type="body" idx="1"/>
          </p:nvPr>
        </p:nvSpPr>
        <p:spPr>
          <a:xfrm>
            <a:off x="311700" y="1152475"/>
            <a:ext cx="8520600" cy="36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concatenation: the combining of multiple strings</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print('john ' + 'doe ' + 'public') # john doe public</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slicing: retrieves ranges of a string</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print(city[0:3]) # Los</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print(city[4:11]) # Angeles</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print(city[::]) # Los Angeles</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print(city[::2]) # LsAgls</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print(city[::-1]) # selegnA soL</a:t>
            </a:r>
            <a:endParaRPr sz="13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Boolean Algebra </a:t>
            </a:r>
            <a:endParaRPr/>
          </a:p>
        </p:txBody>
      </p:sp>
      <p:sp>
        <p:nvSpPr>
          <p:cNvPr id="361" name="Google Shape;361;p61"/>
          <p:cNvSpPr txBox="1">
            <a:spLocks noGrp="1"/>
          </p:cNvSpPr>
          <p:nvPr>
            <p:ph type="body" idx="1"/>
          </p:nvPr>
        </p:nvSpPr>
        <p:spPr>
          <a:xfrm>
            <a:off x="311700" y="1152475"/>
            <a:ext cx="8666700" cy="368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62" name="Google Shape;362;p61"/>
          <p:cNvPicPr preferRelativeResize="0"/>
          <p:nvPr/>
        </p:nvPicPr>
        <p:blipFill>
          <a:blip r:embed="rId3">
            <a:alphaModFix/>
          </a:blip>
          <a:stretch>
            <a:fillRect/>
          </a:stretch>
        </p:blipFill>
        <p:spPr>
          <a:xfrm>
            <a:off x="1324400" y="1243888"/>
            <a:ext cx="4311450" cy="3233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Getting Python Installed On Your Machine </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dirty="0">
                <a:solidFill>
                  <a:srgbClr val="000000"/>
                </a:solidFill>
              </a:rPr>
              <a:t>Python is cross-platform so therefore you can install it on multiple machines including Windows, MacOS, or various flavors of Linux. </a:t>
            </a:r>
            <a:endParaRPr sz="24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Boolean Algebra is Prevalent in Many Languages </a:t>
            </a:r>
            <a:endParaRPr/>
          </a:p>
        </p:txBody>
      </p:sp>
      <p:sp>
        <p:nvSpPr>
          <p:cNvPr id="368" name="Google Shape;368;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chemeClr val="dk1"/>
                </a:solidFill>
                <a:latin typeface="Times New Roman"/>
                <a:ea typeface="Times New Roman"/>
                <a:cs typeface="Times New Roman"/>
                <a:sym typeface="Times New Roman"/>
              </a:rPr>
              <a:t>Learning Boolean algebra for python means that you can apply that set of logic to a wide array of languages like Java, C++, Haskell, Erlang, or R. </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Does It Work?</a:t>
            </a:r>
            <a:endParaRPr/>
          </a:p>
        </p:txBody>
      </p:sp>
      <p:sp>
        <p:nvSpPr>
          <p:cNvPr id="374" name="Google Shape;374;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In python what we need to worry about are the values of </a:t>
            </a:r>
            <a:r>
              <a:rPr lang="en" sz="2500">
                <a:solidFill>
                  <a:schemeClr val="dk1"/>
                </a:solidFill>
                <a:latin typeface="Courier New"/>
                <a:ea typeface="Courier New"/>
                <a:cs typeface="Courier New"/>
                <a:sym typeface="Courier New"/>
              </a:rPr>
              <a:t>True</a:t>
            </a:r>
            <a:r>
              <a:rPr lang="en" sz="2500">
                <a:solidFill>
                  <a:schemeClr val="dk1"/>
                </a:solidFill>
                <a:latin typeface="Times New Roman"/>
                <a:ea typeface="Times New Roman"/>
                <a:cs typeface="Times New Roman"/>
                <a:sym typeface="Times New Roman"/>
              </a:rPr>
              <a:t> or </a:t>
            </a:r>
            <a:r>
              <a:rPr lang="en" sz="2500">
                <a:solidFill>
                  <a:schemeClr val="dk1"/>
                </a:solidFill>
                <a:latin typeface="Courier New"/>
                <a:ea typeface="Courier New"/>
                <a:cs typeface="Courier New"/>
                <a:sym typeface="Courier New"/>
              </a:rPr>
              <a:t>False</a:t>
            </a:r>
            <a:r>
              <a:rPr lang="en" sz="2500">
                <a:solidFill>
                  <a:schemeClr val="dk1"/>
                </a:solidFill>
                <a:latin typeface="Times New Roman"/>
                <a:ea typeface="Times New Roman"/>
                <a:cs typeface="Times New Roman"/>
                <a:sym typeface="Times New Roman"/>
              </a:rPr>
              <a:t>, which can also be denoted by 1 or 0 respectively. The main operations that we’ll discuss are “and” (conjunction), “or”</a:t>
            </a:r>
            <a:r>
              <a:rPr lang="en" sz="2500" i="1">
                <a:solidFill>
                  <a:schemeClr val="dk1"/>
                </a:solidFill>
                <a:latin typeface="Times New Roman"/>
                <a:ea typeface="Times New Roman"/>
                <a:cs typeface="Times New Roman"/>
                <a:sym typeface="Times New Roman"/>
              </a:rPr>
              <a:t> </a:t>
            </a:r>
            <a:r>
              <a:rPr lang="en" sz="2500">
                <a:solidFill>
                  <a:schemeClr val="dk1"/>
                </a:solidFill>
                <a:latin typeface="Times New Roman"/>
                <a:ea typeface="Times New Roman"/>
                <a:cs typeface="Times New Roman"/>
                <a:sym typeface="Times New Roman"/>
              </a:rPr>
              <a:t>(disjunction), as well as “negation.”  There’s also the lesser used “xor”</a:t>
            </a:r>
            <a:r>
              <a:rPr lang="en" sz="2500" i="1">
                <a:solidFill>
                  <a:schemeClr val="dk1"/>
                </a:solidFill>
                <a:latin typeface="Times New Roman"/>
                <a:ea typeface="Times New Roman"/>
                <a:cs typeface="Times New Roman"/>
                <a:sym typeface="Times New Roman"/>
              </a:rPr>
              <a:t> </a:t>
            </a:r>
            <a:r>
              <a:rPr lang="en" sz="2500">
                <a:solidFill>
                  <a:schemeClr val="dk1"/>
                </a:solidFill>
                <a:latin typeface="Times New Roman"/>
                <a:ea typeface="Times New Roman"/>
                <a:cs typeface="Times New Roman"/>
                <a:sym typeface="Times New Roman"/>
              </a:rPr>
              <a:t>operator. </a:t>
            </a:r>
            <a:endParaRPr sz="25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the Truth Table Looks </a:t>
            </a:r>
            <a:endParaRPr/>
          </a:p>
        </p:txBody>
      </p:sp>
      <p:sp>
        <p:nvSpPr>
          <p:cNvPr id="380" name="Google Shape;380;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sz="2200">
                <a:solidFill>
                  <a:schemeClr val="dk1"/>
                </a:solidFill>
                <a:highlight>
                  <a:srgbClr val="EFF0F1"/>
                </a:highlight>
              </a:rPr>
              <a:t>Below is a sample of how the truth table looks:</a:t>
            </a:r>
            <a:endParaRPr sz="2200">
              <a:solidFill>
                <a:schemeClr val="dk1"/>
              </a:solidFill>
              <a:highlight>
                <a:srgbClr val="EFF0F1"/>
              </a:highlight>
            </a:endParaRPr>
          </a:p>
          <a:p>
            <a:pPr marL="0" lvl="0" indent="0" algn="l" rtl="0">
              <a:spcBef>
                <a:spcPts val="500"/>
              </a:spcBef>
              <a:spcAft>
                <a:spcPts val="0"/>
              </a:spcAft>
              <a:buClr>
                <a:schemeClr val="dk1"/>
              </a:buClr>
              <a:buSzPts val="1100"/>
              <a:buFont typeface="Arial"/>
              <a:buNone/>
            </a:pPr>
            <a:r>
              <a:rPr lang="en" sz="2200">
                <a:solidFill>
                  <a:schemeClr val="dk1"/>
                </a:solidFill>
                <a:highlight>
                  <a:srgbClr val="EFF0F1"/>
                </a:highlight>
              </a:rPr>
              <a:t> </a:t>
            </a:r>
            <a:endParaRPr sz="2200">
              <a:solidFill>
                <a:schemeClr val="dk1"/>
              </a:solidFill>
              <a:highlight>
                <a:srgbClr val="EFF0F1"/>
              </a:highlight>
            </a:endParaRPr>
          </a:p>
          <a:p>
            <a:pPr marL="0" lvl="0" indent="0" algn="l" rtl="0">
              <a:spcBef>
                <a:spcPts val="500"/>
              </a:spcBef>
              <a:spcAft>
                <a:spcPts val="0"/>
              </a:spcAft>
              <a:buClr>
                <a:schemeClr val="dk1"/>
              </a:buClr>
              <a:buSzPts val="1100"/>
              <a:buFont typeface="Arial"/>
              <a:buNone/>
            </a:pPr>
            <a:r>
              <a:rPr lang="en" sz="2200">
                <a:solidFill>
                  <a:schemeClr val="dk1"/>
                </a:solidFill>
                <a:highlight>
                  <a:srgbClr val="EFF0F1"/>
                </a:highlight>
              </a:rPr>
              <a:t>x  	y  	x and y   	x or y    	not x</a:t>
            </a:r>
            <a:endParaRPr sz="2200">
              <a:solidFill>
                <a:schemeClr val="dk1"/>
              </a:solidFill>
              <a:highlight>
                <a:srgbClr val="EFF0F1"/>
              </a:highlight>
            </a:endParaRPr>
          </a:p>
          <a:p>
            <a:pPr marL="0" lvl="0" indent="0" algn="l" rtl="0">
              <a:spcBef>
                <a:spcPts val="500"/>
              </a:spcBef>
              <a:spcAft>
                <a:spcPts val="0"/>
              </a:spcAft>
              <a:buClr>
                <a:schemeClr val="dk1"/>
              </a:buClr>
              <a:buSzPts val="1100"/>
              <a:buFont typeface="Arial"/>
              <a:buNone/>
            </a:pPr>
            <a:r>
              <a:rPr lang="en" sz="2200">
                <a:solidFill>
                  <a:schemeClr val="dk1"/>
                </a:solidFill>
                <a:highlight>
                  <a:srgbClr val="EFF0F1"/>
                </a:highlight>
              </a:rPr>
              <a:t>0  	0  	0         	0         	0  	</a:t>
            </a:r>
            <a:endParaRPr sz="2200">
              <a:solidFill>
                <a:schemeClr val="dk1"/>
              </a:solidFill>
              <a:highlight>
                <a:srgbClr val="EFF0F1"/>
              </a:highlight>
            </a:endParaRPr>
          </a:p>
          <a:p>
            <a:pPr marL="0" lvl="0" indent="0" algn="l" rtl="0">
              <a:spcBef>
                <a:spcPts val="500"/>
              </a:spcBef>
              <a:spcAft>
                <a:spcPts val="0"/>
              </a:spcAft>
              <a:buClr>
                <a:schemeClr val="dk1"/>
              </a:buClr>
              <a:buSzPts val="1100"/>
              <a:buFont typeface="Arial"/>
              <a:buNone/>
            </a:pPr>
            <a:r>
              <a:rPr lang="en" sz="2200">
                <a:solidFill>
                  <a:schemeClr val="dk1"/>
                </a:solidFill>
                <a:highlight>
                  <a:srgbClr val="EFF0F1"/>
                </a:highlight>
              </a:rPr>
              <a:t>1  	0  	0         	1         	1  	</a:t>
            </a:r>
            <a:endParaRPr sz="2200">
              <a:solidFill>
                <a:schemeClr val="dk1"/>
              </a:solidFill>
              <a:highlight>
                <a:srgbClr val="EFF0F1"/>
              </a:highlight>
            </a:endParaRPr>
          </a:p>
          <a:p>
            <a:pPr marL="0" lvl="0" indent="0" algn="l" rtl="0">
              <a:spcBef>
                <a:spcPts val="500"/>
              </a:spcBef>
              <a:spcAft>
                <a:spcPts val="0"/>
              </a:spcAft>
              <a:buClr>
                <a:schemeClr val="dk1"/>
              </a:buClr>
              <a:buSzPts val="1100"/>
              <a:buFont typeface="Arial"/>
              <a:buNone/>
            </a:pPr>
            <a:r>
              <a:rPr lang="en" sz="2200">
                <a:solidFill>
                  <a:schemeClr val="dk1"/>
                </a:solidFill>
                <a:highlight>
                  <a:srgbClr val="EFF0F1"/>
                </a:highlight>
              </a:rPr>
              <a:t>0  	1  	0         	1         	0</a:t>
            </a:r>
            <a:endParaRPr sz="2200">
              <a:solidFill>
                <a:schemeClr val="dk1"/>
              </a:solidFill>
              <a:highlight>
                <a:srgbClr val="EFF0F1"/>
              </a:highlight>
            </a:endParaRPr>
          </a:p>
          <a:p>
            <a:pPr marL="0" lvl="0" indent="0" algn="l" rtl="0">
              <a:spcBef>
                <a:spcPts val="500"/>
              </a:spcBef>
              <a:spcAft>
                <a:spcPts val="0"/>
              </a:spcAft>
              <a:buClr>
                <a:schemeClr val="dk1"/>
              </a:buClr>
              <a:buSzPts val="1100"/>
              <a:buFont typeface="Arial"/>
              <a:buNone/>
            </a:pPr>
            <a:r>
              <a:rPr lang="en" sz="2200">
                <a:solidFill>
                  <a:schemeClr val="dk1"/>
                </a:solidFill>
                <a:highlight>
                  <a:srgbClr val="EFF0F1"/>
                </a:highlight>
              </a:rPr>
              <a:t>1  	1  	1         	1</a:t>
            </a:r>
            <a:endParaRPr sz="2200">
              <a:solidFill>
                <a:schemeClr val="dk1"/>
              </a:solidFill>
              <a:highlight>
                <a:srgbClr val="EFF0F1"/>
              </a:highlight>
            </a:endParaRPr>
          </a:p>
          <a:p>
            <a:pPr marL="0" lvl="0" indent="0" algn="l" rtl="0">
              <a:spcBef>
                <a:spcPts val="0"/>
              </a:spcBef>
              <a:spcAft>
                <a:spcPts val="160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Boolean Algebra in Python Example # 1</a:t>
            </a:r>
            <a:endParaRPr/>
          </a:p>
        </p:txBody>
      </p:sp>
      <p:sp>
        <p:nvSpPr>
          <p:cNvPr id="386" name="Google Shape;386;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is_the_sky_blue = True</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do_cats_bark = False</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print(is_the_sky_blue) # True </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print(do_cats_bark) # False</a:t>
            </a:r>
            <a:endParaRPr sz="20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Boolean Algebra in Python Example # 2</a:t>
            </a:r>
            <a:endParaRPr/>
          </a:p>
        </p:txBody>
      </p:sp>
      <p:sp>
        <p:nvSpPr>
          <p:cNvPr id="392" name="Google Shape;392;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print(True and True) # True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print(True and False) # False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print(False and False) # False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print(False and True) # False </a:t>
            </a:r>
            <a:endParaRPr>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Boolean Algebra in Python Example # 3</a:t>
            </a:r>
            <a:endParaRPr/>
          </a:p>
        </p:txBody>
      </p:sp>
      <p:sp>
        <p:nvSpPr>
          <p:cNvPr id="398" name="Google Shape;398;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print(True or True) # True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print(True or False) # True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print(False or False) # False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print(False or True) # True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Boolean Algebra in Python Example # 4</a:t>
            </a:r>
            <a:endParaRPr/>
          </a:p>
        </p:txBody>
      </p:sp>
      <p:sp>
        <p:nvSpPr>
          <p:cNvPr id="404" name="Google Shape;404;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print(True ^ True) # False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print(True ^ False) # True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print(False ^ True) # True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print(False ^ False) # False </a:t>
            </a:r>
            <a:endParaRPr>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Next Use Boolean Algebra? Control Flow</a:t>
            </a:r>
            <a:endParaRPr/>
          </a:p>
        </p:txBody>
      </p:sp>
      <p:sp>
        <p:nvSpPr>
          <p:cNvPr id="410" name="Google Shape;410;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Once you understand Boolean algebra you can apply that newfound knowledge to control flow, or the order in which statements are executed. Python uses the</a:t>
            </a:r>
            <a:r>
              <a:rPr lang="en" sz="2200">
                <a:solidFill>
                  <a:schemeClr val="dk1"/>
                </a:solidFill>
              </a:rPr>
              <a:t> </a:t>
            </a:r>
            <a:r>
              <a:rPr lang="en" sz="2200">
                <a:solidFill>
                  <a:schemeClr val="dk1"/>
                </a:solidFill>
                <a:latin typeface="Courier New"/>
                <a:ea typeface="Courier New"/>
                <a:cs typeface="Courier New"/>
                <a:sym typeface="Courier New"/>
              </a:rPr>
              <a:t>if</a:t>
            </a:r>
            <a:r>
              <a:rPr lang="en" sz="2200">
                <a:solidFill>
                  <a:schemeClr val="dk1"/>
                </a:solidFill>
                <a:latin typeface="Times New Roman"/>
                <a:ea typeface="Times New Roman"/>
                <a:cs typeface="Times New Roman"/>
                <a:sym typeface="Times New Roman"/>
              </a:rPr>
              <a:t>, </a:t>
            </a:r>
            <a:r>
              <a:rPr lang="en" sz="2200">
                <a:solidFill>
                  <a:schemeClr val="dk1"/>
                </a:solidFill>
                <a:latin typeface="Courier New"/>
                <a:ea typeface="Courier New"/>
                <a:cs typeface="Courier New"/>
                <a:sym typeface="Courier New"/>
              </a:rPr>
              <a:t>else</a:t>
            </a:r>
            <a:r>
              <a:rPr lang="en" sz="2200">
                <a:solidFill>
                  <a:schemeClr val="dk1"/>
                </a:solidFill>
                <a:latin typeface="Times New Roman"/>
                <a:ea typeface="Times New Roman"/>
                <a:cs typeface="Times New Roman"/>
                <a:sym typeface="Times New Roman"/>
              </a:rPr>
              <a:t>, and </a:t>
            </a:r>
            <a:r>
              <a:rPr lang="en" sz="2200">
                <a:solidFill>
                  <a:schemeClr val="dk1"/>
                </a:solidFill>
                <a:latin typeface="Courier New"/>
                <a:ea typeface="Courier New"/>
                <a:cs typeface="Courier New"/>
                <a:sym typeface="Courier New"/>
              </a:rPr>
              <a:t>elif</a:t>
            </a:r>
            <a:r>
              <a:rPr lang="en" sz="2200">
                <a:solidFill>
                  <a:schemeClr val="dk1"/>
                </a:solidFill>
                <a:latin typeface="Times New Roman"/>
                <a:ea typeface="Times New Roman"/>
                <a:cs typeface="Times New Roman"/>
                <a:sym typeface="Times New Roman"/>
              </a:rPr>
              <a:t> statements for this. </a:t>
            </a:r>
            <a:endParaRPr sz="22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latin typeface="Courier New"/>
                <a:ea typeface="Courier New"/>
                <a:cs typeface="Courier New"/>
                <a:sym typeface="Courier New"/>
              </a:rPr>
              <a:t>if/else</a:t>
            </a:r>
            <a:r>
              <a:rPr lang="en">
                <a:solidFill>
                  <a:srgbClr val="000000"/>
                </a:solidFill>
              </a:rPr>
              <a:t> statement </a:t>
            </a:r>
            <a:endParaRPr>
              <a:solidFill>
                <a:srgbClr val="000000"/>
              </a:solidFill>
            </a:endParaRPr>
          </a:p>
        </p:txBody>
      </p:sp>
      <p:sp>
        <p:nvSpPr>
          <p:cNvPr id="416" name="Google Shape;416;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x, y, z = 5, 10, 15</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if x &lt; y and z &gt; y:</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    print(x)</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else:</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    print(y)</a:t>
            </a:r>
            <a:endParaRPr sz="20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71"/>
          <p:cNvSpPr txBox="1">
            <a:spLocks noGrp="1"/>
          </p:cNvSpPr>
          <p:nvPr>
            <p:ph type="title"/>
          </p:nvPr>
        </p:nvSpPr>
        <p:spPr>
          <a:xfrm>
            <a:off x="311700" y="-103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elif statement </a:t>
            </a:r>
            <a:endParaRPr/>
          </a:p>
        </p:txBody>
      </p:sp>
      <p:sp>
        <p:nvSpPr>
          <p:cNvPr id="422" name="Google Shape;422;p71"/>
          <p:cNvSpPr txBox="1">
            <a:spLocks noGrp="1"/>
          </p:cNvSpPr>
          <p:nvPr>
            <p:ph type="body" idx="1"/>
          </p:nvPr>
        </p:nvSpPr>
        <p:spPr>
          <a:xfrm>
            <a:off x="311700" y="469050"/>
            <a:ext cx="8705700" cy="462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from random import randint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 picks a random number in range 1...100</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grade = randint(1, 100)</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if grade &gt;= 90 &lt;= 100:</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    print('A')</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elif grade &gt;= 80 &lt;= 89:</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    print('B')</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elif grade &gt;= 70 &lt;= 79:</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    print('C')</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elif grade &gt;= 60 &lt;= 69:</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    print('D')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else: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    print('F!')</a:t>
            </a: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Need to Install Python if You Get This Message </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sz="3100">
                <a:solidFill>
                  <a:schemeClr val="dk1"/>
                </a:solidFill>
                <a:latin typeface="Courier New"/>
                <a:ea typeface="Courier New"/>
                <a:cs typeface="Courier New"/>
                <a:sym typeface="Courier New"/>
              </a:rPr>
              <a:t>'python' is not recognized as an internal or external command, operable program or batch file</a:t>
            </a:r>
            <a:endParaRPr sz="3100">
              <a:solidFill>
                <a:schemeClr val="dk1"/>
              </a:solidFill>
              <a:latin typeface="Courier New"/>
              <a:ea typeface="Courier New"/>
              <a:cs typeface="Courier New"/>
              <a:sym typeface="Courier New"/>
            </a:endParaRPr>
          </a:p>
          <a:p>
            <a:pPr marL="0" lvl="0" indent="0" algn="l" rtl="0">
              <a:spcBef>
                <a:spcPts val="0"/>
              </a:spcBef>
              <a:spcAft>
                <a:spcPts val="1600"/>
              </a:spcAft>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Ternary Statement </a:t>
            </a:r>
            <a:endParaRPr/>
          </a:p>
        </p:txBody>
      </p:sp>
      <p:sp>
        <p:nvSpPr>
          <p:cNvPr id="428" name="Google Shape;428;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latin typeface="Times New Roman"/>
                <a:ea typeface="Times New Roman"/>
                <a:cs typeface="Times New Roman"/>
                <a:sym typeface="Times New Roman"/>
              </a:rPr>
              <a:t>This is a special type of operator that evaluates something based on a condition being </a:t>
            </a:r>
            <a:r>
              <a:rPr lang="en" sz="1900">
                <a:solidFill>
                  <a:schemeClr val="dk1"/>
                </a:solidFill>
                <a:latin typeface="Courier New"/>
                <a:ea typeface="Courier New"/>
                <a:cs typeface="Courier New"/>
                <a:sym typeface="Courier New"/>
              </a:rPr>
              <a:t>True</a:t>
            </a:r>
            <a:r>
              <a:rPr lang="en" sz="1900">
                <a:solidFill>
                  <a:schemeClr val="dk1"/>
                </a:solidFill>
                <a:latin typeface="Times New Roman"/>
                <a:ea typeface="Times New Roman"/>
                <a:cs typeface="Times New Roman"/>
                <a:sym typeface="Times New Roman"/>
              </a:rPr>
              <a:t> or </a:t>
            </a:r>
            <a:r>
              <a:rPr lang="en" sz="1900">
                <a:solidFill>
                  <a:schemeClr val="dk1"/>
                </a:solidFill>
                <a:latin typeface="Courier New"/>
                <a:ea typeface="Courier New"/>
                <a:cs typeface="Courier New"/>
                <a:sym typeface="Courier New"/>
              </a:rPr>
              <a:t>False</a:t>
            </a: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1900">
                <a:solidFill>
                  <a:schemeClr val="dk1"/>
                </a:solidFill>
                <a:latin typeface="Courier New"/>
                <a:ea typeface="Courier New"/>
                <a:cs typeface="Courier New"/>
                <a:sym typeface="Courier New"/>
              </a:rPr>
              <a:t>mood = True</a:t>
            </a:r>
            <a:endParaRPr sz="19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900">
                <a:solidFill>
                  <a:schemeClr val="dk1"/>
                </a:solidFill>
                <a:latin typeface="Courier New"/>
                <a:ea typeface="Courier New"/>
                <a:cs typeface="Courier New"/>
                <a:sym typeface="Courier New"/>
              </a:rPr>
              <a:t>state = 'nice' if mood else 'not so nice'</a:t>
            </a:r>
            <a:endParaRPr sz="19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900">
                <a:solidFill>
                  <a:schemeClr val="dk1"/>
                </a:solidFill>
                <a:latin typeface="Courier New"/>
                <a:ea typeface="Courier New"/>
                <a:cs typeface="Courier New"/>
                <a:sym typeface="Courier New"/>
              </a:rPr>
              <a:t>print('state = {}'.format(state))</a:t>
            </a:r>
            <a:endParaRPr sz="19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900">
              <a:solidFill>
                <a:schemeClr val="dk1"/>
              </a:solidFill>
            </a:endParaRPr>
          </a:p>
          <a:p>
            <a:pPr marL="0" lvl="0" indent="0" algn="l" rtl="0">
              <a:spcBef>
                <a:spcPts val="1200"/>
              </a:spcBef>
              <a:spcAft>
                <a:spcPts val="1600"/>
              </a:spcAft>
              <a:buNone/>
            </a:pP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73"/>
          <p:cNvSpPr txBox="1">
            <a:spLocks noGrp="1"/>
          </p:cNvSpPr>
          <p:nvPr>
            <p:ph type="body" idx="1"/>
          </p:nvPr>
        </p:nvSpPr>
        <p:spPr>
          <a:xfrm>
            <a:off x="155475" y="887925"/>
            <a:ext cx="8058600" cy="2674800"/>
          </a:xfrm>
          <a:prstGeom prst="rect">
            <a:avLst/>
          </a:prstGeom>
        </p:spPr>
        <p:txBody>
          <a:bodyPr spcFirstLastPara="1" wrap="square" lIns="91425" tIns="91425" rIns="91425" bIns="91425" anchor="ctr" anchorCtr="0">
            <a:noAutofit/>
          </a:bodyPr>
          <a:lstStyle/>
          <a:p>
            <a:pPr marL="0" lvl="0" indent="0" algn="l" rtl="0">
              <a:spcBef>
                <a:spcPts val="1200"/>
              </a:spcBef>
              <a:spcAft>
                <a:spcPts val="1200"/>
              </a:spcAft>
              <a:buClr>
                <a:schemeClr val="dk1"/>
              </a:buClr>
              <a:buSzPts val="1100"/>
              <a:buFont typeface="Arial"/>
              <a:buNone/>
            </a:pPr>
            <a:r>
              <a:rPr lang="en" sz="2700">
                <a:solidFill>
                  <a:schemeClr val="dk1"/>
                </a:solidFill>
                <a:latin typeface="Times New Roman"/>
                <a:ea typeface="Times New Roman"/>
                <a:cs typeface="Times New Roman"/>
                <a:sym typeface="Times New Roman"/>
              </a:rPr>
              <a:t>It prints </a:t>
            </a:r>
            <a:r>
              <a:rPr lang="en" sz="2700">
                <a:solidFill>
                  <a:schemeClr val="dk1"/>
                </a:solidFill>
                <a:latin typeface="Courier New"/>
                <a:ea typeface="Courier New"/>
                <a:cs typeface="Courier New"/>
                <a:sym typeface="Courier New"/>
              </a:rPr>
              <a:t>nice </a:t>
            </a:r>
            <a:r>
              <a:rPr lang="en" sz="2700">
                <a:solidFill>
                  <a:schemeClr val="dk1"/>
                </a:solidFill>
                <a:latin typeface="Times New Roman"/>
                <a:ea typeface="Times New Roman"/>
                <a:cs typeface="Times New Roman"/>
                <a:sym typeface="Times New Roman"/>
              </a:rPr>
              <a:t>because </a:t>
            </a:r>
            <a:r>
              <a:rPr lang="en" sz="2700">
                <a:solidFill>
                  <a:schemeClr val="dk1"/>
                </a:solidFill>
                <a:latin typeface="Courier New"/>
                <a:ea typeface="Courier New"/>
                <a:cs typeface="Courier New"/>
                <a:sym typeface="Courier New"/>
              </a:rPr>
              <a:t>if mood</a:t>
            </a:r>
            <a:r>
              <a:rPr lang="en" sz="2700">
                <a:solidFill>
                  <a:schemeClr val="dk1"/>
                </a:solidFill>
                <a:latin typeface="Times New Roman"/>
                <a:ea typeface="Times New Roman"/>
                <a:cs typeface="Times New Roman"/>
                <a:sym typeface="Times New Roman"/>
              </a:rPr>
              <a:t> evaluates to </a:t>
            </a:r>
            <a:r>
              <a:rPr lang="en" sz="2700">
                <a:solidFill>
                  <a:schemeClr val="dk1"/>
                </a:solidFill>
                <a:latin typeface="Courier New"/>
                <a:ea typeface="Courier New"/>
                <a:cs typeface="Courier New"/>
                <a:sym typeface="Courier New"/>
              </a:rPr>
              <a:t>True</a:t>
            </a:r>
            <a:r>
              <a:rPr lang="en" sz="2700">
                <a:solidFill>
                  <a:schemeClr val="dk1"/>
                </a:solidFill>
              </a:rPr>
              <a:t>.</a:t>
            </a:r>
            <a:endParaRPr sz="27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Comments in Programming </a:t>
            </a:r>
            <a:endParaRPr/>
          </a:p>
        </p:txBody>
      </p:sp>
      <p:sp>
        <p:nvSpPr>
          <p:cNvPr id="439" name="Google Shape;439;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300">
                <a:solidFill>
                  <a:schemeClr val="dk1"/>
                </a:solidFill>
                <a:latin typeface="Times New Roman"/>
                <a:ea typeface="Times New Roman"/>
                <a:cs typeface="Times New Roman"/>
                <a:sym typeface="Times New Roman"/>
              </a:rPr>
              <a:t>At this point you may have saw the hash symbol (#) followed by text. This is known as a </a:t>
            </a:r>
            <a:r>
              <a:rPr lang="en" sz="2300" i="1">
                <a:solidFill>
                  <a:schemeClr val="dk1"/>
                </a:solidFill>
                <a:latin typeface="Times New Roman"/>
                <a:ea typeface="Times New Roman"/>
                <a:cs typeface="Times New Roman"/>
                <a:sym typeface="Times New Roman"/>
              </a:rPr>
              <a:t>comment</a:t>
            </a:r>
            <a:r>
              <a:rPr lang="en" sz="2300">
                <a:solidFill>
                  <a:schemeClr val="dk1"/>
                </a:solidFill>
                <a:latin typeface="Times New Roman"/>
                <a:ea typeface="Times New Roman"/>
                <a:cs typeface="Times New Roman"/>
                <a:sym typeface="Times New Roman"/>
              </a:rPr>
              <a:t> in python and this portion of the code is ignored by the interpreter. However, it’s still very useful to include in your programs as it helps other programmers that may be messing around in your code to understand the logic. </a:t>
            </a:r>
            <a:endParaRPr sz="23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 of Comments </a:t>
            </a:r>
            <a:endParaRPr/>
          </a:p>
        </p:txBody>
      </p:sp>
      <p:sp>
        <p:nvSpPr>
          <p:cNvPr id="445" name="Google Shape;445;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i="1">
                <a:solidFill>
                  <a:srgbClr val="000000"/>
                </a:solidFill>
                <a:highlight>
                  <a:srgbClr val="FFFFFF"/>
                </a:highlight>
                <a:latin typeface="Times New Roman"/>
                <a:ea typeface="Times New Roman"/>
                <a:cs typeface="Times New Roman"/>
                <a:sym typeface="Times New Roman"/>
              </a:rPr>
              <a:t># This is a comment</a:t>
            </a:r>
            <a:endParaRPr sz="2500" i="1">
              <a:solidFill>
                <a:srgbClr val="000000"/>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2500" i="1">
                <a:solidFill>
                  <a:srgbClr val="000000"/>
                </a:solidFill>
                <a:highlight>
                  <a:srgbClr val="FFFFFF"/>
                </a:highlight>
                <a:latin typeface="Times New Roman"/>
                <a:ea typeface="Times New Roman"/>
                <a:cs typeface="Times New Roman"/>
                <a:sym typeface="Times New Roman"/>
              </a:rPr>
              <a:t># This is a comment and will be ignored by the interpreter</a:t>
            </a:r>
            <a:endParaRPr sz="2500" i="1">
              <a:solidFill>
                <a:srgbClr val="000000"/>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2500" i="1">
                <a:solidFill>
                  <a:srgbClr val="000000"/>
                </a:solidFill>
                <a:highlight>
                  <a:srgbClr val="FFFFFF"/>
                </a:highlight>
                <a:latin typeface="Times New Roman"/>
                <a:ea typeface="Times New Roman"/>
                <a:cs typeface="Times New Roman"/>
                <a:sym typeface="Times New Roman"/>
              </a:rPr>
              <a:t># I think you get the memo!</a:t>
            </a:r>
            <a:endParaRPr sz="2500" i="1">
              <a:solidFill>
                <a:srgbClr val="000000"/>
              </a:solidFill>
              <a:highlight>
                <a:srgbClr val="FFFFFF"/>
              </a:highlight>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structures in python 3.7.3</a:t>
            </a:r>
            <a:endParaRPr/>
          </a:p>
        </p:txBody>
      </p:sp>
      <p:sp>
        <p:nvSpPr>
          <p:cNvPr id="451" name="Google Shape;451;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There are four built-in data structures in python which are lists, tuples, dictionaries, and sets. Here’s a quick rundown of each one...</a:t>
            </a:r>
            <a:endParaRPr sz="25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Lists </a:t>
            </a:r>
            <a:endParaRPr/>
          </a:p>
        </p:txBody>
      </p:sp>
      <p:sp>
        <p:nvSpPr>
          <p:cNvPr id="457" name="Google Shape;457;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a:solidFill>
                  <a:srgbClr val="000000"/>
                </a:solidFill>
              </a:rPr>
              <a:t>Mutable collections of objects.</a:t>
            </a:r>
            <a:endParaRPr sz="2300">
              <a:solidFill>
                <a:srgbClr val="00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78"/>
          <p:cNvSpPr txBox="1">
            <a:spLocks noGrp="1"/>
          </p:cNvSpPr>
          <p:nvPr>
            <p:ph type="title"/>
          </p:nvPr>
        </p:nvSpPr>
        <p:spPr>
          <a:xfrm>
            <a:off x="311700" y="59100"/>
            <a:ext cx="8446500" cy="51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Demo 1</a:t>
            </a:r>
            <a:endParaRPr/>
          </a:p>
        </p:txBody>
      </p:sp>
      <p:sp>
        <p:nvSpPr>
          <p:cNvPr id="463" name="Google Shape;463;p78"/>
          <p:cNvSpPr txBox="1">
            <a:spLocks noGrp="1"/>
          </p:cNvSpPr>
          <p:nvPr>
            <p:ph type="body" idx="1"/>
          </p:nvPr>
        </p:nvSpPr>
        <p:spPr>
          <a:xfrm>
            <a:off x="311700" y="572700"/>
            <a:ext cx="8705700" cy="44757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evens = [0, 2, 4, 6, 8, 10]</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reverses the list</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evens.reverse()</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[10, 8, 6, 4, 2, 0]</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adds an object to the list</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evens.append(100)</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[10, 8, 6, 4, 2, 0, 100]</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merges another list with the list</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evens.extend([1, 3, 5, 7, 9])</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[10, 8, 6, 4, 2, 0, 100, 1, 3, 5, 7, 9]</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pops an item from the list</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evens.pop()</a:t>
            </a:r>
            <a:endParaRPr sz="1200">
              <a:solidFill>
                <a:srgbClr val="000000"/>
              </a:solidFill>
              <a:latin typeface="Courier New"/>
              <a:ea typeface="Courier New"/>
              <a:cs typeface="Courier New"/>
              <a:sym typeface="Courier New"/>
            </a:endParaRPr>
          </a:p>
          <a:p>
            <a:pPr marL="0" lvl="0" indent="0" algn="l" rtl="0">
              <a:spcBef>
                <a:spcPts val="1200"/>
              </a:spcBef>
              <a:spcAft>
                <a:spcPts val="160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Tuples</a:t>
            </a:r>
            <a:endParaRPr/>
          </a:p>
        </p:txBody>
      </p:sp>
      <p:sp>
        <p:nvSpPr>
          <p:cNvPr id="469" name="Google Shape;469;p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These are an </a:t>
            </a:r>
            <a:r>
              <a:rPr lang="en" sz="2500" b="1">
                <a:solidFill>
                  <a:schemeClr val="dk1"/>
                </a:solidFill>
                <a:latin typeface="Times New Roman"/>
                <a:ea typeface="Times New Roman"/>
                <a:cs typeface="Times New Roman"/>
                <a:sym typeface="Times New Roman"/>
              </a:rPr>
              <a:t>immutable sequence</a:t>
            </a:r>
            <a:r>
              <a:rPr lang="en" sz="2500">
                <a:solidFill>
                  <a:schemeClr val="dk1"/>
                </a:solidFill>
                <a:latin typeface="Times New Roman"/>
                <a:ea typeface="Times New Roman"/>
                <a:cs typeface="Times New Roman"/>
                <a:sym typeface="Times New Roman"/>
              </a:rPr>
              <a:t>. Unlike lists once you create a tuple they cannot be modified, and trying to do so will cause an error. </a:t>
            </a:r>
            <a:endParaRPr sz="25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80"/>
          <p:cNvSpPr txBox="1">
            <a:spLocks noGrp="1"/>
          </p:cNvSpPr>
          <p:nvPr>
            <p:ph type="title"/>
          </p:nvPr>
        </p:nvSpPr>
        <p:spPr>
          <a:xfrm>
            <a:off x="311700" y="160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Tuple Examples </a:t>
            </a:r>
            <a:endParaRPr/>
          </a:p>
        </p:txBody>
      </p:sp>
      <p:sp>
        <p:nvSpPr>
          <p:cNvPr id="475" name="Google Shape;475;p80"/>
          <p:cNvSpPr txBox="1">
            <a:spLocks noGrp="1"/>
          </p:cNvSpPr>
          <p:nvPr>
            <p:ph type="body" idx="1"/>
          </p:nvPr>
        </p:nvSpPr>
        <p:spPr>
          <a:xfrm>
            <a:off x="311700" y="815625"/>
            <a:ext cx="8718600" cy="42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&gt;&gt;&gt; a = (5, 10)</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&gt;&gt;&gt; a</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(5, 10)</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&gt;&gt;&gt; a[0] = 10</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Traceback (most recent call last):</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  File "&lt;stdin&gt;", line 1, in &lt;module&gt;</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TypeError: 'tuple' object does not support item assignment</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&gt;&gt;&gt; a = (10, 20)</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&gt;&gt;&gt; a</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(10, 20)</a:t>
            </a:r>
            <a:endParaRPr sz="13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300">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81"/>
          <p:cNvSpPr txBox="1">
            <a:spLocks noGrp="1"/>
          </p:cNvSpPr>
          <p:nvPr>
            <p:ph type="title"/>
          </p:nvPr>
        </p:nvSpPr>
        <p:spPr>
          <a:xfrm>
            <a:off x="311700" y="198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Tuples Are Immutable Therefore...</a:t>
            </a:r>
            <a:endParaRPr/>
          </a:p>
        </p:txBody>
      </p:sp>
      <p:sp>
        <p:nvSpPr>
          <p:cNvPr id="481" name="Google Shape;481;p81"/>
          <p:cNvSpPr txBox="1">
            <a:spLocks noGrp="1"/>
          </p:cNvSpPr>
          <p:nvPr>
            <p:ph type="body" idx="1"/>
          </p:nvPr>
        </p:nvSpPr>
        <p:spPr>
          <a:xfrm>
            <a:off x="311700" y="888150"/>
            <a:ext cx="8692800" cy="41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They don’t support item re-assignment. Here’s some more code snippets for better understanding: </a:t>
            </a:r>
            <a:endParaRPr>
              <a:solidFill>
                <a:srgbClr val="000000"/>
              </a:solidFill>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x = (5, 10)</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y = (5, 10)</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x == y</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True</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x is y</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False</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id(x), id(y)</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(54484704, 54530096)</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1600"/>
              </a:spcAft>
              <a:buNone/>
            </a:pPr>
            <a:r>
              <a:rPr lang="en">
                <a:solidFill>
                  <a:srgbClr val="000000"/>
                </a:solidFill>
              </a:rPr>
              <a:t>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130300" y="160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Installing Python on Windows </a:t>
            </a:r>
            <a:endParaRPr/>
          </a:p>
        </p:txBody>
      </p:sp>
      <p:sp>
        <p:nvSpPr>
          <p:cNvPr id="94" name="Google Shape;94;p19"/>
          <p:cNvSpPr txBox="1">
            <a:spLocks noGrp="1"/>
          </p:cNvSpPr>
          <p:nvPr>
            <p:ph type="body" idx="1"/>
          </p:nvPr>
        </p:nvSpPr>
        <p:spPr>
          <a:xfrm>
            <a:off x="316350" y="823400"/>
            <a:ext cx="8713800" cy="42627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Step one</a:t>
            </a:r>
            <a:r>
              <a:rPr lang="en" sz="2000">
                <a:solidFill>
                  <a:schemeClr val="dk1"/>
                </a:solidFill>
                <a:latin typeface="Times New Roman"/>
                <a:ea typeface="Times New Roman"/>
                <a:cs typeface="Times New Roman"/>
                <a:sym typeface="Times New Roman"/>
              </a:rPr>
              <a:t>: Download the latest version of python on your machine:</a:t>
            </a:r>
            <a:r>
              <a:rPr lang="en" sz="2000">
                <a:solidFill>
                  <a:schemeClr val="dk1"/>
                </a:solidFill>
                <a:uFill>
                  <a:noFill/>
                </a:uFill>
                <a:latin typeface="Times New Roman"/>
                <a:ea typeface="Times New Roman"/>
                <a:cs typeface="Times New Roman"/>
                <a:sym typeface="Times New Roman"/>
                <a:hlinkClick r:id="rId3"/>
              </a:rPr>
              <a:t> </a:t>
            </a:r>
            <a:r>
              <a:rPr lang="en" sz="2000" b="1" u="sng">
                <a:solidFill>
                  <a:schemeClr val="hlink"/>
                </a:solidFill>
                <a:latin typeface="Courier New"/>
                <a:ea typeface="Courier New"/>
                <a:cs typeface="Courier New"/>
                <a:sym typeface="Courier New"/>
                <a:hlinkClick r:id="rId3"/>
              </a:rPr>
              <a:t>https://www.python.org/downloads</a:t>
            </a:r>
            <a:endParaRPr sz="2000" b="1" u="sng">
              <a:solidFill>
                <a:schemeClr val="hlink"/>
              </a:solidFill>
              <a:latin typeface="Courier New"/>
              <a:ea typeface="Courier New"/>
              <a:cs typeface="Courier New"/>
              <a:sym typeface="Courier New"/>
            </a:endParaRPr>
          </a:p>
          <a:p>
            <a:pPr marL="0" lvl="0" indent="0" algn="l" rtl="0">
              <a:spcBef>
                <a:spcPts val="500"/>
              </a:spcBef>
              <a:spcAft>
                <a:spcPts val="0"/>
              </a:spcAft>
              <a:buClr>
                <a:schemeClr val="dk1"/>
              </a:buClr>
              <a:buSzPts val="1100"/>
              <a:buFont typeface="Arial"/>
              <a:buNone/>
            </a:pPr>
            <a:r>
              <a:rPr lang="en" sz="2000">
                <a:solidFill>
                  <a:schemeClr val="dk1"/>
                </a:solidFill>
              </a:rPr>
              <a:t> </a:t>
            </a:r>
            <a:endParaRPr sz="2000">
              <a:solidFill>
                <a:schemeClr val="dk1"/>
              </a:solidFill>
            </a:endParaRPr>
          </a:p>
          <a:p>
            <a:pPr marL="0" lvl="0" indent="0" algn="l" rtl="0">
              <a:spcBef>
                <a:spcPts val="50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Step two</a:t>
            </a:r>
            <a:r>
              <a:rPr lang="en" sz="2000">
                <a:solidFill>
                  <a:schemeClr val="dk1"/>
                </a:solidFill>
                <a:latin typeface="Times New Roman"/>
                <a:ea typeface="Times New Roman"/>
                <a:cs typeface="Times New Roman"/>
                <a:sym typeface="Times New Roman"/>
              </a:rPr>
              <a:t>: Start the Windows installer that matches your system. If you click “Install Now” then Python is installed in the “user” directory, but if you change its location then just remember where it’s installed.</a:t>
            </a:r>
            <a:endParaRPr sz="20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2000">
                <a:solidFill>
                  <a:schemeClr val="dk1"/>
                </a:solidFill>
              </a:rPr>
              <a:t> </a:t>
            </a:r>
            <a:endParaRPr sz="2000">
              <a:solidFill>
                <a:schemeClr val="dk1"/>
              </a:solidFill>
            </a:endParaRPr>
          </a:p>
          <a:p>
            <a:pPr marL="0" lvl="0" indent="0" algn="l" rtl="0">
              <a:spcBef>
                <a:spcPts val="50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Step three</a:t>
            </a:r>
            <a:r>
              <a:rPr lang="en" sz="2000">
                <a:solidFill>
                  <a:schemeClr val="dk1"/>
                </a:solidFill>
                <a:latin typeface="Times New Roman"/>
                <a:ea typeface="Times New Roman"/>
                <a:cs typeface="Times New Roman"/>
                <a:sym typeface="Times New Roman"/>
              </a:rPr>
              <a:t>: You’ll have an option to add Python to PATH which is where the computer searches for Python when you type it via command prompt. If you check this box then Python will be available via this option, if not then an error will occur.</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Dictionaries </a:t>
            </a:r>
            <a:endParaRPr/>
          </a:p>
        </p:txBody>
      </p:sp>
      <p:sp>
        <p:nvSpPr>
          <p:cNvPr id="487" name="Google Shape;487;p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rgbClr val="000000"/>
                </a:solidFill>
              </a:rPr>
              <a:t>These are key/value pairs or associative arrays in other languages. The concept is very similar to the dictionary reference source. You’re given a set of words which have corresponding definitions. </a:t>
            </a:r>
            <a:endParaRPr sz="2500">
              <a:solidFill>
                <a:srgbClr val="00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83"/>
          <p:cNvSpPr txBox="1">
            <a:spLocks noGrp="1"/>
          </p:cNvSpPr>
          <p:nvPr>
            <p:ph type="title"/>
          </p:nvPr>
        </p:nvSpPr>
        <p:spPr>
          <a:xfrm>
            <a:off x="208050" y="-86175"/>
            <a:ext cx="8485500" cy="43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Dictionary Example in Python</a:t>
            </a:r>
            <a:endParaRPr sz="2000"/>
          </a:p>
        </p:txBody>
      </p:sp>
      <p:sp>
        <p:nvSpPr>
          <p:cNvPr id="493" name="Google Shape;493;p83"/>
          <p:cNvSpPr txBox="1">
            <a:spLocks noGrp="1"/>
          </p:cNvSpPr>
          <p:nvPr>
            <p:ph type="body" idx="1"/>
          </p:nvPr>
        </p:nvSpPr>
        <p:spPr>
          <a:xfrm>
            <a:off x="212700" y="447675"/>
            <a:ext cx="8718600" cy="46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vowels = {'a': 0, 'e': 0, 'i': 0, 'o': 0, 'u': 0}</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&gt;&gt;&gt; vowels.items()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dict_items([('a', 0), ('e', 0), ('i', 0), ('o', 0), ('u', 0)])</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&gt;&gt;&gt; vowels.get('a')</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0</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&gt;&gt;&gt; vowels.values()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dict_values([0, 0, 0, 0, 0])</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&gt;&gt;&gt; vowels.keys()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dict_keys(['a', 'e', 'i', 'o', 'u'])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&gt;&gt;&gt; vowels.pop('e')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0</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&gt;&gt;&gt; vowels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{'a': 0, 'i': 0, 'o': 0, 'u': 0}</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Sets in Python </a:t>
            </a:r>
            <a:endParaRPr/>
          </a:p>
        </p:txBody>
      </p:sp>
      <p:sp>
        <p:nvSpPr>
          <p:cNvPr id="499" name="Google Shape;499;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The set data structure stores unique items. Here’s a demo of a set in python: </a:t>
            </a:r>
            <a:endParaRPr sz="25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85"/>
          <p:cNvSpPr txBox="1">
            <a:spLocks noGrp="1"/>
          </p:cNvSpPr>
          <p:nvPr>
            <p:ph type="title"/>
          </p:nvPr>
        </p:nvSpPr>
        <p:spPr>
          <a:xfrm>
            <a:off x="311700" y="250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demo of sets in python </a:t>
            </a:r>
            <a:endParaRPr/>
          </a:p>
        </p:txBody>
      </p:sp>
      <p:sp>
        <p:nvSpPr>
          <p:cNvPr id="505" name="Google Shape;505;p85"/>
          <p:cNvSpPr txBox="1">
            <a:spLocks noGrp="1"/>
          </p:cNvSpPr>
          <p:nvPr>
            <p:ph type="body" idx="1"/>
          </p:nvPr>
        </p:nvSpPr>
        <p:spPr>
          <a:xfrm>
            <a:off x="225600" y="906325"/>
            <a:ext cx="86928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&gt;&gt;&gt; letters = {'a', 'a', 'a', 'b', 'b', 'b'}</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&gt;&gt;&gt; letters.intersection({'b', 'c'})</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{'b'}</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&gt;&gt;&gt; letters.pop()</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'a'</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&gt;&gt;&gt; letters.add('c')</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&gt;&gt;&gt; letters.union({'a', 'e', 'i', 'o'})</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{'i', 'c', 'e', 'b', 'o', 'a'}</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&gt;&gt;&gt; sorted(letters)</a:t>
            </a: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Clr>
                <a:schemeClr val="dk1"/>
              </a:buClr>
              <a:buSzPts val="1100"/>
              <a:buFont typeface="Arial"/>
              <a:buNone/>
            </a:pPr>
            <a:r>
              <a:rPr lang="en" sz="1100">
                <a:solidFill>
                  <a:srgbClr val="000000"/>
                </a:solidFill>
                <a:latin typeface="Courier New"/>
                <a:ea typeface="Courier New"/>
                <a:cs typeface="Courier New"/>
                <a:sym typeface="Courier New"/>
              </a:rPr>
              <a:t>['b', 'c']</a:t>
            </a:r>
            <a:endParaRPr sz="1100">
              <a:solidFill>
                <a:srgbClr val="000000"/>
              </a:solidFill>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Iteration in Python </a:t>
            </a:r>
            <a:endParaRPr/>
          </a:p>
        </p:txBody>
      </p:sp>
      <p:sp>
        <p:nvSpPr>
          <p:cNvPr id="511" name="Google Shape;511;p86"/>
          <p:cNvSpPr txBox="1">
            <a:spLocks noGrp="1"/>
          </p:cNvSpPr>
          <p:nvPr>
            <p:ph type="body" idx="1"/>
          </p:nvPr>
        </p:nvSpPr>
        <p:spPr>
          <a:xfrm>
            <a:off x="311700" y="1152475"/>
            <a:ext cx="8520600" cy="3550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i="1">
                <a:solidFill>
                  <a:schemeClr val="dk1"/>
                </a:solidFill>
                <a:latin typeface="Times New Roman"/>
                <a:ea typeface="Times New Roman"/>
                <a:cs typeface="Times New Roman"/>
                <a:sym typeface="Times New Roman"/>
              </a:rPr>
              <a:t>Iteration</a:t>
            </a:r>
            <a:r>
              <a:rPr lang="en" sz="2300">
                <a:solidFill>
                  <a:schemeClr val="dk1"/>
                </a:solidFill>
                <a:latin typeface="Times New Roman"/>
                <a:ea typeface="Times New Roman"/>
                <a:cs typeface="Times New Roman"/>
                <a:sym typeface="Times New Roman"/>
              </a:rPr>
              <a:t> is the process in which computers do repetitive tasks. Humans despise repetition while computers are amazing at it. Humans can do repetitive tasks like summing all of the numbers from 1-100 manually (assuming no mathematical formulas are used), but these tasks are tedious and error prone. Computers can do number crunching like this in very quick times, like in a couple of freaking nanoseconds. There’s two ways to do iteration in python which is </a:t>
            </a:r>
            <a:r>
              <a:rPr lang="en" sz="2300">
                <a:solidFill>
                  <a:schemeClr val="dk1"/>
                </a:solidFill>
                <a:latin typeface="Courier New"/>
                <a:ea typeface="Courier New"/>
                <a:cs typeface="Courier New"/>
                <a:sym typeface="Courier New"/>
              </a:rPr>
              <a:t>while </a:t>
            </a:r>
            <a:r>
              <a:rPr lang="en" sz="2300">
                <a:solidFill>
                  <a:schemeClr val="dk1"/>
                </a:solidFill>
                <a:latin typeface="Times New Roman"/>
                <a:ea typeface="Times New Roman"/>
                <a:cs typeface="Times New Roman"/>
                <a:sym typeface="Times New Roman"/>
              </a:rPr>
              <a:t>or </a:t>
            </a:r>
            <a:r>
              <a:rPr lang="en" sz="2300">
                <a:solidFill>
                  <a:schemeClr val="dk1"/>
                </a:solidFill>
                <a:latin typeface="Courier New"/>
                <a:ea typeface="Courier New"/>
                <a:cs typeface="Courier New"/>
                <a:sym typeface="Courier New"/>
              </a:rPr>
              <a:t>for </a:t>
            </a:r>
            <a:r>
              <a:rPr lang="en" sz="2300">
                <a:solidFill>
                  <a:schemeClr val="dk1"/>
                </a:solidFill>
                <a:latin typeface="Times New Roman"/>
                <a:ea typeface="Times New Roman"/>
                <a:cs typeface="Times New Roman"/>
                <a:sym typeface="Times New Roman"/>
              </a:rPr>
              <a:t>loops. </a:t>
            </a:r>
            <a:endParaRPr sz="23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loop </a:t>
            </a:r>
            <a:endParaRPr/>
          </a:p>
        </p:txBody>
      </p:sp>
      <p:sp>
        <p:nvSpPr>
          <p:cNvPr id="517" name="Google Shape;517;p87"/>
          <p:cNvSpPr txBox="1">
            <a:spLocks noGrp="1"/>
          </p:cNvSpPr>
          <p:nvPr>
            <p:ph type="body" idx="1"/>
          </p:nvPr>
        </p:nvSpPr>
        <p:spPr>
          <a:xfrm>
            <a:off x="233200" y="1152475"/>
            <a:ext cx="8599200" cy="3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 sets while loop starting at</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i = 0</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 condition</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while i &lt; 10:</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    print('i = {}'.format(i, end=' ')) </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    i += 1 # increment i</a:t>
            </a:r>
            <a:endParaRPr sz="16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Output</a:t>
            </a:r>
            <a:endParaRPr/>
          </a:p>
        </p:txBody>
      </p:sp>
      <p:sp>
        <p:nvSpPr>
          <p:cNvPr id="523" name="Google Shape;523;p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solidFill>
                  <a:schemeClr val="dk1"/>
                </a:solidFill>
                <a:latin typeface="Courier New"/>
                <a:ea typeface="Courier New"/>
                <a:cs typeface="Courier New"/>
                <a:sym typeface="Courier New"/>
              </a:rPr>
              <a:t> 0 … 9</a:t>
            </a:r>
            <a:endParaRPr sz="2000">
              <a:latin typeface="Courier New"/>
              <a:ea typeface="Courier New"/>
              <a:cs typeface="Courier New"/>
              <a:sym typeface="Courier New"/>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89"/>
          <p:cNvSpPr txBox="1">
            <a:spLocks noGrp="1"/>
          </p:cNvSpPr>
          <p:nvPr>
            <p:ph type="title"/>
          </p:nvPr>
        </p:nvSpPr>
        <p:spPr>
          <a:xfrm>
            <a:off x="233975" y="121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Example of a While Loop </a:t>
            </a:r>
            <a:endParaRPr/>
          </a:p>
        </p:txBody>
      </p:sp>
      <p:sp>
        <p:nvSpPr>
          <p:cNvPr id="529" name="Google Shape;529;p89"/>
          <p:cNvSpPr txBox="1">
            <a:spLocks noGrp="1"/>
          </p:cNvSpPr>
          <p:nvPr>
            <p:ph type="body" idx="1"/>
          </p:nvPr>
        </p:nvSpPr>
        <p:spPr>
          <a:xfrm>
            <a:off x="244200" y="810425"/>
            <a:ext cx="8655600" cy="40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 Sum numbers from 1...1000 in nanoseconds</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i, sum = 0, 0</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while i &lt; 1000:</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    i += 1</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    sum += i</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&gt;&gt;&gt; print('The summation of 1...1000 = {}'.format(sum)) </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The summation of 1...1000 = 500500</a:t>
            </a:r>
            <a:endParaRPr sz="13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for</a:t>
            </a:r>
            <a:r>
              <a:rPr lang="en"/>
              <a:t> loop </a:t>
            </a:r>
            <a:endParaRPr/>
          </a:p>
        </p:txBody>
      </p:sp>
      <p:sp>
        <p:nvSpPr>
          <p:cNvPr id="535" name="Google Shape;535;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chemeClr val="dk1"/>
                </a:solidFill>
                <a:latin typeface="Times New Roman"/>
                <a:ea typeface="Times New Roman"/>
                <a:cs typeface="Times New Roman"/>
                <a:sym typeface="Times New Roman"/>
              </a:rPr>
              <a:t>This is another way to iterate in python. It can be used with the </a:t>
            </a:r>
            <a:r>
              <a:rPr lang="en" sz="2500">
                <a:solidFill>
                  <a:schemeClr val="dk1"/>
                </a:solidFill>
                <a:latin typeface="Courier New"/>
                <a:ea typeface="Courier New"/>
                <a:cs typeface="Courier New"/>
                <a:sym typeface="Courier New"/>
              </a:rPr>
              <a:t>range </a:t>
            </a:r>
            <a:r>
              <a:rPr lang="en" sz="2500">
                <a:solidFill>
                  <a:schemeClr val="dk1"/>
                </a:solidFill>
                <a:latin typeface="Times New Roman"/>
                <a:ea typeface="Times New Roman"/>
                <a:cs typeface="Times New Roman"/>
                <a:sym typeface="Times New Roman"/>
              </a:rPr>
              <a:t>function to iterate over a sequence of numbers or it can be used standalone to iterate over data structures like lists or sets. </a:t>
            </a:r>
            <a:endParaRPr sz="25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91"/>
          <p:cNvSpPr txBox="1">
            <a:spLocks noGrp="1"/>
          </p:cNvSpPr>
          <p:nvPr>
            <p:ph type="title"/>
          </p:nvPr>
        </p:nvSpPr>
        <p:spPr>
          <a:xfrm>
            <a:off x="311700" y="263650"/>
            <a:ext cx="8520600" cy="6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range()</a:t>
            </a:r>
            <a:r>
              <a:rPr lang="en"/>
              <a:t> example </a:t>
            </a:r>
            <a:endParaRPr/>
          </a:p>
        </p:txBody>
      </p:sp>
      <p:sp>
        <p:nvSpPr>
          <p:cNvPr id="541" name="Google Shape;541;p91"/>
          <p:cNvSpPr txBox="1">
            <a:spLocks noGrp="1"/>
          </p:cNvSpPr>
          <p:nvPr>
            <p:ph type="body" idx="1"/>
          </p:nvPr>
        </p:nvSpPr>
        <p:spPr>
          <a:xfrm>
            <a:off x="311700" y="13468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solidFill>
                  <a:srgbClr val="000000"/>
                </a:solidFill>
                <a:latin typeface="Courier New"/>
                <a:ea typeface="Courier New"/>
                <a:cs typeface="Courier New"/>
                <a:sym typeface="Courier New"/>
              </a:rPr>
              <a:t>for x in range(10):</a:t>
            </a:r>
            <a:endParaRPr sz="22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2200">
                <a:solidFill>
                  <a:srgbClr val="000000"/>
                </a:solidFill>
                <a:latin typeface="Courier New"/>
                <a:ea typeface="Courier New"/>
                <a:cs typeface="Courier New"/>
                <a:sym typeface="Courier New"/>
              </a:rPr>
              <a:t>    print(x, end=' ')</a:t>
            </a:r>
            <a:endParaRPr sz="22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2200"/>
              <a:t>…</a:t>
            </a:r>
            <a:endParaRPr sz="2200"/>
          </a:p>
          <a:p>
            <a:pPr marL="0" lvl="0" indent="0" algn="l" rtl="0">
              <a:spcBef>
                <a:spcPts val="1600"/>
              </a:spcBef>
              <a:spcAft>
                <a:spcPts val="0"/>
              </a:spcAft>
              <a:buNone/>
            </a:pPr>
            <a:r>
              <a:rPr lang="en" sz="2200">
                <a:solidFill>
                  <a:schemeClr val="dk1"/>
                </a:solidFill>
                <a:latin typeface="Times New Roman"/>
                <a:ea typeface="Times New Roman"/>
                <a:cs typeface="Times New Roman"/>
                <a:sym typeface="Times New Roman"/>
              </a:rPr>
              <a:t>The above prints the numbers 0 … 9 on the same line separated by a space. </a:t>
            </a:r>
            <a:endParaRPr sz="22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Install Python on macOS</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An easy way is to </a:t>
            </a:r>
            <a:r>
              <a:rPr lang="en" sz="2500">
                <a:solidFill>
                  <a:schemeClr val="dk1"/>
                </a:solidFill>
                <a:latin typeface="Times New Roman"/>
                <a:ea typeface="Times New Roman"/>
                <a:cs typeface="Times New Roman"/>
                <a:sym typeface="Times New Roman"/>
              </a:rPr>
              <a:t>install the latest-and-greatest version of python on macOS is to use the</a:t>
            </a:r>
            <a:r>
              <a:rPr lang="en" sz="2500">
                <a:solidFill>
                  <a:schemeClr val="dk1"/>
                </a:solidFill>
                <a:uFill>
                  <a:noFill/>
                </a:uFill>
                <a:latin typeface="Times New Roman"/>
                <a:ea typeface="Times New Roman"/>
                <a:cs typeface="Times New Roman"/>
                <a:sym typeface="Times New Roman"/>
                <a:hlinkClick r:id="rId3"/>
              </a:rPr>
              <a:t> </a:t>
            </a:r>
            <a:r>
              <a:rPr lang="en" sz="2500" u="sng">
                <a:solidFill>
                  <a:schemeClr val="hlink"/>
                </a:solidFill>
                <a:hlinkClick r:id="rId3"/>
              </a:rPr>
              <a:t>appropriate macOS installer</a:t>
            </a:r>
            <a:r>
              <a:rPr lang="en" sz="2500">
                <a:solidFill>
                  <a:schemeClr val="dk1"/>
                </a:solidFill>
                <a:latin typeface="Times New Roman"/>
                <a:ea typeface="Times New Roman"/>
                <a:cs typeface="Times New Roman"/>
                <a:sym typeface="Times New Roman"/>
              </a:rPr>
              <a:t> that matches your system:</a:t>
            </a:r>
            <a:r>
              <a:rPr lang="en" sz="2500">
                <a:solidFill>
                  <a:schemeClr val="dk1"/>
                </a:solidFill>
                <a:uFill>
                  <a:noFill/>
                </a:uFill>
                <a:latin typeface="Times New Roman"/>
                <a:ea typeface="Times New Roman"/>
                <a:cs typeface="Times New Roman"/>
                <a:sym typeface="Times New Roman"/>
                <a:hlinkClick r:id="rId4"/>
              </a:rPr>
              <a:t> </a:t>
            </a:r>
            <a:r>
              <a:rPr lang="en" sz="2500" u="sng">
                <a:solidFill>
                  <a:schemeClr val="hlink"/>
                </a:solidFill>
                <a:hlinkClick r:id="rId4"/>
              </a:rPr>
              <a:t>https://www.python.org/downloads</a:t>
            </a:r>
            <a:endParaRPr sz="2500" u="sng">
              <a:solidFill>
                <a:schemeClr val="hlink"/>
              </a:solidFill>
            </a:endParaRPr>
          </a:p>
          <a:p>
            <a:pPr marL="0" lvl="0" indent="0" algn="l" rtl="0">
              <a:spcBef>
                <a:spcPts val="1600"/>
              </a:spcBef>
              <a:spcAft>
                <a:spcPts val="1600"/>
              </a:spcAft>
              <a:buNone/>
            </a:pP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latin typeface="Courier New"/>
                <a:ea typeface="Courier New"/>
                <a:cs typeface="Courier New"/>
                <a:sym typeface="Courier New"/>
              </a:rPr>
              <a:t>for</a:t>
            </a:r>
            <a:r>
              <a:rPr lang="en"/>
              <a:t> loop is also good for...</a:t>
            </a:r>
            <a:endParaRPr/>
          </a:p>
        </p:txBody>
      </p:sp>
      <p:sp>
        <p:nvSpPr>
          <p:cNvPr id="547" name="Google Shape;547;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rgbClr val="000000"/>
                </a:solidFill>
              </a:rPr>
              <a:t>Iterating over data structures. </a:t>
            </a:r>
            <a:endParaRPr sz="2500">
              <a:solidFill>
                <a:srgbClr val="00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3"/>
          <p:cNvSpPr txBox="1">
            <a:spLocks noGrp="1"/>
          </p:cNvSpPr>
          <p:nvPr>
            <p:ph type="title"/>
          </p:nvPr>
        </p:nvSpPr>
        <p:spPr>
          <a:xfrm>
            <a:off x="363525" y="57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Iterate Over a List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553" name="Google Shape;553;p93"/>
          <p:cNvSpPr txBox="1">
            <a:spLocks noGrp="1"/>
          </p:cNvSpPr>
          <p:nvPr>
            <p:ph type="body" idx="1"/>
          </p:nvPr>
        </p:nvSpPr>
        <p:spPr>
          <a:xfrm>
            <a:off x="311700" y="630075"/>
            <a:ext cx="8239200" cy="4093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700">
                <a:solidFill>
                  <a:srgbClr val="000000"/>
                </a:solidFill>
                <a:latin typeface="Courier New"/>
                <a:ea typeface="Courier New"/>
                <a:cs typeface="Courier New"/>
                <a:sym typeface="Courier New"/>
              </a:rPr>
              <a:t>&gt;&gt;&gt; odds = [1, 3, 5, 7, 9]                                                                                              &gt;&gt;&gt; for x in odds:                                                                                                      ...     print(x)                                                                                                        ...                                                                                                                     1                                                                                                                       3                                                                                                                       5                                                                                                                       7                                                                                                                       9  </a:t>
            </a:r>
            <a:endParaRPr sz="17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endParaRPr sz="1000">
              <a:solidFill>
                <a:srgbClr val="000000"/>
              </a:solidFill>
              <a:latin typeface="Courier New"/>
              <a:ea typeface="Courier New"/>
              <a:cs typeface="Courier New"/>
              <a:sym typeface="Courier New"/>
            </a:endParaRPr>
          </a:p>
          <a:p>
            <a:pPr marL="0" lvl="0" indent="0" algn="l" rtl="0">
              <a:spcBef>
                <a:spcPts val="1200"/>
              </a:spcBef>
              <a:spcAft>
                <a:spcPts val="1600"/>
              </a:spcAft>
              <a:buNone/>
            </a:pPr>
            <a:endParaRPr sz="1200">
              <a:solidFill>
                <a:srgbClr val="000000"/>
              </a:solidFill>
              <a:latin typeface="Courier New"/>
              <a:ea typeface="Courier New"/>
              <a:cs typeface="Courier New"/>
              <a:sym typeface="Courier New"/>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9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Fibonacci Numbers </a:t>
            </a:r>
            <a:endParaRPr/>
          </a:p>
        </p:txBody>
      </p:sp>
      <p:sp>
        <p:nvSpPr>
          <p:cNvPr id="559" name="Google Shape;559;p94"/>
          <p:cNvSpPr txBox="1">
            <a:spLocks noGrp="1"/>
          </p:cNvSpPr>
          <p:nvPr>
            <p:ph type="body" idx="1"/>
          </p:nvPr>
        </p:nvSpPr>
        <p:spPr>
          <a:xfrm>
            <a:off x="91425" y="604950"/>
            <a:ext cx="8925900" cy="426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x, y = 0, 1</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for z in range(10):</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    next = x + y</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    x, y = y, next</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print('12th fib number = {}'.format(next))</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&gt;&gt;&gt; print('12th fib number = {}'.format(next))</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12th fib number = 89</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function in mathematics </a:t>
            </a:r>
            <a:endParaRPr/>
          </a:p>
        </p:txBody>
      </p:sp>
      <p:sp>
        <p:nvSpPr>
          <p:cNvPr id="565" name="Google Shape;565;p9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66" name="Google Shape;566;p95"/>
          <p:cNvPicPr preferRelativeResize="0"/>
          <p:nvPr/>
        </p:nvPicPr>
        <p:blipFill>
          <a:blip r:embed="rId3">
            <a:alphaModFix/>
          </a:blip>
          <a:stretch>
            <a:fillRect/>
          </a:stretch>
        </p:blipFill>
        <p:spPr>
          <a:xfrm>
            <a:off x="2008425" y="1485125"/>
            <a:ext cx="2901875" cy="29018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96"/>
          <p:cNvSpPr txBox="1">
            <a:spLocks noGrp="1"/>
          </p:cNvSpPr>
          <p:nvPr>
            <p:ph type="title"/>
          </p:nvPr>
        </p:nvSpPr>
        <p:spPr>
          <a:xfrm>
            <a:off x="311700" y="211825"/>
            <a:ext cx="8628000" cy="8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700"/>
              <a:t>How to create functions in python? </a:t>
            </a:r>
            <a:endParaRPr sz="3700"/>
          </a:p>
        </p:txBody>
      </p:sp>
      <p:sp>
        <p:nvSpPr>
          <p:cNvPr id="572" name="Google Shape;572;p9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rgbClr val="000000"/>
                </a:solidFill>
              </a:rPr>
              <a:t>Use </a:t>
            </a:r>
            <a:r>
              <a:rPr lang="en" sz="3200">
                <a:solidFill>
                  <a:srgbClr val="000000"/>
                </a:solidFill>
                <a:latin typeface="Times New Roman"/>
                <a:ea typeface="Times New Roman"/>
                <a:cs typeface="Times New Roman"/>
                <a:sym typeface="Times New Roman"/>
              </a:rPr>
              <a:t>the </a:t>
            </a:r>
            <a:r>
              <a:rPr lang="en" sz="3200">
                <a:solidFill>
                  <a:srgbClr val="000000"/>
                </a:solidFill>
                <a:latin typeface="Courier New"/>
                <a:ea typeface="Courier New"/>
                <a:cs typeface="Courier New"/>
                <a:sym typeface="Courier New"/>
              </a:rPr>
              <a:t>def</a:t>
            </a:r>
            <a:r>
              <a:rPr lang="en" sz="3200" i="1">
                <a:solidFill>
                  <a:srgbClr val="000000"/>
                </a:solidFill>
              </a:rPr>
              <a:t> </a:t>
            </a:r>
            <a:r>
              <a:rPr lang="en" sz="3200">
                <a:solidFill>
                  <a:srgbClr val="000000"/>
                </a:solidFill>
                <a:latin typeface="Times New Roman"/>
                <a:ea typeface="Times New Roman"/>
                <a:cs typeface="Times New Roman"/>
                <a:sym typeface="Times New Roman"/>
              </a:rPr>
              <a:t>keyword. </a:t>
            </a:r>
            <a:endParaRPr sz="32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Example in Python </a:t>
            </a:r>
            <a:endParaRPr/>
          </a:p>
        </p:txBody>
      </p:sp>
      <p:sp>
        <p:nvSpPr>
          <p:cNvPr id="578" name="Google Shape;578;p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a:solidFill>
                  <a:schemeClr val="dk1"/>
                </a:solidFill>
                <a:highlight>
                  <a:srgbClr val="EFF0F1"/>
                </a:highlight>
                <a:latin typeface="Courier New"/>
                <a:ea typeface="Courier New"/>
                <a:cs typeface="Courier New"/>
                <a:sym typeface="Courier New"/>
              </a:rPr>
              <a:t>def scale_number(num, amount):</a:t>
            </a:r>
            <a:endParaRPr>
              <a:solidFill>
                <a:schemeClr val="dk1"/>
              </a:solidFill>
              <a:highlight>
                <a:srgbClr val="EFF0F1"/>
              </a:highlight>
              <a:latin typeface="Courier New"/>
              <a:ea typeface="Courier New"/>
              <a:cs typeface="Courier New"/>
              <a:sym typeface="Courier New"/>
            </a:endParaRPr>
          </a:p>
          <a:p>
            <a:pPr marL="0" lvl="0" indent="0" algn="l" rtl="0">
              <a:spcBef>
                <a:spcPts val="500"/>
              </a:spcBef>
              <a:spcAft>
                <a:spcPts val="0"/>
              </a:spcAft>
              <a:buClr>
                <a:schemeClr val="dk1"/>
              </a:buClr>
              <a:buSzPts val="1100"/>
              <a:buFont typeface="Arial"/>
              <a:buNone/>
            </a:pPr>
            <a:r>
              <a:rPr lang="en">
                <a:solidFill>
                  <a:schemeClr val="dk1"/>
                </a:solidFill>
                <a:highlight>
                  <a:srgbClr val="EFF0F1"/>
                </a:highlight>
                <a:latin typeface="Courier New"/>
                <a:ea typeface="Courier New"/>
                <a:cs typeface="Courier New"/>
                <a:sym typeface="Courier New"/>
              </a:rPr>
              <a:t>	return num * amount</a:t>
            </a:r>
            <a:endParaRPr>
              <a:solidFill>
                <a:schemeClr val="dk1"/>
              </a:solidFill>
              <a:highlight>
                <a:srgbClr val="EFF0F1"/>
              </a:highlight>
              <a:latin typeface="Courier New"/>
              <a:ea typeface="Courier New"/>
              <a:cs typeface="Courier New"/>
              <a:sym typeface="Courier New"/>
            </a:endParaRPr>
          </a:p>
          <a:p>
            <a:pPr marL="0" lvl="0" indent="0" algn="l" rtl="0">
              <a:spcBef>
                <a:spcPts val="28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&gt;&gt;&gt; print(scale_number(10, 5))</a:t>
            </a:r>
            <a:endParaRPr>
              <a:solidFill>
                <a:schemeClr val="dk1"/>
              </a:solidFill>
              <a:latin typeface="Courier New"/>
              <a:ea typeface="Courier New"/>
              <a:cs typeface="Courier New"/>
              <a:sym typeface="Courier New"/>
            </a:endParaRPr>
          </a:p>
          <a:p>
            <a:pPr marL="0" lvl="0" indent="0" algn="l" rtl="0">
              <a:spcBef>
                <a:spcPts val="28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spcBef>
                <a:spcPts val="28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50</a:t>
            </a:r>
            <a:endParaRPr>
              <a:solidFill>
                <a:schemeClr val="dk1"/>
              </a:solidFill>
              <a:latin typeface="Courier New"/>
              <a:ea typeface="Courier New"/>
              <a:cs typeface="Courier New"/>
              <a:sym typeface="Courier New"/>
            </a:endParaRPr>
          </a:p>
          <a:p>
            <a:pPr marL="0" lvl="0" indent="0" algn="l" rtl="0">
              <a:spcBef>
                <a:spcPts val="1000"/>
              </a:spcBef>
              <a:spcAft>
                <a:spcPts val="1600"/>
              </a:spcAft>
              <a:buNone/>
            </a:pP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Keyword Arguments </a:t>
            </a:r>
            <a:endParaRPr/>
          </a:p>
        </p:txBody>
      </p:sp>
      <p:sp>
        <p:nvSpPr>
          <p:cNvPr id="584" name="Google Shape;584;p98"/>
          <p:cNvSpPr txBox="1">
            <a:spLocks noGrp="1"/>
          </p:cNvSpPr>
          <p:nvPr>
            <p:ph type="body" idx="1"/>
          </p:nvPr>
        </p:nvSpPr>
        <p:spPr>
          <a:xfrm>
            <a:off x="311700" y="1152475"/>
            <a:ext cx="8520600" cy="37650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sz="1500">
                <a:solidFill>
                  <a:schemeClr val="dk1"/>
                </a:solidFill>
                <a:highlight>
                  <a:srgbClr val="EFF0F1"/>
                </a:highlight>
                <a:latin typeface="Courier New"/>
                <a:ea typeface="Courier New"/>
                <a:cs typeface="Courier New"/>
                <a:sym typeface="Courier New"/>
              </a:rPr>
              <a:t>def area_triangle(height=11, width=7.5):</a:t>
            </a:r>
            <a:endParaRPr sz="1500">
              <a:solidFill>
                <a:schemeClr val="dk1"/>
              </a:solidFill>
              <a:highlight>
                <a:srgbClr val="EFF0F1"/>
              </a:highlight>
              <a:latin typeface="Courier New"/>
              <a:ea typeface="Courier New"/>
              <a:cs typeface="Courier New"/>
              <a:sym typeface="Courier New"/>
            </a:endParaRPr>
          </a:p>
          <a:p>
            <a:pPr marL="0" lvl="0" indent="0" algn="l" rtl="0">
              <a:spcBef>
                <a:spcPts val="500"/>
              </a:spcBef>
              <a:spcAft>
                <a:spcPts val="0"/>
              </a:spcAft>
              <a:buClr>
                <a:schemeClr val="dk1"/>
              </a:buClr>
              <a:buSzPts val="1100"/>
              <a:buFont typeface="Arial"/>
              <a:buNone/>
            </a:pPr>
            <a:r>
              <a:rPr lang="en" sz="1500">
                <a:solidFill>
                  <a:schemeClr val="dk1"/>
                </a:solidFill>
                <a:highlight>
                  <a:srgbClr val="EFF0F1"/>
                </a:highlight>
                <a:latin typeface="Courier New"/>
                <a:ea typeface="Courier New"/>
                <a:cs typeface="Courier New"/>
                <a:sym typeface="Courier New"/>
              </a:rPr>
              <a:t>	return 1/2 * (height * width)</a:t>
            </a:r>
            <a:endParaRPr sz="1500">
              <a:solidFill>
                <a:schemeClr val="dk1"/>
              </a:solidFill>
              <a:highlight>
                <a:srgbClr val="EFF0F1"/>
              </a:highlight>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&gt;&gt;&gt; print(area_triangle())</a:t>
            </a:r>
            <a:endParaRPr sz="15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41.25</a:t>
            </a:r>
            <a:endParaRPr sz="15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&gt;&gt;&gt; print(area_triangle(height=20, width=100))</a:t>
            </a:r>
            <a:endParaRPr sz="15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1000.0</a:t>
            </a:r>
            <a:endParaRPr sz="1500">
              <a:solidFill>
                <a:schemeClr val="dk1"/>
              </a:solidFill>
              <a:latin typeface="Courier New"/>
              <a:ea typeface="Courier New"/>
              <a:cs typeface="Courier New"/>
              <a:sym typeface="Courier New"/>
            </a:endParaRPr>
          </a:p>
          <a:p>
            <a:pPr marL="0" lvl="0" indent="0" algn="l" rtl="0">
              <a:spcBef>
                <a:spcPts val="1200"/>
              </a:spcBef>
              <a:spcAft>
                <a:spcPts val="1600"/>
              </a:spcAft>
              <a:buNone/>
            </a:pP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Accepting an arbitrary number of input </a:t>
            </a:r>
            <a:endParaRPr/>
          </a:p>
        </p:txBody>
      </p:sp>
      <p:sp>
        <p:nvSpPr>
          <p:cNvPr id="590" name="Google Shape;590;p99"/>
          <p:cNvSpPr txBox="1">
            <a:spLocks noGrp="1"/>
          </p:cNvSpPr>
          <p:nvPr>
            <p:ph type="body" idx="1"/>
          </p:nvPr>
        </p:nvSpPr>
        <p:spPr>
          <a:xfrm>
            <a:off x="311700" y="1152475"/>
            <a:ext cx="88998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Courier New"/>
                <a:ea typeface="Courier New"/>
                <a:cs typeface="Courier New"/>
                <a:sym typeface="Courier New"/>
              </a:rPr>
              <a:t>def multiply(*args, y=1):</a:t>
            </a:r>
            <a:endParaRPr sz="14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latin typeface="Courier New"/>
                <a:ea typeface="Courier New"/>
                <a:cs typeface="Courier New"/>
                <a:sym typeface="Courier New"/>
              </a:rPr>
              <a:t>for x in range(len(args)):</a:t>
            </a:r>
            <a:endParaRPr sz="14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latin typeface="Courier New"/>
                <a:ea typeface="Courier New"/>
                <a:cs typeface="Courier New"/>
                <a:sym typeface="Courier New"/>
              </a:rPr>
              <a:t>    y *= args[x]</a:t>
            </a:r>
            <a:endParaRPr sz="14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latin typeface="Courier New"/>
                <a:ea typeface="Courier New"/>
                <a:cs typeface="Courier New"/>
                <a:sym typeface="Courier New"/>
              </a:rPr>
              <a:t>return y</a:t>
            </a:r>
            <a:endParaRPr sz="14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4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latin typeface="Courier New"/>
                <a:ea typeface="Courier New"/>
                <a:cs typeface="Courier New"/>
                <a:sym typeface="Courier New"/>
              </a:rPr>
              <a:t>&gt;&gt;&gt; print('multiply=', multiply(1, 2, 3, 4))</a:t>
            </a:r>
            <a:endParaRPr sz="14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latin typeface="Courier New"/>
                <a:ea typeface="Courier New"/>
                <a:cs typeface="Courier New"/>
                <a:sym typeface="Courier New"/>
              </a:rPr>
              <a:t>multiply= 24</a:t>
            </a:r>
            <a:endParaRPr sz="14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400">
              <a:latin typeface="Courier New"/>
              <a:ea typeface="Courier New"/>
              <a:cs typeface="Courier New"/>
              <a:sym typeface="Courier New"/>
            </a:endParaRPr>
          </a:p>
          <a:p>
            <a:pPr marL="0" lvl="0" indent="0" algn="l" rtl="0">
              <a:spcBef>
                <a:spcPts val="1600"/>
              </a:spcBef>
              <a:spcAft>
                <a:spcPts val="1600"/>
              </a:spcAft>
              <a:buNone/>
            </a:pPr>
            <a:endParaRPr sz="1400">
              <a:latin typeface="Courier New"/>
              <a:ea typeface="Courier New"/>
              <a:cs typeface="Courier New"/>
              <a:sym typeface="Courier New"/>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100"/>
          <p:cNvSpPr txBox="1">
            <a:spLocks noGrp="1"/>
          </p:cNvSpPr>
          <p:nvPr>
            <p:ph type="title"/>
          </p:nvPr>
        </p:nvSpPr>
        <p:spPr>
          <a:xfrm>
            <a:off x="311700" y="0"/>
            <a:ext cx="8520600" cy="101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Reading in an arbitrary number of keyword arguments</a:t>
            </a:r>
            <a:endParaRPr/>
          </a:p>
        </p:txBody>
      </p:sp>
      <p:sp>
        <p:nvSpPr>
          <p:cNvPr id="596" name="Google Shape;596;p100"/>
          <p:cNvSpPr txBox="1">
            <a:spLocks noGrp="1"/>
          </p:cNvSpPr>
          <p:nvPr>
            <p:ph type="body" idx="1"/>
          </p:nvPr>
        </p:nvSpPr>
        <p:spPr>
          <a:xfrm>
            <a:off x="311700" y="1152475"/>
            <a:ext cx="8576100" cy="381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def key_value(**kwargs):</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for key, value in kwargs.items():</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    print('{} {}'.format(key, value))</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&gt;&gt;&gt; key_value(a=5, b=10, c=15)</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a 5</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b 10</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c 15</a:t>
            </a:r>
            <a:endParaRPr sz="13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and Objects </a:t>
            </a:r>
            <a:endParaRPr/>
          </a:p>
        </p:txBody>
      </p:sp>
      <p:sp>
        <p:nvSpPr>
          <p:cNvPr id="602" name="Google Shape;602;p10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rgbClr val="000000"/>
                </a:solidFill>
                <a:latin typeface="Times New Roman"/>
                <a:ea typeface="Times New Roman"/>
                <a:cs typeface="Times New Roman"/>
                <a:sym typeface="Times New Roman"/>
              </a:rPr>
              <a:t>Object oriented programming is a style of programming that involves the heavy use of classes and objects. Classes are typically described as blueprints, while objects are described as the templates that are created from the classes.</a:t>
            </a:r>
            <a:r>
              <a:rPr lang="en" sz="14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Installing Python on Linux (Ubuntu 18.04)</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7350" algn="l" rtl="0">
              <a:spcBef>
                <a:spcPts val="500"/>
              </a:spcBef>
              <a:spcAft>
                <a:spcPts val="0"/>
              </a:spcAft>
              <a:buClr>
                <a:schemeClr val="dk1"/>
              </a:buClr>
              <a:buSzPts val="2500"/>
              <a:buChar char="●"/>
            </a:pPr>
            <a:r>
              <a:rPr lang="en" sz="2500">
                <a:solidFill>
                  <a:schemeClr val="dk1"/>
                </a:solidFill>
                <a:latin typeface="Times New Roman"/>
                <a:ea typeface="Times New Roman"/>
                <a:cs typeface="Times New Roman"/>
                <a:sym typeface="Times New Roman"/>
              </a:rPr>
              <a:t>Step one: Open up the terminal by typing: </a:t>
            </a:r>
            <a:r>
              <a:rPr lang="en" sz="2500">
                <a:solidFill>
                  <a:schemeClr val="dk1"/>
                </a:solidFill>
              </a:rPr>
              <a:t>ctr + alt + t</a:t>
            </a:r>
            <a:endParaRPr sz="2500">
              <a:solidFill>
                <a:schemeClr val="dk1"/>
              </a:solidFill>
            </a:endParaRPr>
          </a:p>
          <a:p>
            <a:pPr marL="457200" lvl="0" indent="-387350" algn="l" rtl="0">
              <a:spcBef>
                <a:spcPts val="0"/>
              </a:spcBef>
              <a:spcAft>
                <a:spcPts val="0"/>
              </a:spcAft>
              <a:buClr>
                <a:schemeClr val="dk1"/>
              </a:buClr>
              <a:buSzPts val="2500"/>
              <a:buChar char="●"/>
            </a:pPr>
            <a:r>
              <a:rPr lang="en" sz="2500">
                <a:solidFill>
                  <a:schemeClr val="dk1"/>
                </a:solidFill>
                <a:latin typeface="Times New Roman"/>
                <a:ea typeface="Times New Roman"/>
                <a:cs typeface="Times New Roman"/>
                <a:sym typeface="Times New Roman"/>
              </a:rPr>
              <a:t>Step two: </a:t>
            </a:r>
            <a:r>
              <a:rPr lang="en" sz="2500">
                <a:solidFill>
                  <a:schemeClr val="dk1"/>
                </a:solidFill>
              </a:rPr>
              <a:t>sudo apt-get update</a:t>
            </a:r>
            <a:endParaRPr sz="2500">
              <a:solidFill>
                <a:schemeClr val="dk1"/>
              </a:solidFill>
            </a:endParaRPr>
          </a:p>
          <a:p>
            <a:pPr marL="457200" lvl="0" indent="-387350" algn="l" rtl="0">
              <a:spcBef>
                <a:spcPts val="0"/>
              </a:spcBef>
              <a:spcAft>
                <a:spcPts val="0"/>
              </a:spcAft>
              <a:buClr>
                <a:schemeClr val="dk1"/>
              </a:buClr>
              <a:buSzPts val="2500"/>
              <a:buChar char="●"/>
            </a:pPr>
            <a:r>
              <a:rPr lang="en" sz="2500">
                <a:solidFill>
                  <a:schemeClr val="dk1"/>
                </a:solidFill>
                <a:latin typeface="Times New Roman"/>
                <a:ea typeface="Times New Roman"/>
                <a:cs typeface="Times New Roman"/>
                <a:sym typeface="Times New Roman"/>
              </a:rPr>
              <a:t>Step three: </a:t>
            </a:r>
            <a:r>
              <a:rPr lang="en" sz="2500">
                <a:solidFill>
                  <a:schemeClr val="dk1"/>
                </a:solidFill>
              </a:rPr>
              <a:t>sudo apt-get install python3.7.3</a:t>
            </a:r>
            <a:endParaRPr sz="25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Model a Point</a:t>
            </a:r>
            <a:endParaRPr/>
          </a:p>
        </p:txBody>
      </p:sp>
      <p:sp>
        <p:nvSpPr>
          <p:cNvPr id="608" name="Google Shape;608;p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rPr>
              <a:t>A </a:t>
            </a:r>
            <a:r>
              <a:rPr lang="en" b="1">
                <a:solidFill>
                  <a:srgbClr val="000000"/>
                </a:solidFill>
              </a:rPr>
              <a:t>point</a:t>
            </a:r>
            <a:r>
              <a:rPr lang="en">
                <a:solidFill>
                  <a:srgbClr val="000000"/>
                </a:solidFill>
              </a:rPr>
              <a:t> in mathematics refers to an element of some set called a space. Let’s model a point in python by using a class. </a:t>
            </a:r>
            <a:endParaRPr>
              <a:solidFill>
                <a:srgbClr val="00000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103"/>
          <p:cNvSpPr txBox="1">
            <a:spLocks noGrp="1"/>
          </p:cNvSpPr>
          <p:nvPr>
            <p:ph type="body" idx="4294967295"/>
          </p:nvPr>
        </p:nvSpPr>
        <p:spPr>
          <a:xfrm>
            <a:off x="167400" y="38550"/>
            <a:ext cx="8809200" cy="50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class Point:</a:t>
            </a: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latin typeface="Courier New"/>
                <a:ea typeface="Courier New"/>
                <a:cs typeface="Courier New"/>
                <a:sym typeface="Courier New"/>
              </a:rPr>
              <a:t>    """Simple class in python. This is an example</a:t>
            </a: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latin typeface="Courier New"/>
                <a:ea typeface="Courier New"/>
                <a:cs typeface="Courier New"/>
                <a:sym typeface="Courier New"/>
              </a:rPr>
              <a:t>    of a docstring, or a string that's used like a</a:t>
            </a: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latin typeface="Courier New"/>
                <a:ea typeface="Courier New"/>
                <a:cs typeface="Courier New"/>
                <a:sym typeface="Courier New"/>
              </a:rPr>
              <a:t>    comment to document a segment of code."""</a:t>
            </a: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latin typeface="Courier New"/>
                <a:ea typeface="Courier New"/>
                <a:cs typeface="Courier New"/>
                <a:sym typeface="Courier New"/>
              </a:rPr>
              <a:t>    def __init__(self, x, y):</a:t>
            </a: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latin typeface="Courier New"/>
                <a:ea typeface="Courier New"/>
                <a:cs typeface="Courier New"/>
                <a:sym typeface="Courier New"/>
              </a:rPr>
              <a:t>        self.x = x</a:t>
            </a: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latin typeface="Courier New"/>
                <a:ea typeface="Courier New"/>
                <a:cs typeface="Courier New"/>
                <a:sym typeface="Courier New"/>
              </a:rPr>
              <a:t>        self.y = y</a:t>
            </a: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latin typeface="Courier New"/>
                <a:ea typeface="Courier New"/>
                <a:cs typeface="Courier New"/>
                <a:sym typeface="Courier New"/>
              </a:rPr>
              <a:t>    def get_x(self):</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        return self.x</a:t>
            </a: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latin typeface="Courier New"/>
                <a:ea typeface="Courier New"/>
                <a:cs typeface="Courier New"/>
                <a:sym typeface="Courier New"/>
              </a:rPr>
              <a:t>    def get_y(self):</a:t>
            </a: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latin typeface="Courier New"/>
                <a:ea typeface="Courier New"/>
                <a:cs typeface="Courier New"/>
                <a:sym typeface="Courier New"/>
              </a:rPr>
              <a:t>        return self.y</a:t>
            </a:r>
            <a:endParaRPr sz="10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000">
              <a:latin typeface="Courier New"/>
              <a:ea typeface="Courier New"/>
              <a:cs typeface="Courier New"/>
              <a:sym typeface="Courier New"/>
            </a:endParaRPr>
          </a:p>
          <a:p>
            <a:pPr marL="0" lvl="0" indent="0" algn="l" rtl="0">
              <a:spcBef>
                <a:spcPts val="1600"/>
              </a:spcBef>
              <a:spcAft>
                <a:spcPts val="160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104"/>
          <p:cNvSpPr txBox="1"/>
          <p:nvPr/>
        </p:nvSpPr>
        <p:spPr>
          <a:xfrm>
            <a:off x="0" y="0"/>
            <a:ext cx="9144000" cy="504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chemeClr val="dk2"/>
                </a:solidFill>
                <a:latin typeface="Courier New"/>
                <a:ea typeface="Courier New"/>
                <a:cs typeface="Courier New"/>
                <a:sym typeface="Courier New"/>
              </a:rPr>
              <a:t> </a:t>
            </a:r>
            <a:endParaRPr sz="10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r>
              <a:rPr lang="en" sz="1000">
                <a:solidFill>
                  <a:schemeClr val="dk2"/>
                </a:solidFill>
                <a:latin typeface="Courier New"/>
                <a:ea typeface="Courier New"/>
                <a:cs typeface="Courier New"/>
                <a:sym typeface="Courier New"/>
              </a:rPr>
              <a:t>  </a:t>
            </a:r>
            <a:r>
              <a:rPr lang="en" sz="1200">
                <a:solidFill>
                  <a:schemeClr val="dk2"/>
                </a:solidFill>
                <a:latin typeface="Courier New"/>
                <a:ea typeface="Courier New"/>
                <a:cs typeface="Courier New"/>
                <a:sym typeface="Courier New"/>
              </a:rPr>
              <a:t>  def set_x(self, new_x):</a:t>
            </a: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r>
              <a:rPr lang="en" sz="1200">
                <a:solidFill>
                  <a:schemeClr val="dk2"/>
                </a:solidFill>
                <a:latin typeface="Courier New"/>
                <a:ea typeface="Courier New"/>
                <a:cs typeface="Courier New"/>
                <a:sym typeface="Courier New"/>
              </a:rPr>
              <a:t>        self.x = new_x</a:t>
            </a: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r>
              <a:rPr lang="en" sz="1200">
                <a:solidFill>
                  <a:schemeClr val="dk2"/>
                </a:solidFill>
                <a:latin typeface="Courier New"/>
                <a:ea typeface="Courier New"/>
                <a:cs typeface="Courier New"/>
                <a:sym typeface="Courier New"/>
              </a:rPr>
              <a:t>    def set_y(self, new_y):</a:t>
            </a: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r>
              <a:rPr lang="en" sz="1200">
                <a:solidFill>
                  <a:schemeClr val="dk2"/>
                </a:solidFill>
                <a:latin typeface="Courier New"/>
                <a:ea typeface="Courier New"/>
                <a:cs typeface="Courier New"/>
                <a:sym typeface="Courier New"/>
              </a:rPr>
              <a:t>        self.y = new_y</a:t>
            </a: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r>
              <a:rPr lang="en" sz="1200">
                <a:solidFill>
                  <a:schemeClr val="dk2"/>
                </a:solidFill>
                <a:latin typeface="Courier New"/>
                <a:ea typeface="Courier New"/>
                <a:cs typeface="Courier New"/>
                <a:sym typeface="Courier New"/>
              </a:rPr>
              <a:t>    def get_point(self):</a:t>
            </a: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r>
              <a:rPr lang="en" sz="1200">
                <a:solidFill>
                  <a:schemeClr val="dk2"/>
                </a:solidFill>
                <a:latin typeface="Courier New"/>
                <a:ea typeface="Courier New"/>
                <a:cs typeface="Courier New"/>
                <a:sym typeface="Courier New"/>
              </a:rPr>
              <a:t>        return self.x, self.y</a:t>
            </a: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endParaRPr sz="1000">
              <a:solidFill>
                <a:schemeClr val="dk2"/>
              </a:solidFill>
              <a:latin typeface="Courier New"/>
              <a:ea typeface="Courier New"/>
              <a:cs typeface="Courier New"/>
              <a:sym typeface="Courier New"/>
            </a:endParaRPr>
          </a:p>
          <a:p>
            <a:pPr marL="0" lvl="0" indent="0" algn="l" rtl="0">
              <a:lnSpc>
                <a:spcPct val="115000"/>
              </a:lnSpc>
              <a:spcBef>
                <a:spcPts val="1600"/>
              </a:spcBef>
              <a:spcAft>
                <a:spcPts val="1600"/>
              </a:spcAft>
              <a:buNone/>
            </a:pPr>
            <a:endParaRPr sz="1000">
              <a:solidFill>
                <a:schemeClr val="dk2"/>
              </a:solidFill>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1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Use a Class in Python?</a:t>
            </a:r>
            <a:endParaRPr/>
          </a:p>
        </p:txBody>
      </p:sp>
      <p:sp>
        <p:nvSpPr>
          <p:cNvPr id="624" name="Google Shape;624;p105"/>
          <p:cNvSpPr txBox="1">
            <a:spLocks noGrp="1"/>
          </p:cNvSpPr>
          <p:nvPr>
            <p:ph type="body" idx="1"/>
          </p:nvPr>
        </p:nvSpPr>
        <p:spPr>
          <a:xfrm>
            <a:off x="311700" y="1152475"/>
            <a:ext cx="8692800" cy="38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Create an instance and then call it’s methods. Below is a simple example of how to create an instance of a class: </a:t>
            </a:r>
            <a:endParaRPr>
              <a:solidFill>
                <a:srgbClr val="000000"/>
              </a:solidFill>
            </a:endParaRPr>
          </a:p>
          <a:p>
            <a:pPr marL="0" lvl="0" indent="0" algn="l" rtl="0">
              <a:spcBef>
                <a:spcPts val="1600"/>
              </a:spcBef>
              <a:spcAft>
                <a:spcPts val="0"/>
              </a:spcAft>
              <a:buNone/>
            </a:pPr>
            <a:r>
              <a:rPr lang="en">
                <a:solidFill>
                  <a:srgbClr val="000000"/>
                </a:solidFill>
                <a:latin typeface="Courier New"/>
                <a:ea typeface="Courier New"/>
                <a:cs typeface="Courier New"/>
                <a:sym typeface="Courier New"/>
              </a:rPr>
              <a:t>class Apples:</a:t>
            </a:r>
            <a:endParaRPr>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a:solidFill>
                  <a:srgbClr val="000000"/>
                </a:solidFill>
                <a:latin typeface="Courier New"/>
                <a:ea typeface="Courier New"/>
                <a:cs typeface="Courier New"/>
                <a:sym typeface="Courier New"/>
              </a:rPr>
              <a:t>    pass</a:t>
            </a:r>
            <a:endParaRPr>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a:solidFill>
                  <a:srgbClr val="000000"/>
                </a:solidFill>
                <a:latin typeface="Courier New"/>
                <a:ea typeface="Courier New"/>
                <a:cs typeface="Courier New"/>
                <a:sym typeface="Courier New"/>
              </a:rPr>
              <a:t>green = Apples()</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1200"/>
              </a:spcBef>
              <a:spcAft>
                <a:spcPts val="1600"/>
              </a:spcAft>
              <a:buNone/>
            </a:pP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106"/>
          <p:cNvSpPr txBox="1">
            <a:spLocks noGrp="1"/>
          </p:cNvSpPr>
          <p:nvPr>
            <p:ph type="title"/>
          </p:nvPr>
        </p:nvSpPr>
        <p:spPr>
          <a:xfrm>
            <a:off x="311700" y="69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 vs Functions</a:t>
            </a:r>
            <a:endParaRPr/>
          </a:p>
        </p:txBody>
      </p:sp>
      <p:sp>
        <p:nvSpPr>
          <p:cNvPr id="630" name="Google Shape;630;p106"/>
          <p:cNvSpPr txBox="1">
            <a:spLocks noGrp="1"/>
          </p:cNvSpPr>
          <p:nvPr>
            <p:ph type="body" idx="1"/>
          </p:nvPr>
        </p:nvSpPr>
        <p:spPr>
          <a:xfrm>
            <a:off x="221000" y="711975"/>
            <a:ext cx="8744400" cy="43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000000"/>
                </a:solidFill>
              </a:rPr>
              <a:t>A method is binded to an object while a function is not:</a:t>
            </a:r>
            <a:endParaRPr sz="2000">
              <a:solidFill>
                <a:srgbClr val="000000"/>
              </a:solidFill>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def do_homework():</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    return</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rPr>
              <a:t>…</a:t>
            </a:r>
            <a:endParaRPr sz="1400">
              <a:solidFill>
                <a:srgbClr val="000000"/>
              </a:solidFill>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class Schedule:</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    def __init__(self):</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        pass</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    def do_homework(self):</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        return</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a:p>
          <a:p>
            <a:pPr marL="0" lvl="0" indent="0" algn="l" rtl="0">
              <a:spcBef>
                <a:spcPts val="1600"/>
              </a:spcBef>
              <a:spcAft>
                <a:spcPts val="1600"/>
              </a:spcAft>
              <a:buClr>
                <a:schemeClr val="dk1"/>
              </a:buClr>
              <a:buSzPts val="1100"/>
              <a:buFont typeface="Arial"/>
              <a:buNone/>
            </a:pP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1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 </a:t>
            </a:r>
            <a:r>
              <a:rPr lang="en">
                <a:latin typeface="Courier New"/>
                <a:ea typeface="Courier New"/>
                <a:cs typeface="Courier New"/>
                <a:sym typeface="Courier New"/>
              </a:rPr>
              <a:t>__init__</a:t>
            </a:r>
            <a:r>
              <a:rPr lang="en"/>
              <a:t> do?</a:t>
            </a:r>
            <a:endParaRPr/>
          </a:p>
        </p:txBody>
      </p:sp>
      <p:sp>
        <p:nvSpPr>
          <p:cNvPr id="636" name="Google Shape;636;p10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rgbClr val="000000"/>
                </a:solidFill>
              </a:rPr>
              <a:t>This is short for </a:t>
            </a:r>
            <a:r>
              <a:rPr lang="en" sz="2500" i="1">
                <a:solidFill>
                  <a:srgbClr val="000000"/>
                </a:solidFill>
              </a:rPr>
              <a:t>initializer</a:t>
            </a:r>
            <a:r>
              <a:rPr lang="en" sz="2500">
                <a:solidFill>
                  <a:srgbClr val="000000"/>
                </a:solidFill>
              </a:rPr>
              <a:t>, and it initializes the state of the class. Like with a method it can contain parameters which must match when an instance of the class is created.  </a:t>
            </a:r>
            <a:endParaRPr sz="2500">
              <a:solidFill>
                <a:srgbClr val="000000"/>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10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latin typeface="Courier New"/>
                <a:ea typeface="Courier New"/>
                <a:cs typeface="Courier New"/>
                <a:sym typeface="Courier New"/>
              </a:rPr>
              <a:t>self</a:t>
            </a:r>
            <a:r>
              <a:rPr lang="en"/>
              <a:t> convention</a:t>
            </a:r>
            <a:endParaRPr/>
          </a:p>
        </p:txBody>
      </p:sp>
      <p:sp>
        <p:nvSpPr>
          <p:cNvPr id="642" name="Google Shape;642;p10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solidFill>
                  <a:srgbClr val="000000"/>
                </a:solidFill>
              </a:rPr>
              <a:t>When you create a class in python all of the methods must have this convention. The </a:t>
            </a:r>
            <a:r>
              <a:rPr lang="en" sz="2000">
                <a:solidFill>
                  <a:srgbClr val="000000"/>
                </a:solidFill>
                <a:latin typeface="Courier New"/>
                <a:ea typeface="Courier New"/>
                <a:cs typeface="Courier New"/>
                <a:sym typeface="Courier New"/>
              </a:rPr>
              <a:t>self</a:t>
            </a:r>
            <a:r>
              <a:rPr lang="en" sz="2000">
                <a:solidFill>
                  <a:srgbClr val="000000"/>
                </a:solidFill>
              </a:rPr>
              <a:t> parameter is the first argument of every method in python and it’s used to pass the object. </a:t>
            </a:r>
            <a:endParaRPr sz="2000">
              <a:solidFill>
                <a:srgbClr val="000000"/>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10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Back to the </a:t>
            </a:r>
            <a:r>
              <a:rPr lang="en">
                <a:latin typeface="Courier New"/>
                <a:ea typeface="Courier New"/>
                <a:cs typeface="Courier New"/>
                <a:sym typeface="Courier New"/>
              </a:rPr>
              <a:t>Point</a:t>
            </a:r>
            <a:r>
              <a:rPr lang="en"/>
              <a:t> Class </a:t>
            </a:r>
            <a:endParaRPr/>
          </a:p>
        </p:txBody>
      </p:sp>
      <p:sp>
        <p:nvSpPr>
          <p:cNvPr id="648" name="Google Shape;648;p109"/>
          <p:cNvSpPr txBox="1">
            <a:spLocks noGrp="1"/>
          </p:cNvSpPr>
          <p:nvPr>
            <p:ph type="body" idx="1"/>
          </p:nvPr>
        </p:nvSpPr>
        <p:spPr>
          <a:xfrm>
            <a:off x="311700" y="1152475"/>
            <a:ext cx="8832300" cy="3752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 = Point(5, 10)</a:t>
            </a:r>
            <a:endParaRPr sz="12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print()</a:t>
            </a:r>
            <a:endParaRPr sz="12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print(p.get_point())</a:t>
            </a:r>
            <a:endParaRPr sz="12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p.set_x(100)</a:t>
            </a:r>
            <a:endParaRPr sz="12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p.set_y(200)</a:t>
            </a:r>
            <a:endParaRPr sz="12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print(p.get_point())</a:t>
            </a:r>
            <a:endParaRPr sz="12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(5, 10)</a:t>
            </a:r>
            <a:endParaRPr sz="12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(100, 200)</a:t>
            </a:r>
            <a:endParaRPr sz="1200">
              <a:solidFill>
                <a:schemeClr val="dk1"/>
              </a:solidFill>
              <a:latin typeface="Courier New"/>
              <a:ea typeface="Courier New"/>
              <a:cs typeface="Courier New"/>
              <a:sym typeface="Courier New"/>
            </a:endParaRPr>
          </a:p>
          <a:p>
            <a:pPr marL="0" lvl="0" indent="0" algn="l" rtl="0">
              <a:spcBef>
                <a:spcPts val="1200"/>
              </a:spcBef>
              <a:spcAft>
                <a:spcPts val="1600"/>
              </a:spcAft>
              <a:buNone/>
            </a:pP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1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Exception Handling</a:t>
            </a:r>
            <a:endParaRPr/>
          </a:p>
        </p:txBody>
      </p:sp>
      <p:sp>
        <p:nvSpPr>
          <p:cNvPr id="654" name="Google Shape;654;p1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a:solidFill>
                  <a:srgbClr val="000000"/>
                </a:solidFill>
              </a:rPr>
              <a:t>Exceptions are special ways in handling errors and unintended conditions in our program. In other words, it makes your program more robust and avoids crashes in programs. </a:t>
            </a:r>
            <a:endParaRPr sz="2200">
              <a:solidFill>
                <a:srgbClr val="00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111"/>
          <p:cNvSpPr txBox="1">
            <a:spLocks noGrp="1"/>
          </p:cNvSpPr>
          <p:nvPr>
            <p:ph type="title"/>
          </p:nvPr>
        </p:nvSpPr>
        <p:spPr>
          <a:xfrm>
            <a:off x="246925" y="-73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simple </a:t>
            </a:r>
            <a:r>
              <a:rPr lang="en">
                <a:latin typeface="Courier New"/>
                <a:ea typeface="Courier New"/>
                <a:cs typeface="Courier New"/>
                <a:sym typeface="Courier New"/>
              </a:rPr>
              <a:t>try/except </a:t>
            </a:r>
            <a:r>
              <a:rPr lang="en"/>
              <a:t>statement </a:t>
            </a:r>
            <a:endParaRPr/>
          </a:p>
        </p:txBody>
      </p:sp>
      <p:sp>
        <p:nvSpPr>
          <p:cNvPr id="660" name="Google Shape;660;p111"/>
          <p:cNvSpPr txBox="1">
            <a:spLocks noGrp="1"/>
          </p:cNvSpPr>
          <p:nvPr>
            <p:ph type="body" idx="1"/>
          </p:nvPr>
        </p:nvSpPr>
        <p:spPr>
          <a:xfrm>
            <a:off x="193225" y="682800"/>
            <a:ext cx="8950800" cy="446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def divide(num, den):</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    try:</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        x = num / den</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        print('{} / {} = {}'.format(num, den, num / den))</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    except ZeroDivisionError:</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        print("can't divide by zero.")</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&gt;&gt;&gt; divide(10, 5)</a:t>
            </a:r>
            <a:endParaRPr sz="11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&gt;&gt;&gt; divide(0, 10)</a:t>
            </a:r>
            <a:endParaRPr sz="11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&gt;&gt;&gt; divide(10, 0)</a:t>
            </a:r>
            <a:endParaRPr sz="11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10 / 5 = 2.0</a:t>
            </a:r>
            <a:endParaRPr sz="11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0 / 10 = 0.0</a:t>
            </a:r>
            <a:endParaRPr sz="11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can't divide by zero.</a:t>
            </a:r>
            <a:endParaRPr sz="1100">
              <a:solidFill>
                <a:schemeClr val="dk1"/>
              </a:solidFill>
              <a:latin typeface="Courier New"/>
              <a:ea typeface="Courier New"/>
              <a:cs typeface="Courier New"/>
              <a:sym typeface="Courier New"/>
            </a:endParaRPr>
          </a:p>
          <a:p>
            <a:pPr marL="0" lvl="0" indent="0" algn="l" rtl="0">
              <a:spcBef>
                <a:spcPts val="120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3807</Words>
  <PresentationFormat>On-screen Show (16:9)</PresentationFormat>
  <Paragraphs>512</Paragraphs>
  <Slides>106</Slides>
  <Notes>105</Notes>
  <HiddenSlides>0</HiddenSlides>
  <MMClips>0</MMClips>
  <ScaleCrop>false</ScaleCrop>
  <HeadingPairs>
    <vt:vector size="4" baseType="variant">
      <vt:variant>
        <vt:lpstr>Theme</vt:lpstr>
      </vt:variant>
      <vt:variant>
        <vt:i4>1</vt:i4>
      </vt:variant>
      <vt:variant>
        <vt:lpstr>Slide Titles</vt:lpstr>
      </vt:variant>
      <vt:variant>
        <vt:i4>106</vt:i4>
      </vt:variant>
    </vt:vector>
  </HeadingPairs>
  <TitlesOfParts>
    <vt:vector size="107" baseType="lpstr">
      <vt:lpstr>Simple Light</vt:lpstr>
      <vt:lpstr>A Merry Overview of the Python Programming Language </vt:lpstr>
      <vt:lpstr>A Very Special Thanks to Our Venue Sponsor! </vt:lpstr>
      <vt:lpstr>Why Learning Python Fundamentals Matter</vt:lpstr>
      <vt:lpstr>Setting Up Your Python Programming Environment </vt:lpstr>
      <vt:lpstr>Getting Python Installed On Your Machine </vt:lpstr>
      <vt:lpstr>You Need to Install Python if You Get This Message </vt:lpstr>
      <vt:lpstr>Installing Python on Windows </vt:lpstr>
      <vt:lpstr>Install Python on macOS</vt:lpstr>
      <vt:lpstr>Installing Python on Linux (Ubuntu 18.04)</vt:lpstr>
      <vt:lpstr>Online Python Interpreters: A Short Term Solution</vt:lpstr>
      <vt:lpstr>Which IDE to Use For Python???</vt:lpstr>
      <vt:lpstr>What I Use</vt:lpstr>
      <vt:lpstr>Try Them All Out &amp; See Which Ones Tick With You</vt:lpstr>
      <vt:lpstr>How to Install Python on All Machines  </vt:lpstr>
      <vt:lpstr>Hello World with PyCharm</vt:lpstr>
      <vt:lpstr>Create a Brand Spanking New Project </vt:lpstr>
      <vt:lpstr>Here’s a Screenshot of How it Should Look</vt:lpstr>
      <vt:lpstr>Add an Interpreter </vt:lpstr>
      <vt:lpstr>How Things Should Look?</vt:lpstr>
      <vt:lpstr>Click The Create Button</vt:lpstr>
      <vt:lpstr>Create a Fresh Python File </vt:lpstr>
      <vt:lpstr>What’s a Project in PyCharm </vt:lpstr>
      <vt:lpstr>How a Project Looks Thus Far </vt:lpstr>
      <vt:lpstr>Create a Fresh Python File </vt:lpstr>
      <vt:lpstr>Here’s How Pycharm Should Look </vt:lpstr>
      <vt:lpstr>A Text Box Should Appear Which Looks Like the Following</vt:lpstr>
      <vt:lpstr>Do the following... </vt:lpstr>
      <vt:lpstr>What You’re Looking At</vt:lpstr>
      <vt:lpstr>Add Code and run the file </vt:lpstr>
      <vt:lpstr>How to run the file </vt:lpstr>
      <vt:lpstr>If all went well then...</vt:lpstr>
      <vt:lpstr>Free Resources for Learning PyCharm </vt:lpstr>
      <vt:lpstr>Now That Your Environment is Setup, Let’s get to Some Interesting Stuff </vt:lpstr>
      <vt:lpstr>Variables in Python</vt:lpstr>
      <vt:lpstr>Examples of Variables in Python</vt:lpstr>
      <vt:lpstr>Printing Output </vt:lpstr>
      <vt:lpstr>Swapping Variables </vt:lpstr>
      <vt:lpstr>Here’s the Output</vt:lpstr>
      <vt:lpstr>Variable Naming Tips Cheat Sheet </vt:lpstr>
      <vt:lpstr>Refer to PEP 8 For More Details </vt:lpstr>
      <vt:lpstr>Python Math Operators </vt:lpstr>
      <vt:lpstr>Code Demo of Python Math Operators </vt:lpstr>
      <vt:lpstr>Here’s the Output </vt:lpstr>
      <vt:lpstr>How to Use Python as a Souped Calculator </vt:lpstr>
      <vt:lpstr>Math Module Example </vt:lpstr>
      <vt:lpstr>Strings in Python and Beyond </vt:lpstr>
      <vt:lpstr>String Examples Python Part I </vt:lpstr>
      <vt:lpstr>String Examples in Python Part II </vt:lpstr>
      <vt:lpstr>Boolean Algebra </vt:lpstr>
      <vt:lpstr>Boolean Algebra is Prevalent in Many Languages </vt:lpstr>
      <vt:lpstr>How Does It Work?</vt:lpstr>
      <vt:lpstr>How the Truth Table Looks </vt:lpstr>
      <vt:lpstr>Boolean Algebra in Python Example # 1</vt:lpstr>
      <vt:lpstr>Boolean Algebra in Python Example # 2</vt:lpstr>
      <vt:lpstr>Boolean Algebra in Python Example # 3</vt:lpstr>
      <vt:lpstr>Boolean Algebra in Python Example # 4</vt:lpstr>
      <vt:lpstr>How to Next Use Boolean Algebra? Control Flow</vt:lpstr>
      <vt:lpstr>if/else statement </vt:lpstr>
      <vt:lpstr>elif statement </vt:lpstr>
      <vt:lpstr>Ternary Statement </vt:lpstr>
      <vt:lpstr>Slide 61</vt:lpstr>
      <vt:lpstr>Comments in Programming </vt:lpstr>
      <vt:lpstr>Examples of Comments </vt:lpstr>
      <vt:lpstr>Data structures in python 3.7.3</vt:lpstr>
      <vt:lpstr>Lists </vt:lpstr>
      <vt:lpstr>List Demo 1</vt:lpstr>
      <vt:lpstr>Tuples</vt:lpstr>
      <vt:lpstr>Tuple Examples </vt:lpstr>
      <vt:lpstr>Tuples Are Immutable Therefore...</vt:lpstr>
      <vt:lpstr>Dictionaries </vt:lpstr>
      <vt:lpstr>Dictionary Example in Python</vt:lpstr>
      <vt:lpstr>Sets in Python </vt:lpstr>
      <vt:lpstr>A demo of sets in python </vt:lpstr>
      <vt:lpstr>Iteration in Python </vt:lpstr>
      <vt:lpstr>While loop </vt:lpstr>
      <vt:lpstr>The Output</vt:lpstr>
      <vt:lpstr>Another Example of a While Loop </vt:lpstr>
      <vt:lpstr>for loop </vt:lpstr>
      <vt:lpstr>range() example </vt:lpstr>
      <vt:lpstr>The for loop is also good for...</vt:lpstr>
      <vt:lpstr>How to Iterate Over a List    </vt:lpstr>
      <vt:lpstr>Fibonacci Numbers </vt:lpstr>
      <vt:lpstr>A function in mathematics </vt:lpstr>
      <vt:lpstr>How to create functions in python? </vt:lpstr>
      <vt:lpstr>Function Example in Python </vt:lpstr>
      <vt:lpstr>Keyword Arguments </vt:lpstr>
      <vt:lpstr>Accepting an arbitrary number of input </vt:lpstr>
      <vt:lpstr>Reading in an arbitrary number of keyword arguments</vt:lpstr>
      <vt:lpstr>Classes and Objects </vt:lpstr>
      <vt:lpstr>Let’s Model a Point</vt:lpstr>
      <vt:lpstr>Slide 91</vt:lpstr>
      <vt:lpstr>Slide 92</vt:lpstr>
      <vt:lpstr>How to Use a Class in Python?</vt:lpstr>
      <vt:lpstr>Methods vs Functions</vt:lpstr>
      <vt:lpstr>What do __init__ do?</vt:lpstr>
      <vt:lpstr>The self convention</vt:lpstr>
      <vt:lpstr>Now, Back to the Point Class </vt:lpstr>
      <vt:lpstr>Exception Handling</vt:lpstr>
      <vt:lpstr>A simple try/except statement </vt:lpstr>
      <vt:lpstr>Slide 100</vt:lpstr>
      <vt:lpstr>Another Example of a try/except statement</vt:lpstr>
      <vt:lpstr>Explanation </vt:lpstr>
      <vt:lpstr>The raise statement </vt:lpstr>
      <vt:lpstr>try/except/finally statement </vt:lpstr>
      <vt:lpstr>Image Credits </vt:lpstr>
      <vt:lpstr>Check Out The E-book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Merry Overview of the Python Programming Language</dc:title>
  <dc:creator>doug</dc:creator>
  <cp:lastModifiedBy>Windows User</cp:lastModifiedBy>
  <cp:revision>8</cp:revision>
  <dcterms:modified xsi:type="dcterms:W3CDTF">2019-12-18T01:04:04Z</dcterms:modified>
</cp:coreProperties>
</file>