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31" r:id="rId66"/>
    <p:sldId id="335"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533ee085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533ee085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533ee085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533ee085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533ee085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533ee085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33ee085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33ee085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533ee085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533ee085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33ee085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33ee085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533ee085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533ee085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533ee0854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533ee085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533ee085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533ee085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533ee0854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533ee085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5382a789c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5382a789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533ee085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533ee085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533ee0854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533ee085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533ee085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533ee085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533ee085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533ee085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533ee0854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533ee085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533ee085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533ee085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533ee0854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533ee085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533ee0854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533ee085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533ee0854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533ee085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533ee0854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533ee085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the image on the left look lilke?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533ee085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533ee08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533ee0854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533ee085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533ee0854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533ee085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533ee0854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533ee085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533ee085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533ee085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533ee0854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533ee0854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533ee0854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533ee085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5382a789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5382a789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533ee0854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6533ee0854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533ee0854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533ee085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5382a789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5382a78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533ee0854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533ee085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5382a789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5382a78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5382a789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5382a789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5382a789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65382a789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65382a789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65382a789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65382a789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65382a789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5382a789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5382a789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5382a789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65382a789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5382a789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5382a78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5382a789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5382a789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5382a789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65382a789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533ee085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533ee085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65382a789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65382a789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5382a789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5382a789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5382a789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5382a789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5382a789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5382a789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65382a789c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65382a789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5382a789c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5382a789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5382a789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5382a789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65382a789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65382a78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5382a789c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65382a789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5382a789c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5382a789c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533ee085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533ee085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5382a789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5382a789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5382a789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5382a789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65382a789c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65382a789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65382a789c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5382a789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5382a789c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5382a789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65382a789c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65382a789c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5382a789c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5382a789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533ee085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533ee085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33ee085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33ee085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533ee085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533ee085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3.3/library/turtle.html?highlight=turtl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3/library/turtle.html?highlight=turtl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urcellconsult/PyRandomColor.gi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random_circles.py" TargetMode="External"/><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party_lights.py"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mike_and_ike_candies.py"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purcellconsult/Code-Cool-Stuff-With-Python/blob/master/sourcecode/ch_04/turtle_racing_game.py"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b="1">
                <a:latin typeface="Times New Roman"/>
                <a:ea typeface="Times New Roman"/>
                <a:cs typeface="Times New Roman"/>
                <a:sym typeface="Times New Roman"/>
              </a:rPr>
              <a:t>Crafting Catchy Computer Art with Python Turtle </a:t>
            </a:r>
            <a:endParaRPr sz="4500" b="1"/>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Doug Purcell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Five </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Courier New"/>
                <a:ea typeface="Courier New"/>
                <a:cs typeface="Courier New"/>
                <a:sym typeface="Courier New"/>
              </a:rPr>
              <a:t>&gt;&gt;&gt; </a:t>
            </a:r>
            <a:r>
              <a:rPr lang="en" sz="2200">
                <a:solidFill>
                  <a:schemeClr val="dk1"/>
                </a:solidFill>
                <a:latin typeface="Courier New"/>
                <a:ea typeface="Courier New"/>
                <a:cs typeface="Courier New"/>
                <a:sym typeface="Courier New"/>
              </a:rPr>
              <a:t>leonardo.color(</a:t>
            </a:r>
            <a:r>
              <a:rPr lang="en" sz="2200" b="1">
                <a:solidFill>
                  <a:srgbClr val="008080"/>
                </a:solidFill>
                <a:latin typeface="Courier New"/>
                <a:ea typeface="Courier New"/>
                <a:cs typeface="Courier New"/>
                <a:sym typeface="Courier New"/>
              </a:rPr>
              <a:t>'green'</a:t>
            </a:r>
            <a:r>
              <a:rPr lang="en"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marL="457200" lvl="0" indent="-355600" algn="l" rtl="0">
              <a:spcBef>
                <a:spcPts val="1600"/>
              </a:spcBef>
              <a:spcAft>
                <a:spcPts val="0"/>
              </a:spcAft>
              <a:buClr>
                <a:schemeClr val="dk1"/>
              </a:buClr>
              <a:buSzPts val="2000"/>
              <a:buChar char="●"/>
            </a:pPr>
            <a:r>
              <a:rPr lang="en" sz="2000">
                <a:solidFill>
                  <a:schemeClr val="dk1"/>
                </a:solidFill>
              </a:rPr>
              <a:t>Sets the color of the turtle to green. </a:t>
            </a:r>
            <a:endParaRPr sz="2000">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2469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Six  </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latin typeface="Courier New"/>
                <a:ea typeface="Courier New"/>
                <a:cs typeface="Courier New"/>
                <a:sym typeface="Courier New"/>
              </a:rPr>
              <a:t>&gt;&gt;&gt; turtle.done()</a:t>
            </a:r>
            <a:endParaRPr sz="2200">
              <a:solidFill>
                <a:srgbClr val="000000"/>
              </a:solidFill>
              <a:latin typeface="Courier New"/>
              <a:ea typeface="Courier New"/>
              <a:cs typeface="Courier New"/>
              <a:sym typeface="Courier New"/>
            </a:endParaRPr>
          </a:p>
          <a:p>
            <a:pPr marL="457200" lvl="0" indent="-342900" algn="l" rtl="0">
              <a:spcBef>
                <a:spcPts val="1600"/>
              </a:spcBef>
              <a:spcAft>
                <a:spcPts val="0"/>
              </a:spcAft>
              <a:buClr>
                <a:srgbClr val="000000"/>
              </a:buClr>
              <a:buSzPts val="1800"/>
              <a:buChar char="●"/>
            </a:pPr>
            <a:r>
              <a:rPr lang="en">
                <a:solidFill>
                  <a:srgbClr val="000000"/>
                </a:solidFill>
              </a:rPr>
              <a:t>Starts the event loop which in essence calls Tkinter’s main loop function. </a:t>
            </a:r>
            <a:endParaRPr>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76100" cy="9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Explore all of the Cool Functionality of Turtle? </a:t>
            </a:r>
            <a:endParaRPr/>
          </a:p>
        </p:txBody>
      </p:sp>
      <p:sp>
        <p:nvSpPr>
          <p:cNvPr id="122" name="Google Shape;122;p24"/>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b="1" u="sng">
                <a:solidFill>
                  <a:schemeClr val="hlink"/>
                </a:solidFill>
                <a:latin typeface="Courier New"/>
                <a:ea typeface="Courier New"/>
                <a:cs typeface="Courier New"/>
                <a:sym typeface="Courier New"/>
                <a:hlinkClick r:id="rId3"/>
              </a:rPr>
              <a:t>https://docs.python.org/3.3/library/turtle.html?highlight=turtle</a:t>
            </a:r>
            <a:endParaRPr sz="2200" b="1">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Would You Define a Square?</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Square Has...</a:t>
            </a:r>
            <a:endParaRPr/>
          </a:p>
        </p:txBody>
      </p:sp>
      <p:sp>
        <p:nvSpPr>
          <p:cNvPr id="134" name="Google Shape;134;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Four sides of equal length</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Four right angles </a:t>
            </a:r>
            <a:endParaRPr sz="2200">
              <a:solidFill>
                <a:srgbClr val="000000"/>
              </a:solidFill>
            </a:endParaRPr>
          </a:p>
        </p:txBody>
      </p:sp>
      <p:sp>
        <p:nvSpPr>
          <p:cNvPr id="135" name="Google Shape;135;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rPr>
              <a:t>How can we use this definition to code a square in turtle? </a:t>
            </a:r>
            <a:endParaRPr sz="2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Simple Square Image in Python</a:t>
            </a:r>
            <a:endParaRPr/>
          </a:p>
        </p:txBody>
      </p:sp>
      <p:sp>
        <p:nvSpPr>
          <p:cNvPr id="141" name="Google Shape;141;p27"/>
          <p:cNvSpPr txBox="1">
            <a:spLocks noGrp="1"/>
          </p:cNvSpPr>
          <p:nvPr>
            <p:ph type="body" idx="1"/>
          </p:nvPr>
        </p:nvSpPr>
        <p:spPr>
          <a:xfrm>
            <a:off x="311700" y="1017725"/>
            <a:ext cx="8653800" cy="40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2" name="Google Shape;142;p27"/>
          <p:cNvPicPr preferRelativeResize="0"/>
          <p:nvPr/>
        </p:nvPicPr>
        <p:blipFill>
          <a:blip r:embed="rId3">
            <a:alphaModFix/>
          </a:blip>
          <a:stretch>
            <a:fillRect/>
          </a:stretch>
        </p:blipFill>
        <p:spPr>
          <a:xfrm>
            <a:off x="764375" y="1101250"/>
            <a:ext cx="6913200" cy="388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111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Code </a:t>
            </a:r>
            <a:endParaRPr/>
          </a:p>
        </p:txBody>
      </p:sp>
      <p:sp>
        <p:nvSpPr>
          <p:cNvPr id="148" name="Google Shape;148;p28"/>
          <p:cNvSpPr txBox="1">
            <a:spLocks noGrp="1"/>
          </p:cNvSpPr>
          <p:nvPr>
            <p:ph type="body" idx="1"/>
          </p:nvPr>
        </p:nvSpPr>
        <p:spPr>
          <a:xfrm>
            <a:off x="358800" y="460750"/>
            <a:ext cx="8671500" cy="46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0080"/>
                </a:solidFill>
                <a:latin typeface="Courier New"/>
                <a:ea typeface="Courier New"/>
                <a:cs typeface="Courier New"/>
                <a:sym typeface="Courier New"/>
              </a:rPr>
              <a:t>import </a:t>
            </a:r>
            <a:r>
              <a:rPr lang="en" sz="1300">
                <a:solidFill>
                  <a:schemeClr val="dk1"/>
                </a:solidFill>
                <a:latin typeface="Courier New"/>
                <a:ea typeface="Courier New"/>
                <a:cs typeface="Courier New"/>
                <a:sym typeface="Courier New"/>
              </a:rPr>
              <a:t>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 = turtle.Turtle()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square.hideturtle()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square.right(</a:t>
            </a:r>
            <a:r>
              <a:rPr lang="en" sz="1300">
                <a:solidFill>
                  <a:srgbClr val="0000FF"/>
                </a:solidFill>
                <a:latin typeface="Courier New"/>
                <a:ea typeface="Courier New"/>
                <a:cs typeface="Courier New"/>
                <a:sym typeface="Courier New"/>
              </a:rPr>
              <a:t>90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square.right(</a:t>
            </a:r>
            <a:r>
              <a:rPr lang="en" sz="1300">
                <a:solidFill>
                  <a:srgbClr val="0000FF"/>
                </a:solidFill>
                <a:latin typeface="Courier New"/>
                <a:ea typeface="Courier New"/>
                <a:cs typeface="Courier New"/>
                <a:sym typeface="Courier New"/>
              </a:rPr>
              <a:t>90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square.right(</a:t>
            </a:r>
            <a:r>
              <a:rPr lang="en" sz="1300">
                <a:solidFill>
                  <a:srgbClr val="0000FF"/>
                </a:solidFill>
                <a:latin typeface="Courier New"/>
                <a:ea typeface="Courier New"/>
                <a:cs typeface="Courier New"/>
                <a:sym typeface="Courier New"/>
              </a:rPr>
              <a:t>90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square.forward(</a:t>
            </a:r>
            <a:r>
              <a:rPr lang="en" sz="1300">
                <a:solidFill>
                  <a:srgbClr val="0000FF"/>
                </a:solidFill>
                <a:latin typeface="Courier New"/>
                <a:ea typeface="Courier New"/>
                <a:cs typeface="Courier New"/>
                <a:sym typeface="Courier New"/>
              </a:rPr>
              <a:t>100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turtle.done()</a:t>
            </a:r>
            <a:endParaRPr sz="1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lot of Repeated Statements in The Code </a:t>
            </a:r>
            <a:endParaRPr/>
          </a:p>
        </p:txBody>
      </p:sp>
      <p:sp>
        <p:nvSpPr>
          <p:cNvPr id="154" name="Google Shape;15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4 calls to </a:t>
            </a:r>
            <a:r>
              <a:rPr lang="en" sz="2200">
                <a:solidFill>
                  <a:srgbClr val="000000"/>
                </a:solidFill>
                <a:latin typeface="Courier New"/>
                <a:ea typeface="Courier New"/>
                <a:cs typeface="Courier New"/>
                <a:sym typeface="Courier New"/>
              </a:rPr>
              <a:t>forward</a:t>
            </a:r>
            <a:r>
              <a:rPr lang="en" sz="2200">
                <a:solidFill>
                  <a:srgbClr val="000000"/>
                </a:solidFill>
              </a:rPr>
              <a:t> and 3 calls to </a:t>
            </a:r>
            <a:r>
              <a:rPr lang="en" sz="2200">
                <a:solidFill>
                  <a:srgbClr val="000000"/>
                </a:solidFill>
                <a:latin typeface="Courier New"/>
                <a:ea typeface="Courier New"/>
                <a:cs typeface="Courier New"/>
                <a:sym typeface="Courier New"/>
              </a:rPr>
              <a:t>right </a:t>
            </a:r>
            <a:endParaRPr sz="2200">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Shorten The Code With a </a:t>
            </a:r>
            <a:r>
              <a:rPr lang="en">
                <a:latin typeface="Courier New"/>
                <a:ea typeface="Courier New"/>
                <a:cs typeface="Courier New"/>
                <a:sym typeface="Courier New"/>
              </a:rPr>
              <a:t>for</a:t>
            </a:r>
            <a:r>
              <a:rPr lang="en"/>
              <a:t> Loop </a:t>
            </a:r>
            <a:endParaRPr/>
          </a:p>
        </p:txBody>
      </p:sp>
      <p:sp>
        <p:nvSpPr>
          <p:cNvPr id="160" name="Google Shape;160;p30"/>
          <p:cNvSpPr txBox="1">
            <a:spLocks noGrp="1"/>
          </p:cNvSpPr>
          <p:nvPr>
            <p:ph type="body" idx="1"/>
          </p:nvPr>
        </p:nvSpPr>
        <p:spPr>
          <a:xfrm>
            <a:off x="311700" y="1152475"/>
            <a:ext cx="8653800" cy="39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import </a:t>
            </a:r>
            <a:r>
              <a:rPr lang="en" sz="2000">
                <a:solidFill>
                  <a:schemeClr val="dk1"/>
                </a:solidFill>
                <a:latin typeface="Courier New"/>
                <a:ea typeface="Courier New"/>
                <a:cs typeface="Courier New"/>
                <a:sym typeface="Courier New"/>
              </a:rPr>
              <a:t>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square = turtle.Turtle()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square.hideturtle()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for </a:t>
            </a:r>
            <a:r>
              <a:rPr lang="en" sz="2000">
                <a:solidFill>
                  <a:schemeClr val="dk1"/>
                </a:solidFill>
                <a:latin typeface="Courier New"/>
                <a:ea typeface="Courier New"/>
                <a:cs typeface="Courier New"/>
                <a:sym typeface="Courier New"/>
              </a:rPr>
              <a:t>x </a:t>
            </a:r>
            <a:r>
              <a:rPr lang="en" sz="2000" b="1">
                <a:solidFill>
                  <a:srgbClr val="000080"/>
                </a:solidFill>
                <a:latin typeface="Courier New"/>
                <a:ea typeface="Courier New"/>
                <a:cs typeface="Courier New"/>
                <a:sym typeface="Courier New"/>
              </a:rPr>
              <a:t>in </a:t>
            </a:r>
            <a:r>
              <a:rPr lang="en" sz="2000">
                <a:solidFill>
                  <a:srgbClr val="000080"/>
                </a:solidFill>
                <a:latin typeface="Courier New"/>
                <a:ea typeface="Courier New"/>
                <a:cs typeface="Courier New"/>
                <a:sym typeface="Courier New"/>
              </a:rPr>
              <a:t>range</a:t>
            </a:r>
            <a:r>
              <a:rPr lang="en" sz="2000">
                <a:solidFill>
                  <a:schemeClr val="dk1"/>
                </a:solidFill>
                <a:latin typeface="Courier New"/>
                <a:ea typeface="Courier New"/>
                <a:cs typeface="Courier New"/>
                <a:sym typeface="Courier New"/>
              </a:rPr>
              <a:t>(</a:t>
            </a:r>
            <a:r>
              <a:rPr lang="en" sz="2000">
                <a:solidFill>
                  <a:srgbClr val="0000FF"/>
                </a:solidFill>
                <a:latin typeface="Courier New"/>
                <a:ea typeface="Courier New"/>
                <a:cs typeface="Courier New"/>
                <a:sym typeface="Courier New"/>
              </a:rPr>
              <a:t>4</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	square.forward(</a:t>
            </a:r>
            <a:r>
              <a:rPr lang="en" sz="2000">
                <a:solidFill>
                  <a:srgbClr val="0000FF"/>
                </a:solidFill>
                <a:latin typeface="Courier New"/>
                <a:ea typeface="Courier New"/>
                <a:cs typeface="Courier New"/>
                <a:sym typeface="Courier New"/>
              </a:rPr>
              <a:t>100</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	square.right(</a:t>
            </a:r>
            <a:r>
              <a:rPr lang="en" sz="2000">
                <a:solidFill>
                  <a:srgbClr val="0000FF"/>
                </a:solidFill>
                <a:latin typeface="Courier New"/>
                <a:ea typeface="Courier New"/>
                <a:cs typeface="Courier New"/>
                <a:sym typeface="Courier New"/>
              </a:rPr>
              <a:t>90</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turtle.done()</a:t>
            </a:r>
            <a:endParaRPr sz="2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Colors to Turtle Graphics</a:t>
            </a:r>
            <a:endParaRPr/>
          </a:p>
        </p:txBody>
      </p:sp>
      <p:sp>
        <p:nvSpPr>
          <p:cNvPr id="166" name="Google Shape;166;p31"/>
          <p:cNvSpPr txBox="1">
            <a:spLocks noGrp="1"/>
          </p:cNvSpPr>
          <p:nvPr>
            <p:ph type="body" idx="1"/>
          </p:nvPr>
        </p:nvSpPr>
        <p:spPr>
          <a:xfrm>
            <a:off x="311700" y="1152475"/>
            <a:ext cx="8705700" cy="3990900"/>
          </a:xfrm>
          <a:prstGeom prst="rect">
            <a:avLst/>
          </a:prstGeom>
        </p:spPr>
        <p:txBody>
          <a:bodyPr spcFirstLastPara="1" wrap="square" lIns="91425" tIns="91425" rIns="91425" bIns="91425" anchor="t" anchorCtr="0">
            <a:noAutofit/>
          </a:bodyPr>
          <a:lstStyle/>
          <a:p>
            <a:pPr marL="457200" lvl="0" indent="-355600" algn="l" rtl="0">
              <a:spcBef>
                <a:spcPts val="5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Just like how film would be humdrum with traditional black-and-white television, the same concept applies to your turtle computer graphics.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spice things up by adding color to our images. Turtle enables pythonistas the ability to do this via the color function.</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You can read about it in the turtle module here:</a:t>
            </a:r>
            <a:r>
              <a:rPr lang="en" sz="2000">
                <a:solidFill>
                  <a:schemeClr val="dk1"/>
                </a:solidFill>
                <a:uFill>
                  <a:noFill/>
                </a:uFill>
                <a:latin typeface="Times New Roman"/>
                <a:ea typeface="Times New Roman"/>
                <a:cs typeface="Times New Roman"/>
                <a:sym typeface="Times New Roman"/>
                <a:hlinkClick r:id="rId3"/>
              </a:rPr>
              <a:t> </a:t>
            </a:r>
            <a:r>
              <a:rPr lang="en" sz="2000" u="sng">
                <a:solidFill>
                  <a:schemeClr val="hlink"/>
                </a:solidFill>
                <a:latin typeface="Courier New"/>
                <a:ea typeface="Courier New"/>
                <a:cs typeface="Courier New"/>
                <a:sym typeface="Courier New"/>
                <a:hlinkClick r:id="rId3"/>
              </a:rPr>
              <a:t>https://docs.python.org/3.3/library/turtle.html?highlight=turtle#turtle.color</a:t>
            </a:r>
            <a:endParaRPr sz="2000">
              <a:solidFill>
                <a:schemeClr val="dk1"/>
              </a:solidFill>
              <a:latin typeface="Courier New"/>
              <a:ea typeface="Courier New"/>
              <a:cs typeface="Courier New"/>
              <a:sym typeface="Courier New"/>
            </a:endParaRPr>
          </a:p>
          <a:p>
            <a:pPr marL="914400" lvl="1" indent="-355600" algn="l" rtl="0">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You can call it with no arguments, one argument, or two arguments. When you pass in one argument it returns the </a:t>
            </a:r>
            <a:r>
              <a:rPr lang="en" sz="2000">
                <a:solidFill>
                  <a:schemeClr val="dk1"/>
                </a:solidFill>
              </a:rPr>
              <a:t>pencolor</a:t>
            </a:r>
            <a:r>
              <a:rPr lang="en" sz="2000">
                <a:solidFill>
                  <a:schemeClr val="dk1"/>
                </a:solidFill>
                <a:latin typeface="Times New Roman"/>
                <a:ea typeface="Times New Roman"/>
                <a:cs typeface="Times New Roman"/>
                <a:sym typeface="Times New Roman"/>
              </a:rPr>
              <a:t> and current </a:t>
            </a:r>
            <a:r>
              <a:rPr lang="en" sz="2000">
                <a:solidFill>
                  <a:schemeClr val="dk1"/>
                </a:solidFill>
              </a:rPr>
              <a:t>fillcolor</a:t>
            </a:r>
            <a:r>
              <a:rPr lang="en" sz="2000">
                <a:solidFill>
                  <a:schemeClr val="dk1"/>
                </a:solidFill>
                <a:latin typeface="Times New Roman"/>
                <a:ea typeface="Times New Roman"/>
                <a:cs typeface="Times New Roman"/>
                <a:sym typeface="Times New Roman"/>
              </a:rPr>
              <a:t> as a pair; it doesn't actually manipulate the color, just returns what color is in the turtle object.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Doug Purcell</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A software engineer</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4X published author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 creative entrepreneur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Great, But...</a:t>
            </a:r>
            <a:endParaRPr/>
          </a:p>
        </p:txBody>
      </p:sp>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Sometimes when you’re creating images you’re not exactly sure what colors to use… Ta-da, this is where the </a:t>
            </a:r>
            <a:r>
              <a:rPr lang="en" sz="2500">
                <a:solidFill>
                  <a:schemeClr val="dk1"/>
                </a:solidFill>
                <a:latin typeface="Courier New"/>
                <a:ea typeface="Courier New"/>
                <a:cs typeface="Courier New"/>
                <a:sym typeface="Courier New"/>
              </a:rPr>
              <a:t>PyRandomColor </a:t>
            </a:r>
            <a:r>
              <a:rPr lang="en" sz="2500">
                <a:solidFill>
                  <a:schemeClr val="dk1"/>
                </a:solidFill>
                <a:latin typeface="Times New Roman"/>
                <a:ea typeface="Times New Roman"/>
                <a:cs typeface="Times New Roman"/>
                <a:sym typeface="Times New Roman"/>
              </a:rPr>
              <a:t>comes to the rescue. </a:t>
            </a:r>
            <a:endParaRPr sz="25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PyRandomColor </a:t>
            </a:r>
            <a:r>
              <a:rPr lang="en"/>
              <a:t>Open source Module </a:t>
            </a:r>
            <a:endParaRPr/>
          </a:p>
        </p:txBody>
      </p:sp>
      <p:sp>
        <p:nvSpPr>
          <p:cNvPr id="178" name="Google Shape;17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rPr>
              <a:t>An open source module that I created under the GPL license that allows pythonistas to randomly add colors to their turtle graphics.</a:t>
            </a:r>
            <a:endParaRPr sz="2200">
              <a:solidFill>
                <a:srgbClr val="000000"/>
              </a:solidFill>
            </a:endParaRPr>
          </a:p>
          <a:p>
            <a:pPr marL="0" lvl="0" indent="0" algn="l" rtl="0">
              <a:spcBef>
                <a:spcPts val="1600"/>
              </a:spcBef>
              <a:spcAft>
                <a:spcPts val="0"/>
              </a:spcAft>
              <a:buNone/>
            </a:pPr>
            <a:r>
              <a:rPr lang="en" sz="2200">
                <a:solidFill>
                  <a:srgbClr val="000000"/>
                </a:solidFill>
              </a:rPr>
              <a:t>There’s two simple ways to download </a:t>
            </a:r>
            <a:r>
              <a:rPr lang="en" sz="2200">
                <a:solidFill>
                  <a:srgbClr val="000000"/>
                </a:solidFill>
                <a:latin typeface="Courier New"/>
                <a:ea typeface="Courier New"/>
                <a:cs typeface="Courier New"/>
                <a:sym typeface="Courier New"/>
              </a:rPr>
              <a:t>PyRandomColor</a:t>
            </a:r>
            <a:r>
              <a:rPr lang="en" sz="2200">
                <a:solidFill>
                  <a:srgbClr val="000000"/>
                </a:solidFill>
              </a:rPr>
              <a:t>:</a:t>
            </a:r>
            <a:endParaRPr sz="2200">
              <a:solidFill>
                <a:srgbClr val="000000"/>
              </a:solidFill>
            </a:endParaRPr>
          </a:p>
          <a:p>
            <a:pPr marL="457200" lvl="0" indent="-368300" algn="l" rtl="0">
              <a:spcBef>
                <a:spcPts val="1600"/>
              </a:spcBef>
              <a:spcAft>
                <a:spcPts val="0"/>
              </a:spcAft>
              <a:buSzPts val="2200"/>
              <a:buChar char="●"/>
            </a:pPr>
            <a:r>
              <a:rPr lang="en" sz="2200">
                <a:solidFill>
                  <a:schemeClr val="dk1"/>
                </a:solidFill>
              </a:rPr>
              <a:t>$ pip install </a:t>
            </a:r>
            <a:r>
              <a:rPr lang="en" sz="2200">
                <a:solidFill>
                  <a:schemeClr val="dk1"/>
                </a:solidFill>
                <a:latin typeface="Courier New"/>
                <a:ea typeface="Courier New"/>
                <a:cs typeface="Courier New"/>
                <a:sym typeface="Courier New"/>
              </a:rPr>
              <a:t>pyrandomcolor</a:t>
            </a:r>
            <a:endParaRPr sz="2200">
              <a:solidFill>
                <a:schemeClr val="dk1"/>
              </a:solidFill>
              <a:latin typeface="Courier New"/>
              <a:ea typeface="Courier New"/>
              <a:cs typeface="Courier New"/>
              <a:sym typeface="Courier New"/>
            </a:endParaRPr>
          </a:p>
          <a:p>
            <a:pPr marL="457200" lvl="0" indent="-368300" algn="l" rtl="0">
              <a:spcBef>
                <a:spcPts val="0"/>
              </a:spcBef>
              <a:spcAft>
                <a:spcPts val="0"/>
              </a:spcAft>
              <a:buSzPts val="2200"/>
              <a:buChar char="●"/>
            </a:pPr>
            <a:r>
              <a:rPr lang="en" sz="2200">
                <a:solidFill>
                  <a:schemeClr val="dk1"/>
                </a:solidFill>
              </a:rPr>
              <a:t>$ git clone</a:t>
            </a:r>
            <a:r>
              <a:rPr lang="en" sz="2200">
                <a:solidFill>
                  <a:schemeClr val="dk1"/>
                </a:solidFill>
                <a:uFill>
                  <a:noFill/>
                </a:uFill>
                <a:hlinkClick r:id="rId3"/>
              </a:rPr>
              <a:t> </a:t>
            </a:r>
            <a:r>
              <a:rPr lang="en" sz="2200" b="1" u="sng">
                <a:solidFill>
                  <a:schemeClr val="hlink"/>
                </a:solidFill>
                <a:latin typeface="Courier New"/>
                <a:ea typeface="Courier New"/>
                <a:cs typeface="Courier New"/>
                <a:sym typeface="Courier New"/>
                <a:hlinkClick r:id="rId3"/>
              </a:rPr>
              <a:t>https://github.com/purcellconsult/PyRandomColor.git</a:t>
            </a:r>
            <a:endParaRPr sz="2200" b="1" u="sng">
              <a:solidFill>
                <a:schemeClr val="hlink"/>
              </a:solidFill>
              <a:latin typeface="Courier New"/>
              <a:ea typeface="Courier New"/>
              <a:cs typeface="Courier New"/>
              <a:sym typeface="Courier New"/>
            </a:endParaRPr>
          </a:p>
          <a:p>
            <a:pPr marL="0" lvl="0" indent="0" algn="l" rtl="0">
              <a:spcBef>
                <a:spcPts val="1600"/>
              </a:spcBef>
              <a:spcAft>
                <a:spcPts val="1600"/>
              </a:spcAft>
              <a:buNone/>
            </a:pPr>
            <a:endParaRPr sz="1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A list of functions from PyRandomColor</a:t>
            </a:r>
            <a:endParaRPr sz="3000"/>
          </a:p>
          <a:p>
            <a:pPr marL="0" lvl="0" indent="0" algn="l" rtl="0">
              <a:spcBef>
                <a:spcPts val="0"/>
              </a:spcBef>
              <a:spcAft>
                <a:spcPts val="0"/>
              </a:spcAft>
              <a:buNone/>
            </a:pPr>
            <a:endParaRPr/>
          </a:p>
        </p:txBody>
      </p:sp>
      <p:sp>
        <p:nvSpPr>
          <p:cNvPr id="184" name="Google Shape;184;p34"/>
          <p:cNvSpPr txBox="1">
            <a:spLocks noGrp="1"/>
          </p:cNvSpPr>
          <p:nvPr>
            <p:ph type="body" idx="1"/>
          </p:nvPr>
        </p:nvSpPr>
        <p:spPr>
          <a:xfrm>
            <a:off x="182250" y="1036250"/>
            <a:ext cx="8779500" cy="4625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1700">
                <a:solidFill>
                  <a:schemeClr val="dk1"/>
                </a:solidFill>
                <a:latin typeface="Courier New"/>
                <a:ea typeface="Courier New"/>
                <a:cs typeface="Courier New"/>
                <a:sym typeface="Courier New"/>
              </a:rPr>
              <a:t>get_random_color()</a:t>
            </a:r>
            <a:r>
              <a:rPr lang="en" sz="1700">
                <a:solidFill>
                  <a:schemeClr val="dk1"/>
                </a:solidFill>
                <a:latin typeface="Times New Roman"/>
                <a:ea typeface="Times New Roman"/>
                <a:cs typeface="Times New Roman"/>
                <a:sym typeface="Times New Roman"/>
              </a:rPr>
              <a:t>: Picks any random color.</a:t>
            </a:r>
            <a:endParaRPr sz="17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whites_and_pastels()</a:t>
            </a:r>
            <a:r>
              <a:rPr lang="en" sz="1700">
                <a:solidFill>
                  <a:schemeClr val="dk1"/>
                </a:solidFill>
                <a:latin typeface="Times New Roman"/>
                <a:ea typeface="Times New Roman"/>
                <a:cs typeface="Times New Roman"/>
                <a:sym typeface="Times New Roman"/>
              </a:rPr>
              <a:t>: Returns a random color that’s within the white and pastel color scheme.</a:t>
            </a:r>
            <a:endParaRPr sz="1700">
              <a:solidFill>
                <a:schemeClr val="dk1"/>
              </a:solidFill>
            </a:endParaRPr>
          </a:p>
          <a:p>
            <a:pPr marL="0" lvl="0" indent="0" algn="l" rtl="0">
              <a:spcBef>
                <a:spcPts val="500"/>
              </a:spcBef>
              <a:spcAft>
                <a:spcPts val="0"/>
              </a:spcAft>
              <a:buNone/>
            </a:pPr>
            <a:r>
              <a:rPr lang="en" sz="1700">
                <a:solidFill>
                  <a:schemeClr val="dk1"/>
                </a:solidFill>
                <a:latin typeface="Courier New"/>
                <a:ea typeface="Courier New"/>
                <a:cs typeface="Courier New"/>
                <a:sym typeface="Courier New"/>
              </a:rPr>
              <a:t>grays()</a:t>
            </a:r>
            <a:r>
              <a:rPr lang="en" sz="1700">
                <a:solidFill>
                  <a:schemeClr val="dk1"/>
                </a:solidFill>
                <a:latin typeface="Times New Roman"/>
                <a:ea typeface="Times New Roman"/>
                <a:cs typeface="Times New Roman"/>
                <a:sym typeface="Times New Roman"/>
              </a:rPr>
              <a:t>: Returns a random color that’s within the gray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blues()</a:t>
            </a:r>
            <a:r>
              <a:rPr lang="en" sz="1700">
                <a:solidFill>
                  <a:schemeClr val="dk1"/>
                </a:solidFill>
                <a:latin typeface="Times New Roman"/>
                <a:ea typeface="Times New Roman"/>
                <a:cs typeface="Times New Roman"/>
                <a:sym typeface="Times New Roman"/>
              </a:rPr>
              <a:t>: Returns a random color within the blue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greens()</a:t>
            </a:r>
            <a:r>
              <a:rPr lang="en" sz="1700">
                <a:solidFill>
                  <a:schemeClr val="dk1"/>
                </a:solidFill>
                <a:latin typeface="Times New Roman"/>
                <a:ea typeface="Times New Roman"/>
                <a:cs typeface="Times New Roman"/>
                <a:sym typeface="Times New Roman"/>
              </a:rPr>
              <a:t>: Returns a random color within the green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yellows()</a:t>
            </a:r>
            <a:r>
              <a:rPr lang="en" sz="1700">
                <a:solidFill>
                  <a:schemeClr val="dk1"/>
                </a:solidFill>
                <a:latin typeface="Times New Roman"/>
                <a:ea typeface="Times New Roman"/>
                <a:cs typeface="Times New Roman"/>
                <a:sym typeface="Times New Roman"/>
              </a:rPr>
              <a:t>: Returns a random color within the yellow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browns()</a:t>
            </a:r>
            <a:r>
              <a:rPr lang="en" sz="1700">
                <a:solidFill>
                  <a:schemeClr val="dk1"/>
                </a:solidFill>
                <a:latin typeface="Times New Roman"/>
                <a:ea typeface="Times New Roman"/>
                <a:cs typeface="Times New Roman"/>
                <a:sym typeface="Times New Roman"/>
              </a:rPr>
              <a:t>: Returns a random color within the brown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oranges()</a:t>
            </a:r>
            <a:r>
              <a:rPr lang="en" sz="1700">
                <a:solidFill>
                  <a:schemeClr val="dk1"/>
                </a:solidFill>
                <a:latin typeface="Times New Roman"/>
                <a:ea typeface="Times New Roman"/>
                <a:cs typeface="Times New Roman"/>
                <a:sym typeface="Times New Roman"/>
              </a:rPr>
              <a:t>: Returns a random color within the orange color scheme.</a:t>
            </a:r>
            <a:endParaRPr sz="1700">
              <a:solidFill>
                <a:schemeClr val="dk1"/>
              </a:solidFill>
            </a:endParaRPr>
          </a:p>
          <a:p>
            <a:pPr marL="0" lvl="0" indent="0" algn="l" rtl="0">
              <a:spcBef>
                <a:spcPts val="5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pinks_violets()</a:t>
            </a:r>
            <a:r>
              <a:rPr lang="en" sz="1700">
                <a:solidFill>
                  <a:schemeClr val="dk1"/>
                </a:solidFill>
                <a:latin typeface="Times New Roman"/>
                <a:ea typeface="Times New Roman"/>
                <a:cs typeface="Times New Roman"/>
                <a:sym typeface="Times New Roman"/>
              </a:rPr>
              <a:t>: Returns a random color within the pinkish and </a:t>
            </a:r>
            <a:r>
              <a:rPr lang="en" sz="1700" i="1">
                <a:solidFill>
                  <a:schemeClr val="dk1"/>
                </a:solidFill>
                <a:latin typeface="Times New Roman"/>
                <a:ea typeface="Times New Roman"/>
                <a:cs typeface="Times New Roman"/>
                <a:sym typeface="Times New Roman"/>
              </a:rPr>
              <a:t>violetish </a:t>
            </a:r>
            <a:r>
              <a:rPr lang="en" sz="1700">
                <a:solidFill>
                  <a:schemeClr val="dk1"/>
                </a:solidFill>
                <a:latin typeface="Times New Roman"/>
                <a:ea typeface="Times New Roman"/>
                <a:cs typeface="Times New Roman"/>
                <a:sym typeface="Times New Roman"/>
              </a:rPr>
              <a:t>color scheme.</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Create a Square Portrait Like The Below </a:t>
            </a:r>
            <a:endParaRPr/>
          </a:p>
        </p:txBody>
      </p:sp>
      <p:sp>
        <p:nvSpPr>
          <p:cNvPr id="190" name="Google Shape;19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35"/>
          <p:cNvPicPr preferRelativeResize="0"/>
          <p:nvPr/>
        </p:nvPicPr>
        <p:blipFill>
          <a:blip r:embed="rId3">
            <a:alphaModFix/>
          </a:blip>
          <a:stretch>
            <a:fillRect/>
          </a:stretch>
        </p:blipFill>
        <p:spPr>
          <a:xfrm>
            <a:off x="1204925" y="1414825"/>
            <a:ext cx="5609899" cy="31540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This in Action</a:t>
            </a:r>
            <a:endParaRPr/>
          </a:p>
        </p:txBody>
      </p:sp>
      <p:sp>
        <p:nvSpPr>
          <p:cNvPr id="197" name="Google Shape;19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latin typeface="Courier New"/>
                <a:ea typeface="Courier New"/>
                <a:cs typeface="Courier New"/>
                <a:sym typeface="Courier New"/>
              </a:rPr>
              <a:t>$ python multi_color_cube.py </a:t>
            </a:r>
            <a:endParaRPr sz="2500">
              <a:solidFill>
                <a:srgbClr val="000000"/>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4294967295"/>
          </p:nvPr>
        </p:nvSpPr>
        <p:spPr>
          <a:xfrm>
            <a:off x="194350" y="159150"/>
            <a:ext cx="8019600" cy="49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00080"/>
                </a:solidFill>
                <a:latin typeface="Courier New"/>
                <a:ea typeface="Courier New"/>
                <a:cs typeface="Courier New"/>
                <a:sym typeface="Courier New"/>
              </a:rPr>
              <a:t>import turtle </a:t>
            </a:r>
            <a:endParaRPr sz="1000" b="1">
              <a:solidFill>
                <a:srgbClr val="00008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from </a:t>
            </a:r>
            <a:r>
              <a:rPr lang="en" sz="1000">
                <a:solidFill>
                  <a:schemeClr val="dk1"/>
                </a:solidFill>
                <a:latin typeface="Courier New"/>
                <a:ea typeface="Courier New"/>
                <a:cs typeface="Courier New"/>
                <a:sym typeface="Courier New"/>
              </a:rPr>
              <a:t>random_colors </a:t>
            </a: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 = turtle.Turtle()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square.hideturtle()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x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4</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square.color(get_random_color(), 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square.begin_fill()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90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y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4</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square.forward(</a:t>
            </a:r>
            <a:r>
              <a:rPr lang="en" sz="1000">
                <a:solidFill>
                  <a:srgbClr val="0000FF"/>
                </a:solidFill>
                <a:latin typeface="Courier New"/>
                <a:ea typeface="Courier New"/>
                <a:cs typeface="Courier New"/>
                <a:sym typeface="Courier New"/>
              </a:rPr>
              <a:t>100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90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square.end_fill()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turtle.done()</a:t>
            </a:r>
            <a:endParaRPr sz="1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Square Artwork</a:t>
            </a:r>
            <a:endParaRPr/>
          </a:p>
        </p:txBody>
      </p:sp>
      <p:sp>
        <p:nvSpPr>
          <p:cNvPr id="208" name="Google Shape;208;p38"/>
          <p:cNvSpPr txBox="1">
            <a:spLocks noGrp="1"/>
          </p:cNvSpPr>
          <p:nvPr>
            <p:ph type="body" idx="1"/>
          </p:nvPr>
        </p:nvSpPr>
        <p:spPr>
          <a:xfrm>
            <a:off x="311700" y="1017725"/>
            <a:ext cx="8757600" cy="419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9" name="Google Shape;209;p38"/>
          <p:cNvPicPr preferRelativeResize="0"/>
          <p:nvPr/>
        </p:nvPicPr>
        <p:blipFill>
          <a:blip r:embed="rId3">
            <a:alphaModFix/>
          </a:blip>
          <a:stretch>
            <a:fillRect/>
          </a:stretch>
        </p:blipFill>
        <p:spPr>
          <a:xfrm>
            <a:off x="1441975" y="1152475"/>
            <a:ext cx="4388650" cy="3900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body" idx="4294967295"/>
          </p:nvPr>
        </p:nvSpPr>
        <p:spPr>
          <a:xfrm>
            <a:off x="208650" y="-77725"/>
            <a:ext cx="8769900" cy="52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from </a:t>
            </a:r>
            <a:r>
              <a:rPr lang="en" sz="1000">
                <a:solidFill>
                  <a:schemeClr val="dk1"/>
                </a:solidFill>
                <a:latin typeface="Courier New"/>
                <a:ea typeface="Courier New"/>
                <a:cs typeface="Courier New"/>
                <a:sym typeface="Courier New"/>
              </a:rPr>
              <a:t>random_colors </a:t>
            </a:r>
            <a:r>
              <a:rPr lang="en" sz="1000" b="1">
                <a:solidFill>
                  <a:srgbClr val="000080"/>
                </a:solidFill>
                <a:latin typeface="Courier New"/>
                <a:ea typeface="Courier New"/>
                <a:cs typeface="Courier New"/>
                <a:sym typeface="Courier New"/>
              </a:rPr>
              <a:t>import </a:t>
            </a:r>
            <a:r>
              <a:rPr lang="en" sz="1000">
                <a:solidFill>
                  <a:schemeClr val="dk1"/>
                </a:solidFill>
                <a:latin typeface="Courier New"/>
                <a:ea typeface="Courier New"/>
                <a:cs typeface="Courier New"/>
                <a:sym typeface="Courier New"/>
              </a:rPr>
              <a:t>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 = turtle.Turtle()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square.hideturtle()</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square.speed(</a:t>
            </a:r>
            <a:r>
              <a:rPr lang="en" sz="1000">
                <a:solidFill>
                  <a:srgbClr val="0000FF"/>
                </a:solidFill>
                <a:latin typeface="Courier New"/>
                <a:ea typeface="Courier New"/>
                <a:cs typeface="Courier New"/>
                <a:sym typeface="Courier New"/>
              </a:rPr>
              <a:t>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x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50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square.color(get_random_color(), get_random_color())</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square.begin_fill()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35</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rgbClr val="000080"/>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y </a:t>
            </a:r>
            <a:r>
              <a:rPr lang="en" sz="1000" b="1">
                <a:solidFill>
                  <a:srgbClr val="000080"/>
                </a:solidFill>
                <a:latin typeface="Courier New"/>
                <a:ea typeface="Courier New"/>
                <a:cs typeface="Courier New"/>
                <a:sym typeface="Courier New"/>
              </a:rPr>
              <a:t>in </a:t>
            </a:r>
            <a:r>
              <a:rPr lang="en" sz="1000">
                <a:solidFill>
                  <a:srgbClr val="000080"/>
                </a:solidFill>
                <a:latin typeface="Courier New"/>
                <a:ea typeface="Courier New"/>
                <a:cs typeface="Courier New"/>
                <a:sym typeface="Courier New"/>
              </a:rPr>
              <a:t>range</a:t>
            </a:r>
            <a:r>
              <a:rPr lang="en" sz="1000">
                <a:solidFill>
                  <a:schemeClr val="dk1"/>
                </a:solidFill>
                <a:latin typeface="Courier New"/>
                <a:ea typeface="Courier New"/>
                <a:cs typeface="Courier New"/>
                <a:sym typeface="Courier New"/>
              </a:rPr>
              <a:t>(</a:t>
            </a:r>
            <a:r>
              <a:rPr lang="en" sz="1000">
                <a:solidFill>
                  <a:srgbClr val="0000FF"/>
                </a:solidFill>
                <a:latin typeface="Courier New"/>
                <a:ea typeface="Courier New"/>
                <a:cs typeface="Courier New"/>
                <a:sym typeface="Courier New"/>
              </a:rPr>
              <a:t>4</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square.forward(</a:t>
            </a:r>
            <a:r>
              <a:rPr lang="en" sz="1000">
                <a:solidFill>
                  <a:srgbClr val="0000FF"/>
                </a:solidFill>
                <a:latin typeface="Courier New"/>
                <a:ea typeface="Courier New"/>
                <a:cs typeface="Courier New"/>
                <a:sym typeface="Courier New"/>
              </a:rPr>
              <a:t>100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square.right(</a:t>
            </a:r>
            <a:r>
              <a:rPr lang="en" sz="1000">
                <a:solidFill>
                  <a:srgbClr val="0000FF"/>
                </a:solidFill>
                <a:latin typeface="Courier New"/>
                <a:ea typeface="Courier New"/>
                <a:cs typeface="Courier New"/>
                <a:sym typeface="Courier New"/>
              </a:rPr>
              <a:t>90</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square.end_fill()</a:t>
            </a:r>
            <a:endParaRPr sz="1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turtle.done()</a:t>
            </a:r>
            <a:endParaRPr sz="1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Move On to Another Shape</a:t>
            </a:r>
            <a:endParaRPr/>
          </a:p>
        </p:txBody>
      </p:sp>
      <p:sp>
        <p:nvSpPr>
          <p:cNvPr id="220" name="Google Shape;22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How about  a circle? </a:t>
            </a:r>
            <a:endParaRPr sz="25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Create Cool Artwork Like The Following </a:t>
            </a:r>
            <a:endParaRPr/>
          </a:p>
        </p:txBody>
      </p:sp>
      <p:sp>
        <p:nvSpPr>
          <p:cNvPr id="226" name="Google Shape;226;p41"/>
          <p:cNvSpPr txBox="1">
            <a:spLocks noGrp="1"/>
          </p:cNvSpPr>
          <p:nvPr>
            <p:ph type="body" idx="1"/>
          </p:nvPr>
        </p:nvSpPr>
        <p:spPr>
          <a:xfrm>
            <a:off x="194350" y="1017725"/>
            <a:ext cx="8637900" cy="404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7" name="Google Shape;227;p41"/>
          <p:cNvPicPr preferRelativeResize="0"/>
          <p:nvPr/>
        </p:nvPicPr>
        <p:blipFill>
          <a:blip r:embed="rId3">
            <a:alphaModFix/>
          </a:blip>
          <a:stretch>
            <a:fillRect/>
          </a:stretch>
        </p:blipFill>
        <p:spPr>
          <a:xfrm>
            <a:off x="441275" y="1152475"/>
            <a:ext cx="3987851" cy="3474249"/>
          </a:xfrm>
          <a:prstGeom prst="rect">
            <a:avLst/>
          </a:prstGeom>
          <a:noFill/>
          <a:ln>
            <a:noFill/>
          </a:ln>
        </p:spPr>
      </p:pic>
      <p:pic>
        <p:nvPicPr>
          <p:cNvPr id="228" name="Google Shape;228;p41"/>
          <p:cNvPicPr preferRelativeResize="0"/>
          <p:nvPr/>
        </p:nvPicPr>
        <p:blipFill>
          <a:blip r:embed="rId4">
            <a:alphaModFix/>
          </a:blip>
          <a:stretch>
            <a:fillRect/>
          </a:stretch>
        </p:blipFill>
        <p:spPr>
          <a:xfrm>
            <a:off x="4698425" y="1152475"/>
            <a:ext cx="3987850" cy="3537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Why This Talk Can Unveil A New World of Possibilities!</a:t>
            </a:r>
            <a:endParaRPr sz="250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Perfect for educators that want to find a way for students to stay motivated in programming.</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Suitable for artists, designers, or creative folks that want to learn programming but can’t find the motivation to stick with it.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Excellent for those who are completely new to programming and are having trouble mastering the fundamentals such as data types, data structures, iteration, and forming solutions.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Suitable for new developers that want to learn algorithmic programming.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Great for beginners that want to code something that they can showcase.  </a:t>
            </a: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Create a Circle in Python Turtle </a:t>
            </a:r>
            <a:endParaRPr/>
          </a:p>
        </p:txBody>
      </p:sp>
      <p:sp>
        <p:nvSpPr>
          <p:cNvPr id="234" name="Google Shape;23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Clr>
                <a:schemeClr val="dk1"/>
              </a:buClr>
              <a:buSzPts val="1100"/>
              <a:buFont typeface="Arial"/>
              <a:buNone/>
            </a:pPr>
            <a:r>
              <a:rPr lang="en" sz="2500">
                <a:solidFill>
                  <a:schemeClr val="dk1"/>
                </a:solidFill>
                <a:latin typeface="Courier New"/>
                <a:ea typeface="Courier New"/>
                <a:cs typeface="Courier New"/>
                <a:sym typeface="Courier New"/>
              </a:rPr>
              <a:t>turtle.circle(radius, extent=None, steps=None)</a:t>
            </a:r>
            <a:endParaRPr sz="2500">
              <a:solidFill>
                <a:schemeClr val="dk1"/>
              </a:solidFill>
              <a:latin typeface="Courier New"/>
              <a:ea typeface="Courier New"/>
              <a:cs typeface="Courier New"/>
              <a:sym typeface="Courier New"/>
            </a:endParaRPr>
          </a:p>
          <a:p>
            <a:pPr marL="0" lvl="0" indent="0" algn="l" rtl="0">
              <a:spcBef>
                <a:spcPts val="10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Create a Simple Square in Turtle?</a:t>
            </a:r>
            <a:endParaRPr/>
          </a:p>
        </p:txBody>
      </p:sp>
      <p:sp>
        <p:nvSpPr>
          <p:cNvPr id="240" name="Google Shape;240;p43"/>
          <p:cNvSpPr txBox="1">
            <a:spLocks noGrp="1"/>
          </p:cNvSpPr>
          <p:nvPr>
            <p:ph type="body" idx="1"/>
          </p:nvPr>
        </p:nvSpPr>
        <p:spPr>
          <a:xfrm>
            <a:off x="311700" y="1017725"/>
            <a:ext cx="8628000" cy="399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1" name="Google Shape;241;p43"/>
          <p:cNvPicPr preferRelativeResize="0"/>
          <p:nvPr/>
        </p:nvPicPr>
        <p:blipFill>
          <a:blip r:embed="rId3">
            <a:alphaModFix/>
          </a:blip>
          <a:stretch>
            <a:fillRect/>
          </a:stretch>
        </p:blipFill>
        <p:spPr>
          <a:xfrm>
            <a:off x="1401700" y="1152475"/>
            <a:ext cx="5045172" cy="3861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t>
            </a:r>
            <a:endParaRPr/>
          </a:p>
        </p:txBody>
      </p:sp>
      <p:sp>
        <p:nvSpPr>
          <p:cNvPr id="247" name="Google Shape;24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0080"/>
                </a:solidFill>
                <a:latin typeface="Courier New"/>
                <a:ea typeface="Courier New"/>
                <a:cs typeface="Courier New"/>
                <a:sym typeface="Courier New"/>
              </a:rPr>
              <a:t>import </a:t>
            </a:r>
            <a:r>
              <a:rPr lang="en">
                <a:solidFill>
                  <a:schemeClr val="dk1"/>
                </a:solidFill>
                <a:latin typeface="Courier New"/>
                <a:ea typeface="Courier New"/>
                <a:cs typeface="Courier New"/>
                <a:sym typeface="Courier New"/>
              </a:rPr>
              <a:t>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 = turtle.Turtle()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x.hideturtle()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x.pensize(</a:t>
            </a:r>
            <a:r>
              <a:rPr lang="en">
                <a:solidFill>
                  <a:srgbClr val="0000FF"/>
                </a:solidFill>
                <a:latin typeface="Courier New"/>
                <a:ea typeface="Courier New"/>
                <a:cs typeface="Courier New"/>
                <a:sym typeface="Courier New"/>
              </a:rPr>
              <a:t>2</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x.circle(</a:t>
            </a:r>
            <a:r>
              <a:rPr lang="en">
                <a:solidFill>
                  <a:srgbClr val="0000FF"/>
                </a:solidFill>
                <a:latin typeface="Courier New"/>
                <a:ea typeface="Courier New"/>
                <a:cs typeface="Courier New"/>
                <a:sym typeface="Courier New"/>
              </a:rPr>
              <a:t>100</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turtle.done()</a:t>
            </a:r>
            <a:endParaRPr>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an Arc</a:t>
            </a:r>
            <a:endParaRPr/>
          </a:p>
        </p:txBody>
      </p:sp>
      <p:sp>
        <p:nvSpPr>
          <p:cNvPr id="253" name="Google Shape;25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4" name="Google Shape;254;p45"/>
          <p:cNvPicPr preferRelativeResize="0"/>
          <p:nvPr/>
        </p:nvPicPr>
        <p:blipFill>
          <a:blip r:embed="rId3">
            <a:alphaModFix/>
          </a:blip>
          <a:stretch>
            <a:fillRect/>
          </a:stretch>
        </p:blipFill>
        <p:spPr>
          <a:xfrm>
            <a:off x="686675" y="1320075"/>
            <a:ext cx="5480324" cy="30812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The Following </a:t>
            </a:r>
            <a:endParaRPr/>
          </a:p>
        </p:txBody>
      </p:sp>
      <p:sp>
        <p:nvSpPr>
          <p:cNvPr id="260" name="Google Shape;26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80"/>
                </a:solidFill>
                <a:latin typeface="Courier New"/>
                <a:ea typeface="Courier New"/>
                <a:cs typeface="Courier New"/>
                <a:sym typeface="Courier New"/>
              </a:rPr>
              <a:t>import </a:t>
            </a:r>
            <a:r>
              <a:rPr lang="en">
                <a:solidFill>
                  <a:schemeClr val="dk1"/>
                </a:solidFill>
                <a:latin typeface="Courier New"/>
                <a:ea typeface="Courier New"/>
                <a:cs typeface="Courier New"/>
                <a:sym typeface="Courier New"/>
              </a:rPr>
              <a:t>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 = turtle.Turtle()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x.hideturtle()</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x.pensize(</a:t>
            </a:r>
            <a:r>
              <a:rPr lang="en">
                <a:solidFill>
                  <a:srgbClr val="0000FF"/>
                </a:solidFill>
                <a:latin typeface="Courier New"/>
                <a:ea typeface="Courier New"/>
                <a:cs typeface="Courier New"/>
                <a:sym typeface="Courier New"/>
              </a:rPr>
              <a:t>2</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x.circle(</a:t>
            </a:r>
            <a:r>
              <a:rPr lang="en">
                <a:solidFill>
                  <a:srgbClr val="0000FF"/>
                </a:solidFill>
                <a:latin typeface="Courier New"/>
                <a:ea typeface="Courier New"/>
                <a:cs typeface="Courier New"/>
                <a:sym typeface="Courier New"/>
              </a:rPr>
              <a:t>100</a:t>
            </a:r>
            <a:r>
              <a:rPr lang="en">
                <a:solidFill>
                  <a:schemeClr val="dk1"/>
                </a:solidFill>
                <a:latin typeface="Courier New"/>
                <a:ea typeface="Courier New"/>
                <a:cs typeface="Courier New"/>
                <a:sym typeface="Courier New"/>
              </a:rPr>
              <a:t>, </a:t>
            </a:r>
            <a:r>
              <a:rPr lang="en">
                <a:solidFill>
                  <a:srgbClr val="660099"/>
                </a:solidFill>
                <a:latin typeface="Courier New"/>
                <a:ea typeface="Courier New"/>
                <a:cs typeface="Courier New"/>
                <a:sym typeface="Courier New"/>
              </a:rPr>
              <a:t>extent</a:t>
            </a:r>
            <a:r>
              <a:rPr lang="en">
                <a:solidFill>
                  <a:schemeClr val="dk1"/>
                </a:solidFill>
                <a:latin typeface="Courier New"/>
                <a:ea typeface="Courier New"/>
                <a:cs typeface="Courier New"/>
                <a:sym typeface="Courier New"/>
              </a:rPr>
              <a:t>=</a:t>
            </a:r>
            <a:r>
              <a:rPr lang="en">
                <a:solidFill>
                  <a:srgbClr val="0000FF"/>
                </a:solidFill>
                <a:latin typeface="Courier New"/>
                <a:ea typeface="Courier New"/>
                <a:cs typeface="Courier New"/>
                <a:sym typeface="Courier New"/>
              </a:rPr>
              <a:t>150</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turtle.done()</a:t>
            </a:r>
            <a:endParaRPr>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Ok, So How Do We Code A Randomly Generated Night Sky?</a:t>
            </a:r>
            <a:endParaRPr sz="2400"/>
          </a:p>
        </p:txBody>
      </p:sp>
      <p:sp>
        <p:nvSpPr>
          <p:cNvPr id="266" name="Google Shape;266;p47"/>
          <p:cNvSpPr txBox="1">
            <a:spLocks noGrp="1"/>
          </p:cNvSpPr>
          <p:nvPr>
            <p:ph type="body" idx="1"/>
          </p:nvPr>
        </p:nvSpPr>
        <p:spPr>
          <a:xfrm>
            <a:off x="311700" y="1152475"/>
            <a:ext cx="88323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7" name="Google Shape;267;p47"/>
          <p:cNvPicPr preferRelativeResize="0"/>
          <p:nvPr/>
        </p:nvPicPr>
        <p:blipFill>
          <a:blip r:embed="rId3">
            <a:alphaModFix/>
          </a:blip>
          <a:stretch>
            <a:fillRect/>
          </a:stretch>
        </p:blipFill>
        <p:spPr>
          <a:xfrm>
            <a:off x="1749850" y="1253175"/>
            <a:ext cx="4331675" cy="3773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of the Night Sky</a:t>
            </a:r>
            <a:endParaRPr/>
          </a:p>
        </p:txBody>
      </p:sp>
      <p:sp>
        <p:nvSpPr>
          <p:cNvPr id="273" name="Google Shape;27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rgbClr val="000000"/>
                </a:solidFill>
                <a:latin typeface="Courier New"/>
                <a:ea typeface="Courier New"/>
                <a:cs typeface="Courier New"/>
                <a:sym typeface="Courier New"/>
              </a:rPr>
              <a:t>$ python night.py</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Checklist</a:t>
            </a:r>
            <a:endParaRPr/>
          </a:p>
        </p:txBody>
      </p:sp>
      <p:sp>
        <p:nvSpPr>
          <p:cNvPr id="279" name="Google Shape;279;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000000"/>
                </a:solidFill>
              </a:rPr>
              <a:t>What we know thus far:</a:t>
            </a:r>
            <a:endParaRPr sz="2100">
              <a:solidFill>
                <a:schemeClr val="dk1"/>
              </a:solidFill>
            </a:endParaRPr>
          </a:p>
          <a:p>
            <a:pPr marL="457200" lvl="0" indent="-361950" algn="l" rtl="0">
              <a:spcBef>
                <a:spcPts val="1600"/>
              </a:spcBef>
              <a:spcAft>
                <a:spcPts val="0"/>
              </a:spcAft>
              <a:buClr>
                <a:schemeClr val="dk1"/>
              </a:buClr>
              <a:buSzPts val="2100"/>
              <a:buChar char="●"/>
            </a:pPr>
            <a:r>
              <a:rPr lang="en" sz="2100">
                <a:solidFill>
                  <a:schemeClr val="dk1"/>
                </a:solidFill>
              </a:rPr>
              <a:t>How to create circles</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How to randomly color objects </a:t>
            </a:r>
            <a:endParaRPr sz="2100">
              <a:solidFill>
                <a:schemeClr val="dk1"/>
              </a:solidFill>
            </a:endParaRPr>
          </a:p>
          <a:p>
            <a:pPr marL="0" lvl="0" indent="0" algn="l" rtl="0">
              <a:spcBef>
                <a:spcPts val="1600"/>
              </a:spcBef>
              <a:spcAft>
                <a:spcPts val="0"/>
              </a:spcAft>
              <a:buClr>
                <a:schemeClr val="dk1"/>
              </a:buClr>
              <a:buSzPts val="1100"/>
              <a:buFont typeface="Arial"/>
              <a:buNone/>
            </a:pPr>
            <a:r>
              <a:rPr lang="en" sz="2100">
                <a:solidFill>
                  <a:schemeClr val="dk1"/>
                </a:solidFill>
              </a:rPr>
              <a:t>What we don’t know: </a:t>
            </a:r>
            <a:endParaRPr sz="2100">
              <a:solidFill>
                <a:schemeClr val="dk1"/>
              </a:solidFill>
            </a:endParaRPr>
          </a:p>
          <a:p>
            <a:pPr marL="457200" lvl="0" indent="-361950" algn="l" rtl="0">
              <a:spcBef>
                <a:spcPts val="1600"/>
              </a:spcBef>
              <a:spcAft>
                <a:spcPts val="0"/>
              </a:spcAft>
              <a:buClr>
                <a:schemeClr val="dk1"/>
              </a:buClr>
              <a:buSzPts val="2100"/>
              <a:buChar char="●"/>
            </a:pPr>
            <a:r>
              <a:rPr lang="en" sz="2100">
                <a:solidFill>
                  <a:schemeClr val="dk1"/>
                </a:solidFill>
              </a:rPr>
              <a:t>How to change the background color of the screen </a:t>
            </a: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How to randomly position various circles on the screen</a:t>
            </a:r>
            <a:endParaRPr sz="21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change the background color?</a:t>
            </a:r>
            <a:endParaRPr/>
          </a:p>
        </p:txBody>
      </p:sp>
      <p:sp>
        <p:nvSpPr>
          <p:cNvPr id="285" name="Google Shape;28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latin typeface="Courier New"/>
                <a:ea typeface="Courier New"/>
                <a:cs typeface="Courier New"/>
                <a:sym typeface="Courier New"/>
              </a:rPr>
              <a:t>&gt;&gt;&gt; turtle.Screen().bgcolor(</a:t>
            </a:r>
            <a:r>
              <a:rPr lang="en" sz="2500" b="1">
                <a:solidFill>
                  <a:srgbClr val="008080"/>
                </a:solidFill>
                <a:latin typeface="Courier New"/>
                <a:ea typeface="Courier New"/>
                <a:cs typeface="Courier New"/>
                <a:sym typeface="Courier New"/>
              </a:rPr>
              <a:t>'black'</a:t>
            </a:r>
            <a:r>
              <a:rPr lang="en" sz="2500">
                <a:solidFill>
                  <a:schemeClr val="dk1"/>
                </a:solidFill>
                <a:latin typeface="Courier New"/>
                <a:ea typeface="Courier New"/>
                <a:cs typeface="Courier New"/>
                <a:sym typeface="Courier New"/>
              </a:rPr>
              <a:t>)</a:t>
            </a:r>
            <a:endParaRPr sz="25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randomly position circles on the screen?</a:t>
            </a:r>
            <a:endParaRPr/>
          </a:p>
        </p:txBody>
      </p:sp>
      <p:sp>
        <p:nvSpPr>
          <p:cNvPr id="291" name="Google Shape;29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rPr>
              <a:t>There are three methods in turtle that can help out with this:</a:t>
            </a:r>
            <a:endParaRPr sz="2200">
              <a:solidFill>
                <a:srgbClr val="000000"/>
              </a:solidFill>
            </a:endParaRPr>
          </a:p>
          <a:p>
            <a:pPr marL="0" lvl="0" indent="0" algn="l" rtl="0">
              <a:spcBef>
                <a:spcPts val="1600"/>
              </a:spcBef>
              <a:spcAft>
                <a:spcPts val="0"/>
              </a:spcAft>
              <a:buClr>
                <a:schemeClr val="dk1"/>
              </a:buClr>
              <a:buSzPts val="1100"/>
              <a:buFont typeface="Arial"/>
              <a:buNone/>
            </a:pPr>
            <a:r>
              <a:rPr lang="en" sz="2200">
                <a:solidFill>
                  <a:srgbClr val="000000"/>
                </a:solidFill>
              </a:rPr>
              <a:t>·</a:t>
            </a:r>
            <a:r>
              <a:rPr lang="en" sz="2200">
                <a:solidFill>
                  <a:srgbClr val="000000"/>
                </a:solidFill>
                <a:latin typeface="Times New Roman"/>
                <a:ea typeface="Times New Roman"/>
                <a:cs typeface="Times New Roman"/>
                <a:sym typeface="Times New Roman"/>
              </a:rPr>
              <a:t>    	</a:t>
            </a:r>
            <a:r>
              <a:rPr lang="en" sz="2200">
                <a:solidFill>
                  <a:srgbClr val="000000"/>
                </a:solidFill>
                <a:latin typeface="Courier New"/>
                <a:ea typeface="Courier New"/>
                <a:cs typeface="Courier New"/>
                <a:sym typeface="Courier New"/>
              </a:rPr>
              <a:t>penup</a:t>
            </a:r>
            <a:r>
              <a:rPr lang="en" sz="2200">
                <a:solidFill>
                  <a:srgbClr val="000000"/>
                </a:solidFill>
                <a:latin typeface="Times New Roman"/>
                <a:ea typeface="Times New Roman"/>
                <a:cs typeface="Times New Roman"/>
                <a:sym typeface="Times New Roman"/>
              </a:rPr>
              <a:t>: Picks the pen up, no drawing happens.</a:t>
            </a:r>
            <a:endParaRPr sz="22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200">
                <a:solidFill>
                  <a:srgbClr val="000000"/>
                </a:solidFill>
              </a:rPr>
              <a:t>·</a:t>
            </a:r>
            <a:r>
              <a:rPr lang="en" sz="2200">
                <a:solidFill>
                  <a:srgbClr val="000000"/>
                </a:solidFill>
                <a:latin typeface="Times New Roman"/>
                <a:ea typeface="Times New Roman"/>
                <a:cs typeface="Times New Roman"/>
                <a:sym typeface="Times New Roman"/>
              </a:rPr>
              <a:t>    	</a:t>
            </a:r>
            <a:r>
              <a:rPr lang="en" sz="2200">
                <a:solidFill>
                  <a:srgbClr val="000000"/>
                </a:solidFill>
                <a:latin typeface="Courier New"/>
                <a:ea typeface="Courier New"/>
                <a:cs typeface="Courier New"/>
                <a:sym typeface="Courier New"/>
              </a:rPr>
              <a:t>pendown</a:t>
            </a:r>
            <a:r>
              <a:rPr lang="en" sz="2200">
                <a:solidFill>
                  <a:srgbClr val="000000"/>
                </a:solidFill>
                <a:latin typeface="Times New Roman"/>
                <a:ea typeface="Times New Roman"/>
                <a:cs typeface="Times New Roman"/>
                <a:sym typeface="Times New Roman"/>
              </a:rPr>
              <a:t>: Puts the pen down.</a:t>
            </a:r>
            <a:endParaRPr sz="22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200">
                <a:solidFill>
                  <a:srgbClr val="000000"/>
                </a:solidFill>
              </a:rPr>
              <a:t>·</a:t>
            </a:r>
            <a:r>
              <a:rPr lang="en" sz="2200">
                <a:solidFill>
                  <a:srgbClr val="000000"/>
                </a:solidFill>
                <a:latin typeface="Times New Roman"/>
                <a:ea typeface="Times New Roman"/>
                <a:cs typeface="Times New Roman"/>
                <a:sym typeface="Times New Roman"/>
              </a:rPr>
              <a:t>    	</a:t>
            </a:r>
            <a:r>
              <a:rPr lang="en" sz="2200">
                <a:solidFill>
                  <a:srgbClr val="000000"/>
                </a:solidFill>
                <a:latin typeface="Courier New"/>
                <a:ea typeface="Courier New"/>
                <a:cs typeface="Courier New"/>
                <a:sym typeface="Courier New"/>
              </a:rPr>
              <a:t>goto(x, y=None)</a:t>
            </a:r>
            <a:r>
              <a:rPr lang="en" sz="2200">
                <a:solidFill>
                  <a:srgbClr val="000000"/>
                </a:solidFill>
                <a:latin typeface="Times New Roman"/>
                <a:ea typeface="Times New Roman"/>
                <a:cs typeface="Times New Roman"/>
                <a:sym typeface="Times New Roman"/>
              </a:rPr>
              <a:t>: Move the turtle to the x and y coordinates.</a:t>
            </a:r>
            <a:endParaRPr sz="22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Program This Image </a:t>
            </a:r>
            <a:endParaRPr/>
          </a:p>
        </p:txBody>
      </p:sp>
      <p:sp>
        <p:nvSpPr>
          <p:cNvPr id="73" name="Google Shape;73;p16"/>
          <p:cNvSpPr txBox="1">
            <a:spLocks noGrp="1"/>
          </p:cNvSpPr>
          <p:nvPr>
            <p:ph type="body" idx="1"/>
          </p:nvPr>
        </p:nvSpPr>
        <p:spPr>
          <a:xfrm>
            <a:off x="311700" y="1017725"/>
            <a:ext cx="8832300" cy="40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1345750" y="1152475"/>
            <a:ext cx="4328600" cy="3835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Imagine That You’re Drawing</a:t>
            </a:r>
            <a:endParaRPr/>
          </a:p>
        </p:txBody>
      </p:sp>
      <p:sp>
        <p:nvSpPr>
          <p:cNvPr id="297" name="Google Shape;297;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8" name="Google Shape;298;p52"/>
          <p:cNvPicPr preferRelativeResize="0"/>
          <p:nvPr/>
        </p:nvPicPr>
        <p:blipFill>
          <a:blip r:embed="rId3">
            <a:alphaModFix/>
          </a:blip>
          <a:stretch>
            <a:fillRect/>
          </a:stretch>
        </p:blipFill>
        <p:spPr>
          <a:xfrm>
            <a:off x="2210075" y="1269675"/>
            <a:ext cx="2934050" cy="29973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when...</a:t>
            </a:r>
            <a:endParaRPr/>
          </a:p>
        </p:txBody>
      </p:sp>
      <p:sp>
        <p:nvSpPr>
          <p:cNvPr id="304" name="Google Shape;30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28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You’re chilling at your desk drawing a masterpiece on a blank piece of paper. What would happen if you decide to pick your pen up and move it to a different position on that same paper? The pen will now appear at the new spot. When you put the tip of your pen back down this is when the drawing happens. </a:t>
            </a:r>
            <a:endParaRPr sz="2500">
              <a:solidFill>
                <a:schemeClr val="dk1"/>
              </a:solidFill>
              <a:latin typeface="Times New Roman"/>
              <a:ea typeface="Times New Roman"/>
              <a:cs typeface="Times New Roman"/>
              <a:sym typeface="Times New Roman"/>
            </a:endParaRPr>
          </a:p>
          <a:p>
            <a:pPr marL="0" lvl="0" indent="0" algn="l" rtl="0">
              <a:spcBef>
                <a:spcPts val="1000"/>
              </a:spcBef>
              <a:spcAft>
                <a:spcPts val="16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logic in Turtle</a:t>
            </a:r>
            <a:endParaRPr/>
          </a:p>
        </p:txBody>
      </p:sp>
      <p:sp>
        <p:nvSpPr>
          <p:cNvPr id="310" name="Google Shape;310;p54"/>
          <p:cNvSpPr txBox="1">
            <a:spLocks noGrp="1"/>
          </p:cNvSpPr>
          <p:nvPr>
            <p:ph type="body" idx="1"/>
          </p:nvPr>
        </p:nvSpPr>
        <p:spPr>
          <a:xfrm>
            <a:off x="311700" y="1152475"/>
            <a:ext cx="8653800" cy="3907500"/>
          </a:xfrm>
          <a:prstGeom prst="rect">
            <a:avLst/>
          </a:prstGeom>
        </p:spPr>
        <p:txBody>
          <a:bodyPr spcFirstLastPara="1" wrap="square" lIns="91425" tIns="91425" rIns="91425" bIns="91425" anchor="t" anchorCtr="0">
            <a:noAutofit/>
          </a:bodyPr>
          <a:lstStyle/>
          <a:p>
            <a:pPr marL="0" lvl="0" indent="0" algn="l" rtl="0">
              <a:spcBef>
                <a:spcPts val="2800"/>
              </a:spcBef>
              <a:spcAft>
                <a:spcPts val="1000"/>
              </a:spcAft>
              <a:buClr>
                <a:schemeClr val="dk1"/>
              </a:buClr>
              <a:buSzPts val="1100"/>
              <a:buFont typeface="Arial"/>
              <a:buNone/>
            </a:pPr>
            <a:r>
              <a:rPr lang="en" sz="2200">
                <a:solidFill>
                  <a:schemeClr val="dk1"/>
                </a:solidFill>
                <a:latin typeface="Times New Roman"/>
                <a:ea typeface="Times New Roman"/>
                <a:cs typeface="Times New Roman"/>
                <a:sym typeface="Times New Roman"/>
              </a:rPr>
              <a:t>The </a:t>
            </a:r>
            <a:r>
              <a:rPr lang="en" sz="2200">
                <a:solidFill>
                  <a:schemeClr val="dk1"/>
                </a:solidFill>
                <a:latin typeface="Courier New"/>
                <a:ea typeface="Courier New"/>
                <a:cs typeface="Courier New"/>
                <a:sym typeface="Courier New"/>
              </a:rPr>
              <a:t>penup</a:t>
            </a:r>
            <a:r>
              <a:rPr lang="en" sz="2200">
                <a:solidFill>
                  <a:schemeClr val="dk1"/>
                </a:solidFill>
                <a:latin typeface="Times New Roman"/>
                <a:ea typeface="Times New Roman"/>
                <a:cs typeface="Times New Roman"/>
                <a:sym typeface="Times New Roman"/>
              </a:rPr>
              <a:t> and </a:t>
            </a:r>
            <a:r>
              <a:rPr lang="en" sz="2200">
                <a:solidFill>
                  <a:schemeClr val="dk1"/>
                </a:solidFill>
                <a:latin typeface="Courier New"/>
                <a:ea typeface="Courier New"/>
                <a:cs typeface="Courier New"/>
                <a:sym typeface="Courier New"/>
              </a:rPr>
              <a:t>pendown</a:t>
            </a:r>
            <a:r>
              <a:rPr lang="en" sz="2200">
                <a:solidFill>
                  <a:schemeClr val="dk1"/>
                </a:solidFill>
                <a:latin typeface="Times New Roman"/>
                <a:ea typeface="Times New Roman"/>
                <a:cs typeface="Times New Roman"/>
                <a:sym typeface="Times New Roman"/>
              </a:rPr>
              <a:t> methods operate in a similar fashion to how you draw on a piece of paper. When the </a:t>
            </a:r>
            <a:r>
              <a:rPr lang="en" sz="2200">
                <a:solidFill>
                  <a:schemeClr val="dk1"/>
                </a:solidFill>
                <a:latin typeface="Courier New"/>
                <a:ea typeface="Courier New"/>
                <a:cs typeface="Courier New"/>
                <a:sym typeface="Courier New"/>
              </a:rPr>
              <a:t>penup</a:t>
            </a:r>
            <a:r>
              <a:rPr lang="en" sz="2200">
                <a:solidFill>
                  <a:schemeClr val="dk1"/>
                </a:solidFill>
                <a:latin typeface="Times New Roman"/>
                <a:ea typeface="Times New Roman"/>
                <a:cs typeface="Times New Roman"/>
                <a:sym typeface="Times New Roman"/>
              </a:rPr>
              <a:t> function is called the pen is in the air, and when the </a:t>
            </a:r>
            <a:r>
              <a:rPr lang="en" sz="2200">
                <a:solidFill>
                  <a:schemeClr val="dk1"/>
                </a:solidFill>
                <a:latin typeface="Courier New"/>
                <a:ea typeface="Courier New"/>
                <a:cs typeface="Courier New"/>
                <a:sym typeface="Courier New"/>
              </a:rPr>
              <a:t>pendown </a:t>
            </a:r>
            <a:r>
              <a:rPr lang="en" sz="2200">
                <a:solidFill>
                  <a:schemeClr val="dk1"/>
                </a:solidFill>
                <a:latin typeface="Times New Roman"/>
                <a:ea typeface="Times New Roman"/>
                <a:cs typeface="Times New Roman"/>
                <a:sym typeface="Times New Roman"/>
              </a:rPr>
              <a:t>function is called that is like placing the tip of your pen on the paper to start drawing. These two functions are important because when you use the goto function, if you don’t call the </a:t>
            </a:r>
            <a:r>
              <a:rPr lang="en" sz="2200">
                <a:solidFill>
                  <a:schemeClr val="dk1"/>
                </a:solidFill>
                <a:latin typeface="Courier New"/>
                <a:ea typeface="Courier New"/>
                <a:cs typeface="Courier New"/>
                <a:sym typeface="Courier New"/>
              </a:rPr>
              <a:t>penup</a:t>
            </a:r>
            <a:r>
              <a:rPr lang="en" sz="2200">
                <a:solidFill>
                  <a:schemeClr val="dk1"/>
                </a:solidFill>
                <a:latin typeface="Times New Roman"/>
                <a:ea typeface="Times New Roman"/>
                <a:cs typeface="Times New Roman"/>
                <a:sym typeface="Times New Roman"/>
              </a:rPr>
              <a:t> function then nasty squiggly lines will be drawn along the way, like if you’re sketching a stickman on a piece of paper. </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5"/>
          <p:cNvSpPr txBox="1">
            <a:spLocks noGrp="1"/>
          </p:cNvSpPr>
          <p:nvPr>
            <p:ph type="title"/>
          </p:nvPr>
        </p:nvSpPr>
        <p:spPr>
          <a:xfrm>
            <a:off x="311700" y="8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Night Sky Solution </a:t>
            </a:r>
            <a:endParaRPr/>
          </a:p>
        </p:txBody>
      </p:sp>
      <p:sp>
        <p:nvSpPr>
          <p:cNvPr id="316" name="Google Shape;316;p55"/>
          <p:cNvSpPr txBox="1">
            <a:spLocks noGrp="1"/>
          </p:cNvSpPr>
          <p:nvPr>
            <p:ph type="body" idx="1"/>
          </p:nvPr>
        </p:nvSpPr>
        <p:spPr>
          <a:xfrm>
            <a:off x="259800" y="654950"/>
            <a:ext cx="8884200" cy="43533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 sz="1300">
                <a:solidFill>
                  <a:srgbClr val="D73A49"/>
                </a:solidFill>
                <a:highlight>
                  <a:srgbClr val="FFFFFF"/>
                </a:highlight>
                <a:latin typeface="Courier New"/>
                <a:ea typeface="Courier New"/>
                <a:cs typeface="Courier New"/>
                <a:sym typeface="Courier New"/>
              </a:rPr>
              <a:t>def</a:t>
            </a:r>
            <a:r>
              <a:rPr lang="en" sz="1300">
                <a:solidFill>
                  <a:srgbClr val="24292E"/>
                </a:solidFill>
                <a:highlight>
                  <a:srgbClr val="FFFFFF"/>
                </a:highlight>
                <a:latin typeface="Courier New"/>
                <a:ea typeface="Courier New"/>
                <a:cs typeface="Courier New"/>
                <a:sym typeface="Courier New"/>
              </a:rPr>
              <a:t> </a:t>
            </a:r>
            <a:r>
              <a:rPr lang="en" sz="1300">
                <a:solidFill>
                  <a:srgbClr val="6F42C1"/>
                </a:solidFill>
                <a:highlight>
                  <a:srgbClr val="FFFFFF"/>
                </a:highlight>
                <a:latin typeface="Courier New"/>
                <a:ea typeface="Courier New"/>
                <a:cs typeface="Courier New"/>
                <a:sym typeface="Courier New"/>
              </a:rPr>
              <a:t>create_night_sky</a:t>
            </a:r>
            <a:r>
              <a:rPr lang="en" sz="1300">
                <a:solidFill>
                  <a:srgbClr val="24292E"/>
                </a:solidFill>
                <a:highlight>
                  <a:srgbClr val="FFFFFF"/>
                </a:highlight>
                <a:latin typeface="Courier New"/>
                <a:ea typeface="Courier New"/>
                <a:cs typeface="Courier New"/>
                <a:sym typeface="Courier New"/>
              </a:rPr>
              <a:t>(stars</a:t>
            </a:r>
            <a:r>
              <a:rPr lang="en" sz="1300">
                <a:solidFill>
                  <a:srgbClr val="D73A49"/>
                </a:solidFill>
                <a:highlight>
                  <a:srgbClr val="FFFFFF"/>
                </a:highlight>
                <a:latin typeface="Courier New"/>
                <a:ea typeface="Courier New"/>
                <a:cs typeface="Courier New"/>
                <a:sym typeface="Courier New"/>
              </a:rPr>
              <a:t>=</a:t>
            </a:r>
            <a:r>
              <a:rPr lang="en" sz="1300">
                <a:solidFill>
                  <a:srgbClr val="005CC5"/>
                </a:solidFill>
                <a:highlight>
                  <a:srgbClr val="FFFFFF"/>
                </a:highlight>
                <a:latin typeface="Courier New"/>
                <a:ea typeface="Courier New"/>
                <a:cs typeface="Courier New"/>
                <a:sym typeface="Courier New"/>
              </a:rPr>
              <a:t>1000</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 </a:t>
            </a:r>
            <a:r>
              <a:rPr lang="en" sz="1300">
                <a:solidFill>
                  <a:srgbClr val="D73A49"/>
                </a:solidFill>
                <a:highlight>
                  <a:srgbClr val="FFFFFF"/>
                </a:highlight>
                <a:latin typeface="Courier New"/>
                <a:ea typeface="Courier New"/>
                <a:cs typeface="Courier New"/>
                <a:sym typeface="Courier New"/>
              </a:rPr>
              <a:t>=</a:t>
            </a:r>
            <a:r>
              <a:rPr lang="en" sz="1300">
                <a:solidFill>
                  <a:srgbClr val="24292E"/>
                </a:solidFill>
                <a:highlight>
                  <a:srgbClr val="FFFFFF"/>
                </a:highlight>
                <a:latin typeface="Courier New"/>
                <a:ea typeface="Courier New"/>
                <a:cs typeface="Courier New"/>
                <a:sym typeface="Courier New"/>
              </a:rPr>
              <a:t> turtle.Turtle()</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back_ground </a:t>
            </a:r>
            <a:r>
              <a:rPr lang="en" sz="1300">
                <a:solidFill>
                  <a:srgbClr val="D73A49"/>
                </a:solidFill>
                <a:highlight>
                  <a:srgbClr val="FFFFFF"/>
                </a:highlight>
                <a:latin typeface="Courier New"/>
                <a:ea typeface="Courier New"/>
                <a:cs typeface="Courier New"/>
                <a:sym typeface="Courier New"/>
              </a:rPr>
              <a:t>=</a:t>
            </a:r>
            <a:r>
              <a:rPr lang="en" sz="1300">
                <a:solidFill>
                  <a:srgbClr val="24292E"/>
                </a:solidFill>
                <a:highlight>
                  <a:srgbClr val="FFFFFF"/>
                </a:highlight>
                <a:latin typeface="Courier New"/>
                <a:ea typeface="Courier New"/>
                <a:cs typeface="Courier New"/>
                <a:sym typeface="Courier New"/>
              </a:rPr>
              <a:t> turtle.Screen()</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back_ground.bgcolor(</a:t>
            </a:r>
            <a:r>
              <a:rPr lang="en" sz="1300">
                <a:solidFill>
                  <a:srgbClr val="032F62"/>
                </a:solidFill>
                <a:highlight>
                  <a:srgbClr val="FFFFFF"/>
                </a:highlight>
                <a:latin typeface="Courier New"/>
                <a:ea typeface="Courier New"/>
                <a:cs typeface="Courier New"/>
                <a:sym typeface="Courier New"/>
              </a:rPr>
              <a:t>'black'</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num </a:t>
            </a:r>
            <a:r>
              <a:rPr lang="en" sz="1300">
                <a:solidFill>
                  <a:srgbClr val="D73A49"/>
                </a:solidFill>
                <a:highlight>
                  <a:srgbClr val="FFFFFF"/>
                </a:highlight>
                <a:latin typeface="Courier New"/>
                <a:ea typeface="Courier New"/>
                <a:cs typeface="Courier New"/>
                <a:sym typeface="Courier New"/>
              </a:rPr>
              <a:t>=</a:t>
            </a:r>
            <a:r>
              <a:rPr lang="en" sz="1300">
                <a:solidFill>
                  <a:srgbClr val="24292E"/>
                </a:solidFill>
                <a:highlight>
                  <a:srgbClr val="FFFFFF"/>
                </a:highlight>
                <a:latin typeface="Courier New"/>
                <a:ea typeface="Courier New"/>
                <a:cs typeface="Courier New"/>
                <a:sym typeface="Courier New"/>
              </a:rPr>
              <a:t> stars</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sky.speed(</a:t>
            </a:r>
            <a:r>
              <a:rPr lang="en" sz="1300">
                <a:solidFill>
                  <a:srgbClr val="005CC5"/>
                </a:solidFill>
                <a:highlight>
                  <a:srgbClr val="FFFFFF"/>
                </a:highlight>
                <a:latin typeface="Courier New"/>
                <a:ea typeface="Courier New"/>
                <a:cs typeface="Courier New"/>
                <a:sym typeface="Courier New"/>
              </a:rPr>
              <a:t>0</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a:t>
            </a:r>
            <a:r>
              <a:rPr lang="en" sz="1300">
                <a:solidFill>
                  <a:srgbClr val="D73A49"/>
                </a:solidFill>
                <a:highlight>
                  <a:srgbClr val="FFFFFF"/>
                </a:highlight>
                <a:latin typeface="Courier New"/>
                <a:ea typeface="Courier New"/>
                <a:cs typeface="Courier New"/>
                <a:sym typeface="Courier New"/>
              </a:rPr>
              <a:t>for</a:t>
            </a:r>
            <a:r>
              <a:rPr lang="en" sz="1300">
                <a:solidFill>
                  <a:srgbClr val="24292E"/>
                </a:solidFill>
                <a:highlight>
                  <a:srgbClr val="FFFFFF"/>
                </a:highlight>
                <a:latin typeface="Courier New"/>
                <a:ea typeface="Courier New"/>
                <a:cs typeface="Courier New"/>
                <a:sym typeface="Courier New"/>
              </a:rPr>
              <a:t> x </a:t>
            </a:r>
            <a:r>
              <a:rPr lang="en" sz="1300">
                <a:solidFill>
                  <a:srgbClr val="D73A49"/>
                </a:solidFill>
                <a:highlight>
                  <a:srgbClr val="FFFFFF"/>
                </a:highlight>
                <a:latin typeface="Courier New"/>
                <a:ea typeface="Courier New"/>
                <a:cs typeface="Courier New"/>
                <a:sym typeface="Courier New"/>
              </a:rPr>
              <a:t>in</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range</a:t>
            </a:r>
            <a:r>
              <a:rPr lang="en" sz="1300">
                <a:solidFill>
                  <a:srgbClr val="24292E"/>
                </a:solidFill>
                <a:highlight>
                  <a:srgbClr val="FFFFFF"/>
                </a:highlight>
                <a:latin typeface="Courier New"/>
                <a:ea typeface="Courier New"/>
                <a:cs typeface="Courier New"/>
                <a:sym typeface="Courier New"/>
              </a:rPr>
              <a:t>(num):</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sky.color(whites_and_pastels())</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sky.begin_fill()</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sky.penup()</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sky.goto(randint(</a:t>
            </a:r>
            <a:r>
              <a:rPr lang="en" sz="1300">
                <a:solidFill>
                  <a:srgbClr val="D73A49"/>
                </a:solidFill>
                <a:highlight>
                  <a:srgbClr val="FFFFFF"/>
                </a:highlight>
                <a:latin typeface="Courier New"/>
                <a:ea typeface="Courier New"/>
                <a:cs typeface="Courier New"/>
                <a:sym typeface="Courier New"/>
              </a:rPr>
              <a:t>-</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 randint(</a:t>
            </a:r>
            <a:r>
              <a:rPr lang="en" sz="1300">
                <a:solidFill>
                  <a:srgbClr val="D73A49"/>
                </a:solidFill>
                <a:highlight>
                  <a:srgbClr val="FFFFFF"/>
                </a:highlight>
                <a:latin typeface="Courier New"/>
                <a:ea typeface="Courier New"/>
                <a:cs typeface="Courier New"/>
                <a:sym typeface="Courier New"/>
              </a:rPr>
              <a:t>-</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300</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sky.circle(randint(</a:t>
            </a:r>
            <a:r>
              <a:rPr lang="en" sz="1300">
                <a:solidFill>
                  <a:srgbClr val="005CC5"/>
                </a:solidFill>
                <a:highlight>
                  <a:srgbClr val="FFFFFF"/>
                </a:highlight>
                <a:latin typeface="Courier New"/>
                <a:ea typeface="Courier New"/>
                <a:cs typeface="Courier New"/>
                <a:sym typeface="Courier New"/>
              </a:rPr>
              <a:t>1</a:t>
            </a:r>
            <a:r>
              <a:rPr lang="en" sz="1300">
                <a:solidFill>
                  <a:srgbClr val="24292E"/>
                </a:solidFill>
                <a:highlight>
                  <a:srgbClr val="FFFFFF"/>
                </a:highlight>
                <a:latin typeface="Courier New"/>
                <a:ea typeface="Courier New"/>
                <a:cs typeface="Courier New"/>
                <a:sym typeface="Courier New"/>
              </a:rPr>
              <a:t>, </a:t>
            </a:r>
            <a:r>
              <a:rPr lang="en" sz="1300">
                <a:solidFill>
                  <a:srgbClr val="005CC5"/>
                </a:solidFill>
                <a:highlight>
                  <a:srgbClr val="FFFFFF"/>
                </a:highlight>
                <a:latin typeface="Courier New"/>
                <a:ea typeface="Courier New"/>
                <a:cs typeface="Courier New"/>
                <a:sym typeface="Courier New"/>
              </a:rPr>
              <a:t>5</a:t>
            </a:r>
            <a:r>
              <a:rPr lang="en" sz="1300">
                <a:solidFill>
                  <a:srgbClr val="24292E"/>
                </a:solidFill>
                <a:highlight>
                  <a:srgbClr val="FFFFFF"/>
                </a:highlight>
                <a:latin typeface="Courier New"/>
                <a:ea typeface="Courier New"/>
                <a:cs typeface="Courier New"/>
                <a:sym typeface="Courier New"/>
              </a:rPr>
              <a:t>))</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sky.pendown()</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sky.end_fill()</a:t>
            </a:r>
            <a:endParaRPr sz="1300">
              <a:solidFill>
                <a:srgbClr val="24292E"/>
              </a:solidFill>
              <a:highlight>
                <a:srgbClr val="FFFFFF"/>
              </a:highlight>
              <a:latin typeface="Courier New"/>
              <a:ea typeface="Courier New"/>
              <a:cs typeface="Courier New"/>
              <a:sym typeface="Courier New"/>
            </a:endParaRPr>
          </a:p>
          <a:p>
            <a:pPr marL="0" lvl="0" indent="0" algn="l" rtl="0">
              <a:lnSpc>
                <a:spcPct val="142857"/>
              </a:lnSpc>
              <a:spcBef>
                <a:spcPts val="0"/>
              </a:spcBef>
              <a:spcAft>
                <a:spcPts val="0"/>
              </a:spcAft>
              <a:buNone/>
            </a:pPr>
            <a:r>
              <a:rPr lang="en" sz="1300">
                <a:solidFill>
                  <a:srgbClr val="24292E"/>
                </a:solidFill>
                <a:highlight>
                  <a:srgbClr val="FFFFFF"/>
                </a:highlight>
                <a:latin typeface="Courier New"/>
                <a:ea typeface="Courier New"/>
                <a:cs typeface="Courier New"/>
                <a:sym typeface="Courier New"/>
              </a:rPr>
              <a:t>   turtle.done()</a:t>
            </a:r>
            <a:endParaRPr sz="1300">
              <a:solidFill>
                <a:srgbClr val="24292E"/>
              </a:solidFill>
              <a:highlight>
                <a:srgbClr val="FFFFFF"/>
              </a:highlight>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Circle Art</a:t>
            </a:r>
            <a:endParaRPr/>
          </a:p>
        </p:txBody>
      </p:sp>
      <p:sp>
        <p:nvSpPr>
          <p:cNvPr id="322" name="Google Shape;32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3" name="Google Shape;323;p56"/>
          <p:cNvPicPr preferRelativeResize="0"/>
          <p:nvPr/>
        </p:nvPicPr>
        <p:blipFill>
          <a:blip r:embed="rId3">
            <a:alphaModFix/>
          </a:blip>
          <a:stretch>
            <a:fillRect/>
          </a:stretch>
        </p:blipFill>
        <p:spPr>
          <a:xfrm>
            <a:off x="2142300" y="1256425"/>
            <a:ext cx="3645551" cy="3208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the Circle Ar</a:t>
            </a:r>
            <a:endParaRPr/>
          </a:p>
        </p:txBody>
      </p:sp>
      <p:sp>
        <p:nvSpPr>
          <p:cNvPr id="329" name="Google Shape;329;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solidFill>
                  <a:srgbClr val="000000"/>
                </a:solidFill>
                <a:latin typeface="Courier New"/>
                <a:ea typeface="Courier New"/>
                <a:cs typeface="Courier New"/>
                <a:sym typeface="Courier New"/>
              </a:rPr>
              <a:t>$ python random_circles.py </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body" idx="4294967295"/>
          </p:nvPr>
        </p:nvSpPr>
        <p:spPr>
          <a:xfrm>
            <a:off x="179100" y="0"/>
            <a:ext cx="9019500" cy="521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latin typeface="Courier New"/>
                <a:ea typeface="Courier New"/>
                <a:cs typeface="Courier New"/>
                <a:sym typeface="Courier New"/>
              </a:rPr>
              <a:t>Source Code here: </a:t>
            </a:r>
            <a:r>
              <a:rPr lang="en" sz="2300" u="sng">
                <a:solidFill>
                  <a:schemeClr val="hlink"/>
                </a:solidFill>
                <a:latin typeface="Courier New"/>
                <a:ea typeface="Courier New"/>
                <a:cs typeface="Courier New"/>
                <a:sym typeface="Courier New"/>
                <a:hlinkClick r:id="rId3"/>
              </a:rPr>
              <a:t>https://github.com/purcellconsult/Code-Cool-Stuff-With-Python/blob/master/sourcecode/ch_04/random_circles.py</a:t>
            </a:r>
            <a:endParaRPr sz="23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Create a Spirograph</a:t>
            </a:r>
            <a:endParaRPr/>
          </a:p>
        </p:txBody>
      </p:sp>
      <p:sp>
        <p:nvSpPr>
          <p:cNvPr id="340" name="Google Shape;340;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41" name="Google Shape;341;p59"/>
          <p:cNvPicPr preferRelativeResize="0"/>
          <p:nvPr/>
        </p:nvPicPr>
        <p:blipFill>
          <a:blip r:embed="rId3">
            <a:alphaModFix/>
          </a:blip>
          <a:stretch>
            <a:fillRect/>
          </a:stretch>
        </p:blipFill>
        <p:spPr>
          <a:xfrm>
            <a:off x="1845050" y="1412200"/>
            <a:ext cx="3518176" cy="3083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Demo</a:t>
            </a:r>
            <a:endParaRPr/>
          </a:p>
        </p:txBody>
      </p:sp>
      <p:sp>
        <p:nvSpPr>
          <p:cNvPr id="347" name="Google Shape;347;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latin typeface="Courier New"/>
                <a:ea typeface="Courier New"/>
                <a:cs typeface="Courier New"/>
                <a:sym typeface="Courier New"/>
              </a:rPr>
              <a:t>$ python spirograph_1.py </a:t>
            </a:r>
            <a:endParaRPr sz="2500">
              <a:solidFill>
                <a:srgbClr val="000000"/>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1"/>
          <p:cNvSpPr txBox="1">
            <a:spLocks noGrp="1"/>
          </p:cNvSpPr>
          <p:nvPr>
            <p:ph type="title"/>
          </p:nvPr>
        </p:nvSpPr>
        <p:spPr>
          <a:xfrm>
            <a:off x="2210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Solution</a:t>
            </a:r>
            <a:endParaRPr/>
          </a:p>
        </p:txBody>
      </p:sp>
      <p:sp>
        <p:nvSpPr>
          <p:cNvPr id="353" name="Google Shape;353;p61"/>
          <p:cNvSpPr txBox="1">
            <a:spLocks noGrp="1"/>
          </p:cNvSpPr>
          <p:nvPr>
            <p:ph type="body" idx="1"/>
          </p:nvPr>
        </p:nvSpPr>
        <p:spPr>
          <a:xfrm>
            <a:off x="285775" y="624450"/>
            <a:ext cx="8858100" cy="45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import turtle</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from random_colors import get_random_color</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def create_circles(cycles=100):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turtle.bgcolor('black')</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turtle.pensize(3)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turtle.speed(0)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for i in range(cycles):</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turtle.color(get_random_color())</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turtle.circle(125)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turtle.right(25)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turtle.done()</a:t>
            </a:r>
            <a:endParaRPr sz="12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for the Big Green Turtle </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rgbClr val="000080"/>
                </a:solidFill>
                <a:latin typeface="Courier New"/>
                <a:ea typeface="Courier New"/>
                <a:cs typeface="Courier New"/>
                <a:sym typeface="Courier New"/>
              </a:rPr>
              <a:t>import </a:t>
            </a:r>
            <a:r>
              <a:rPr lang="en" sz="2000">
                <a:solidFill>
                  <a:schemeClr val="dk1"/>
                </a:solidFill>
                <a:latin typeface="Courier New"/>
                <a:ea typeface="Courier New"/>
                <a:cs typeface="Courier New"/>
                <a:sym typeface="Courier New"/>
              </a:rPr>
              <a:t>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 = turtle.Turtle()</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leonardo.shape(</a:t>
            </a:r>
            <a:r>
              <a:rPr lang="en" sz="2000" b="1">
                <a:solidFill>
                  <a:srgbClr val="008080"/>
                </a:solidFill>
                <a:latin typeface="Courier New"/>
                <a:ea typeface="Courier New"/>
                <a:cs typeface="Courier New"/>
                <a:sym typeface="Courier New"/>
              </a:rPr>
              <a:t>'turtle'</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leonardo.shapesize(</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 </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leonardo.color(</a:t>
            </a:r>
            <a:r>
              <a:rPr lang="en" sz="2000" b="1">
                <a:solidFill>
                  <a:srgbClr val="008080"/>
                </a:solidFill>
                <a:latin typeface="Courier New"/>
                <a:ea typeface="Courier New"/>
                <a:cs typeface="Courier New"/>
                <a:sym typeface="Courier New"/>
              </a:rPr>
              <a:t>'green'</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chemeClr val="dk1"/>
                </a:solidFill>
                <a:latin typeface="Courier New"/>
                <a:ea typeface="Courier New"/>
                <a:cs typeface="Courier New"/>
                <a:sym typeface="Courier New"/>
              </a:rPr>
              <a:t>turtle.done()</a:t>
            </a:r>
            <a:endParaRPr sz="20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Artwork With Lines in Turtle </a:t>
            </a:r>
            <a:endParaRPr/>
          </a:p>
        </p:txBody>
      </p:sp>
      <p:sp>
        <p:nvSpPr>
          <p:cNvPr id="359" name="Google Shape;359;p62"/>
          <p:cNvSpPr txBox="1">
            <a:spLocks noGrp="1"/>
          </p:cNvSpPr>
          <p:nvPr>
            <p:ph type="body" idx="1"/>
          </p:nvPr>
        </p:nvSpPr>
        <p:spPr>
          <a:xfrm>
            <a:off x="311700" y="1152475"/>
            <a:ext cx="8640900" cy="364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0" name="Google Shape;360;p62"/>
          <p:cNvPicPr preferRelativeResize="0"/>
          <p:nvPr/>
        </p:nvPicPr>
        <p:blipFill>
          <a:blip r:embed="rId3">
            <a:alphaModFix/>
          </a:blip>
          <a:stretch>
            <a:fillRect/>
          </a:stretch>
        </p:blipFill>
        <p:spPr>
          <a:xfrm>
            <a:off x="696104" y="1360350"/>
            <a:ext cx="3563876" cy="3145225"/>
          </a:xfrm>
          <a:prstGeom prst="rect">
            <a:avLst/>
          </a:prstGeom>
          <a:noFill/>
          <a:ln>
            <a:noFill/>
          </a:ln>
        </p:spPr>
      </p:pic>
      <p:pic>
        <p:nvPicPr>
          <p:cNvPr id="361" name="Google Shape;361;p62"/>
          <p:cNvPicPr preferRelativeResize="0"/>
          <p:nvPr/>
        </p:nvPicPr>
        <p:blipFill>
          <a:blip r:embed="rId4">
            <a:alphaModFix/>
          </a:blip>
          <a:stretch>
            <a:fillRect/>
          </a:stretch>
        </p:blipFill>
        <p:spPr>
          <a:xfrm>
            <a:off x="4572000" y="1276600"/>
            <a:ext cx="3758574" cy="33127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Create Lines in Turtle?</a:t>
            </a:r>
            <a:endParaRPr/>
          </a:p>
        </p:txBody>
      </p:sp>
      <p:sp>
        <p:nvSpPr>
          <p:cNvPr id="367" name="Google Shape;367;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rgbClr val="000000"/>
              </a:buClr>
              <a:buSzPts val="2300"/>
              <a:buChar char="●"/>
            </a:pPr>
            <a:r>
              <a:rPr lang="en" sz="2300">
                <a:solidFill>
                  <a:srgbClr val="000000"/>
                </a:solidFill>
              </a:rPr>
              <a:t>Simply use the</a:t>
            </a:r>
            <a:r>
              <a:rPr lang="en" sz="2300">
                <a:solidFill>
                  <a:srgbClr val="000000"/>
                </a:solidFill>
                <a:latin typeface="Courier New"/>
                <a:ea typeface="Courier New"/>
                <a:cs typeface="Courier New"/>
                <a:sym typeface="Courier New"/>
              </a:rPr>
              <a:t> forward </a:t>
            </a:r>
            <a:r>
              <a:rPr lang="en" sz="2300">
                <a:solidFill>
                  <a:srgbClr val="000000"/>
                </a:solidFill>
              </a:rPr>
              <a:t>function</a:t>
            </a:r>
            <a:endParaRPr sz="23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Image Does the Following Produce?</a:t>
            </a:r>
            <a:endParaRPr/>
          </a:p>
        </p:txBody>
      </p:sp>
      <p:sp>
        <p:nvSpPr>
          <p:cNvPr id="373" name="Google Shape;373;p64"/>
          <p:cNvSpPr txBox="1">
            <a:spLocks noGrp="1"/>
          </p:cNvSpPr>
          <p:nvPr>
            <p:ph type="body" idx="1"/>
          </p:nvPr>
        </p:nvSpPr>
        <p:spPr>
          <a:xfrm>
            <a:off x="311700" y="1152475"/>
            <a:ext cx="8705700" cy="37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b="1">
                <a:solidFill>
                  <a:srgbClr val="000080"/>
                </a:solidFill>
                <a:latin typeface="Courier New"/>
                <a:ea typeface="Courier New"/>
                <a:cs typeface="Courier New"/>
                <a:sym typeface="Courier New"/>
              </a:rPr>
              <a:t>import </a:t>
            </a:r>
            <a:r>
              <a:rPr lang="en" sz="1300">
                <a:solidFill>
                  <a:schemeClr val="dk1"/>
                </a:solidFill>
                <a:latin typeface="Courier New"/>
                <a:ea typeface="Courier New"/>
                <a:cs typeface="Courier New"/>
                <a:sym typeface="Courier New"/>
              </a:rPr>
              <a:t>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line = turtle.Turtle()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line.hideturtle()</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line.pensize(</a:t>
            </a:r>
            <a:r>
              <a:rPr lang="en" sz="1300">
                <a:solidFill>
                  <a:srgbClr val="0000FF"/>
                </a:solidFill>
                <a:latin typeface="Courier New"/>
                <a:ea typeface="Courier New"/>
                <a:cs typeface="Courier New"/>
                <a:sym typeface="Courier New"/>
              </a:rPr>
              <a:t>3</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b="1">
                <a:solidFill>
                  <a:srgbClr val="000080"/>
                </a:solidFill>
                <a:latin typeface="Courier New"/>
                <a:ea typeface="Courier New"/>
                <a:cs typeface="Courier New"/>
                <a:sym typeface="Courier New"/>
              </a:rPr>
              <a:t>for </a:t>
            </a:r>
            <a:r>
              <a:rPr lang="en" sz="1300">
                <a:solidFill>
                  <a:schemeClr val="dk1"/>
                </a:solidFill>
                <a:latin typeface="Courier New"/>
                <a:ea typeface="Courier New"/>
                <a:cs typeface="Courier New"/>
                <a:sym typeface="Courier New"/>
              </a:rPr>
              <a:t>x </a:t>
            </a:r>
            <a:r>
              <a:rPr lang="en" sz="1300" b="1">
                <a:solidFill>
                  <a:srgbClr val="000080"/>
                </a:solidFill>
                <a:latin typeface="Courier New"/>
                <a:ea typeface="Courier New"/>
                <a:cs typeface="Courier New"/>
                <a:sym typeface="Courier New"/>
              </a:rPr>
              <a:t>in </a:t>
            </a:r>
            <a:r>
              <a:rPr lang="en" sz="1300">
                <a:solidFill>
                  <a:srgbClr val="000080"/>
                </a:solidFill>
                <a:latin typeface="Courier New"/>
                <a:ea typeface="Courier New"/>
                <a:cs typeface="Courier New"/>
                <a:sym typeface="Courier New"/>
              </a:rPr>
              <a:t>range</a:t>
            </a:r>
            <a:r>
              <a:rPr lang="en" sz="1300">
                <a:solidFill>
                  <a:schemeClr val="dk1"/>
                </a:solidFill>
                <a:latin typeface="Courier New"/>
                <a:ea typeface="Courier New"/>
                <a:cs typeface="Courier New"/>
                <a:sym typeface="Courier New"/>
              </a:rPr>
              <a:t>(</a:t>
            </a:r>
            <a:r>
              <a:rPr lang="en" sz="1300">
                <a:solidFill>
                  <a:srgbClr val="0000FF"/>
                </a:solidFill>
                <a:latin typeface="Courier New"/>
                <a:ea typeface="Courier New"/>
                <a:cs typeface="Courier New"/>
                <a:sym typeface="Courier New"/>
              </a:rPr>
              <a:t>8</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line.forward(</a:t>
            </a:r>
            <a:r>
              <a:rPr lang="en" sz="1300">
                <a:solidFill>
                  <a:srgbClr val="0000FF"/>
                </a:solidFill>
                <a:latin typeface="Courier New"/>
                <a:ea typeface="Courier New"/>
                <a:cs typeface="Courier New"/>
                <a:sym typeface="Courier New"/>
              </a:rPr>
              <a:t>200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line.goto(</a:t>
            </a:r>
            <a:r>
              <a:rPr lang="en" sz="1300">
                <a:solidFill>
                  <a:srgbClr val="0000FF"/>
                </a:solidFill>
                <a:latin typeface="Courier New"/>
                <a:ea typeface="Courier New"/>
                <a:cs typeface="Courier New"/>
                <a:sym typeface="Courier New"/>
              </a:rPr>
              <a:t>0</a:t>
            </a:r>
            <a:r>
              <a:rPr lang="en" sz="1300">
                <a:solidFill>
                  <a:schemeClr val="dk1"/>
                </a:solidFill>
                <a:latin typeface="Courier New"/>
                <a:ea typeface="Courier New"/>
                <a:cs typeface="Courier New"/>
                <a:sym typeface="Courier New"/>
              </a:rPr>
              <a:t>, </a:t>
            </a:r>
            <a:r>
              <a:rPr lang="en" sz="1300">
                <a:solidFill>
                  <a:srgbClr val="0000FF"/>
                </a:solidFill>
                <a:latin typeface="Courier New"/>
                <a:ea typeface="Courier New"/>
                <a:cs typeface="Courier New"/>
                <a:sym typeface="Courier New"/>
              </a:rPr>
              <a:t>0</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line.left(</a:t>
            </a:r>
            <a:r>
              <a:rPr lang="en" sz="1300">
                <a:solidFill>
                  <a:srgbClr val="0000FF"/>
                </a:solidFill>
                <a:latin typeface="Courier New"/>
                <a:ea typeface="Courier New"/>
                <a:cs typeface="Courier New"/>
                <a:sym typeface="Courier New"/>
              </a:rPr>
              <a:t>45</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turtle.done()</a:t>
            </a:r>
            <a:endParaRPr sz="1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65"/>
          <p:cNvPicPr preferRelativeResize="0"/>
          <p:nvPr/>
        </p:nvPicPr>
        <p:blipFill>
          <a:blip r:embed="rId3">
            <a:alphaModFix/>
          </a:blip>
          <a:stretch>
            <a:fillRect/>
          </a:stretch>
        </p:blipFill>
        <p:spPr>
          <a:xfrm>
            <a:off x="1616425" y="100575"/>
            <a:ext cx="5421581" cy="483870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Party Lights </a:t>
            </a:r>
            <a:endParaRPr/>
          </a:p>
        </p:txBody>
      </p:sp>
      <p:sp>
        <p:nvSpPr>
          <p:cNvPr id="384" name="Google Shape;384;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latin typeface="Courier New"/>
                <a:ea typeface="Courier New"/>
                <a:cs typeface="Courier New"/>
                <a:sym typeface="Courier New"/>
              </a:rPr>
              <a:t>$ python party_lights.py </a:t>
            </a:r>
            <a:endParaRPr sz="2200">
              <a:solidFill>
                <a:srgbClr val="000000"/>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390" name="Google Shape;390;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u="sng">
                <a:solidFill>
                  <a:schemeClr val="hlink"/>
                </a:solidFill>
                <a:latin typeface="Courier New"/>
                <a:ea typeface="Courier New"/>
                <a:cs typeface="Courier New"/>
                <a:sym typeface="Courier New"/>
                <a:hlinkClick r:id="rId3"/>
              </a:rPr>
              <a:t>https://github.com/purcellconsult/Code-Cool-Stuff-With-Python/blob/master/sourcecode/ch_04/party_lights.py</a:t>
            </a:r>
            <a:endParaRPr sz="2000">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mike and ike demo</a:t>
            </a:r>
            <a:endParaRPr/>
          </a:p>
        </p:txBody>
      </p:sp>
      <p:sp>
        <p:nvSpPr>
          <p:cNvPr id="396" name="Google Shape;396;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latin typeface="Courier New"/>
                <a:ea typeface="Courier New"/>
                <a:cs typeface="Courier New"/>
                <a:sym typeface="Courier New"/>
              </a:rPr>
              <a:t>$ python mike_and_ike_candies </a:t>
            </a:r>
            <a:endParaRPr sz="2300">
              <a:solidFill>
                <a:srgbClr val="000000"/>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 the source code </a:t>
            </a:r>
            <a:endParaRPr/>
          </a:p>
        </p:txBody>
      </p:sp>
      <p:sp>
        <p:nvSpPr>
          <p:cNvPr id="402" name="Google Shape;402;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u="sng">
                <a:solidFill>
                  <a:schemeClr val="hlink"/>
                </a:solidFill>
                <a:latin typeface="Courier New"/>
                <a:ea typeface="Courier New"/>
                <a:cs typeface="Courier New"/>
                <a:sym typeface="Courier New"/>
                <a:hlinkClick r:id="rId3"/>
              </a:rPr>
              <a:t>https://github.com/purcellconsult/Code-Cool-Stuff-With-Python/blob/master/sourcecode/ch_04/mike_and_ike_candies.py</a:t>
            </a:r>
            <a:endParaRPr sz="2500">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Last Thing to Do With Turtle!</a:t>
            </a:r>
            <a:endParaRPr/>
          </a:p>
        </p:txBody>
      </p:sp>
      <p:sp>
        <p:nvSpPr>
          <p:cNvPr id="408" name="Google Shape;408;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Let’s create a simple racing game. </a:t>
            </a:r>
            <a:endParaRPr sz="25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Call The Game </a:t>
            </a:r>
            <a:r>
              <a:rPr lang="en" i="1"/>
              <a:t>4 Little Turtles </a:t>
            </a:r>
            <a:endParaRPr i="1"/>
          </a:p>
        </p:txBody>
      </p:sp>
      <p:sp>
        <p:nvSpPr>
          <p:cNvPr id="414" name="Google Shape;414;p71"/>
          <p:cNvSpPr txBox="1">
            <a:spLocks noGrp="1"/>
          </p:cNvSpPr>
          <p:nvPr>
            <p:ph type="body" idx="1"/>
          </p:nvPr>
        </p:nvSpPr>
        <p:spPr>
          <a:xfrm>
            <a:off x="311700" y="1152475"/>
            <a:ext cx="8666700" cy="38040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a) Create a game that consists of 4 little turtles with unique colors.</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b) Include a countdown that starts the game.</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c) Create a graphical finish line with the text “Finish Line” directly above it.</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d) Randomly generate the speed of the turtles.</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e) Write an algorithm to accurately determine which turtle crossed the finish line first.</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f) Write a message to let the user know which turtle won.</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g) Write a simple algorithm to make the winning turtle spin and then grow in size afterwards.</a:t>
            </a:r>
            <a:endParaRPr sz="19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h) Have fun playing and showing the game off to your friends and family!</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One</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00080"/>
                </a:solidFill>
                <a:latin typeface="Courier New"/>
                <a:ea typeface="Courier New"/>
                <a:cs typeface="Courier New"/>
                <a:sym typeface="Courier New"/>
              </a:rPr>
              <a:t>&gt;&gt;&gt; import </a:t>
            </a:r>
            <a:r>
              <a:rPr lang="en" sz="2500">
                <a:solidFill>
                  <a:schemeClr val="dk1"/>
                </a:solidFill>
                <a:latin typeface="Courier New"/>
                <a:ea typeface="Courier New"/>
                <a:cs typeface="Courier New"/>
                <a:sym typeface="Courier New"/>
              </a:rPr>
              <a:t>turtle</a:t>
            </a:r>
            <a:endParaRPr sz="2500">
              <a:solidFill>
                <a:schemeClr val="dk1"/>
              </a:solidFill>
              <a:latin typeface="Courier New"/>
              <a:ea typeface="Courier New"/>
              <a:cs typeface="Courier New"/>
              <a:sym typeface="Courier New"/>
            </a:endParaRPr>
          </a:p>
          <a:p>
            <a:pPr marL="0" lvl="0" indent="0" algn="l" rtl="0">
              <a:spcBef>
                <a:spcPts val="1600"/>
              </a:spcBef>
              <a:spcAft>
                <a:spcPts val="0"/>
              </a:spcAft>
              <a:buNone/>
            </a:pPr>
            <a:endParaRPr sz="2000">
              <a:solidFill>
                <a:schemeClr val="dk1"/>
              </a:solidFill>
              <a:latin typeface="Courier New"/>
              <a:ea typeface="Courier New"/>
              <a:cs typeface="Courier New"/>
              <a:sym typeface="Courier New"/>
            </a:endParaRPr>
          </a:p>
          <a:p>
            <a:pPr marL="457200" lvl="0" indent="-355600" algn="l" rtl="0">
              <a:spcBef>
                <a:spcPts val="1600"/>
              </a:spcBef>
              <a:spcAft>
                <a:spcPts val="0"/>
              </a:spcAft>
              <a:buClr>
                <a:schemeClr val="dk1"/>
              </a:buClr>
              <a:buSzPts val="2000"/>
              <a:buFont typeface="Times New Roman"/>
              <a:buChar char="●"/>
            </a:pPr>
            <a:r>
              <a:rPr lang="en" sz="2200">
                <a:solidFill>
                  <a:schemeClr val="dk1"/>
                </a:solidFill>
                <a:latin typeface="Times New Roman"/>
                <a:ea typeface="Times New Roman"/>
                <a:cs typeface="Times New Roman"/>
                <a:sym typeface="Times New Roman"/>
              </a:rPr>
              <a:t>Imports the turtle module so that we can use all of the builtin functionality.</a:t>
            </a:r>
            <a:r>
              <a:rPr lang="en" sz="2000">
                <a:solidFill>
                  <a:schemeClr val="dk1"/>
                </a:solidFill>
                <a:latin typeface="Times New Roman"/>
                <a:ea typeface="Times New Roman"/>
                <a:cs typeface="Times New Roman"/>
                <a:sym typeface="Times New Roman"/>
              </a:rPr>
              <a:t>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 1</a:t>
            </a:r>
            <a:endParaRPr/>
          </a:p>
        </p:txBody>
      </p:sp>
      <p:sp>
        <p:nvSpPr>
          <p:cNvPr id="420" name="Google Shape;420;p72"/>
          <p:cNvSpPr txBox="1">
            <a:spLocks noGrp="1"/>
          </p:cNvSpPr>
          <p:nvPr>
            <p:ph type="body" idx="1"/>
          </p:nvPr>
        </p:nvSpPr>
        <p:spPr>
          <a:xfrm>
            <a:off x="-89950" y="1359775"/>
            <a:ext cx="8653800" cy="357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21" name="Google Shape;421;p72"/>
          <p:cNvPicPr preferRelativeResize="0"/>
          <p:nvPr/>
        </p:nvPicPr>
        <p:blipFill>
          <a:blip r:embed="rId3">
            <a:alphaModFix/>
          </a:blip>
          <a:stretch>
            <a:fillRect/>
          </a:stretch>
        </p:blipFill>
        <p:spPr>
          <a:xfrm>
            <a:off x="1333000" y="1472737"/>
            <a:ext cx="5674699" cy="319047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3"/>
          <p:cNvSpPr txBox="1">
            <a:spLocks noGrp="1"/>
          </p:cNvSpPr>
          <p:nvPr>
            <p:ph type="title"/>
          </p:nvPr>
        </p:nvSpPr>
        <p:spPr>
          <a:xfrm>
            <a:off x="311700" y="496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 2</a:t>
            </a:r>
            <a:endParaRPr/>
          </a:p>
        </p:txBody>
      </p:sp>
      <p:sp>
        <p:nvSpPr>
          <p:cNvPr id="427" name="Google Shape;427;p73"/>
          <p:cNvSpPr txBox="1">
            <a:spLocks noGrp="1"/>
          </p:cNvSpPr>
          <p:nvPr>
            <p:ph type="body" idx="1"/>
          </p:nvPr>
        </p:nvSpPr>
        <p:spPr>
          <a:xfrm>
            <a:off x="311700" y="1069550"/>
            <a:ext cx="8692800" cy="407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28" name="Google Shape;428;p73"/>
          <p:cNvPicPr preferRelativeResize="0"/>
          <p:nvPr/>
        </p:nvPicPr>
        <p:blipFill>
          <a:blip r:embed="rId3">
            <a:alphaModFix/>
          </a:blip>
          <a:stretch>
            <a:fillRect/>
          </a:stretch>
        </p:blipFill>
        <p:spPr>
          <a:xfrm>
            <a:off x="686650" y="1176100"/>
            <a:ext cx="6866626" cy="3860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Screenshot 3</a:t>
            </a:r>
            <a:endParaRPr/>
          </a:p>
        </p:txBody>
      </p:sp>
      <p:sp>
        <p:nvSpPr>
          <p:cNvPr id="434" name="Google Shape;434;p74"/>
          <p:cNvSpPr txBox="1">
            <a:spLocks noGrp="1"/>
          </p:cNvSpPr>
          <p:nvPr>
            <p:ph type="body" idx="1"/>
          </p:nvPr>
        </p:nvSpPr>
        <p:spPr>
          <a:xfrm>
            <a:off x="311700" y="1017725"/>
            <a:ext cx="8679600" cy="405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35" name="Google Shape;435;p74"/>
          <p:cNvPicPr preferRelativeResize="0"/>
          <p:nvPr/>
        </p:nvPicPr>
        <p:blipFill>
          <a:blip r:embed="rId3">
            <a:alphaModFix/>
          </a:blip>
          <a:stretch>
            <a:fillRect/>
          </a:stretch>
        </p:blipFill>
        <p:spPr>
          <a:xfrm>
            <a:off x="1062400" y="1137137"/>
            <a:ext cx="6659349" cy="3744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View The Demo</a:t>
            </a:r>
            <a:endParaRPr/>
          </a:p>
        </p:txBody>
      </p:sp>
      <p:sp>
        <p:nvSpPr>
          <p:cNvPr id="441" name="Google Shape;44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0" lvl="0" indent="0" algn="l" rtl="0">
              <a:spcBef>
                <a:spcPts val="1600"/>
              </a:spcBef>
              <a:spcAft>
                <a:spcPts val="0"/>
              </a:spcAft>
              <a:buNone/>
            </a:pPr>
            <a:r>
              <a:rPr lang="en" sz="2500">
                <a:latin typeface="Courier New"/>
                <a:ea typeface="Courier New"/>
                <a:cs typeface="Courier New"/>
                <a:sym typeface="Courier New"/>
              </a:rPr>
              <a:t>&gt;&gt;&gt; python turtle_racing_game.py </a:t>
            </a:r>
            <a:endParaRPr sz="2500">
              <a:latin typeface="Courier New"/>
              <a:ea typeface="Courier New"/>
              <a:cs typeface="Courier New"/>
              <a:sym typeface="Courier New"/>
            </a:endParaRPr>
          </a:p>
          <a:p>
            <a:pPr marL="0" lvl="0" indent="0" algn="ctr" rtl="0">
              <a:spcBef>
                <a:spcPts val="1600"/>
              </a:spcBef>
              <a:spcAft>
                <a:spcPts val="1600"/>
              </a:spcAft>
              <a:buClr>
                <a:schemeClr val="dk1"/>
              </a:buClr>
              <a:buSzPts val="1100"/>
              <a:buFont typeface="Arial"/>
              <a:buNone/>
            </a:pPr>
            <a:r>
              <a:rPr lang="en" sz="2500">
                <a:solidFill>
                  <a:schemeClr val="dk1"/>
                </a:solidFill>
              </a:rPr>
              <a:t>Can anyone guess the winner?</a:t>
            </a:r>
            <a:endParaRPr sz="2500">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6"/>
          <p:cNvSpPr txBox="1">
            <a:spLocks noGrp="1"/>
          </p:cNvSpPr>
          <p:nvPr>
            <p:ph type="title"/>
          </p:nvPr>
        </p:nvSpPr>
        <p:spPr>
          <a:xfrm>
            <a:off x="311700" y="185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Define Our Functions </a:t>
            </a:r>
            <a:endParaRPr/>
          </a:p>
        </p:txBody>
      </p:sp>
      <p:sp>
        <p:nvSpPr>
          <p:cNvPr id="447" name="Google Shape;447;p76"/>
          <p:cNvSpPr txBox="1">
            <a:spLocks noGrp="1"/>
          </p:cNvSpPr>
          <p:nvPr>
            <p:ph type="body" idx="1"/>
          </p:nvPr>
        </p:nvSpPr>
        <p:spPr>
          <a:xfrm>
            <a:off x="311700" y="901125"/>
            <a:ext cx="8832300" cy="40683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__init__:</a:t>
            </a:r>
            <a:r>
              <a:rPr lang="en" sz="1600">
                <a:solidFill>
                  <a:schemeClr val="dk1"/>
                </a:solidFill>
                <a:latin typeface="Times New Roman"/>
                <a:ea typeface="Times New Roman"/>
                <a:cs typeface="Times New Roman"/>
                <a:sym typeface="Times New Roman"/>
              </a:rPr>
              <a:t> The constructor which creates the four turtle objects along with getting the height and width of the screen.</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start_turtles</a:t>
            </a:r>
            <a:r>
              <a:rPr lang="en" sz="1600">
                <a:solidFill>
                  <a:schemeClr val="dk1"/>
                </a:solidFill>
                <a:latin typeface="Times New Roman"/>
                <a:ea typeface="Times New Roman"/>
                <a:cs typeface="Times New Roman"/>
                <a:sym typeface="Times New Roman"/>
              </a:rPr>
              <a:t>: Sets the default positions of the turtles.</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finish_line</a:t>
            </a:r>
            <a:r>
              <a:rPr lang="en" sz="1600">
                <a:solidFill>
                  <a:schemeClr val="dk1"/>
                </a:solidFill>
                <a:latin typeface="Times New Roman"/>
                <a:ea typeface="Times New Roman"/>
                <a:cs typeface="Times New Roman"/>
                <a:sym typeface="Times New Roman"/>
              </a:rPr>
              <a:t>: Draws the finish line in the racing game and aligns it on the right hand portion of the screen.</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countdown_timer</a:t>
            </a:r>
            <a:r>
              <a:rPr lang="en" sz="1600">
                <a:solidFill>
                  <a:schemeClr val="dk1"/>
                </a:solidFill>
                <a:latin typeface="Times New Roman"/>
                <a:ea typeface="Times New Roman"/>
                <a:cs typeface="Times New Roman"/>
                <a:sym typeface="Times New Roman"/>
              </a:rPr>
              <a:t>: Starts the countdown timer for the script starting at 5. Use the </a:t>
            </a:r>
            <a:r>
              <a:rPr lang="en" sz="1600">
                <a:solidFill>
                  <a:schemeClr val="dk1"/>
                </a:solidFill>
                <a:latin typeface="Courier New"/>
                <a:ea typeface="Courier New"/>
                <a:cs typeface="Courier New"/>
                <a:sym typeface="Courier New"/>
              </a:rPr>
              <a:t>sleep</a:t>
            </a:r>
            <a:r>
              <a:rPr lang="en" sz="1600">
                <a:solidFill>
                  <a:schemeClr val="dk1"/>
                </a:solidFill>
                <a:latin typeface="Times New Roman"/>
                <a:ea typeface="Times New Roman"/>
                <a:cs typeface="Times New Roman"/>
                <a:sym typeface="Times New Roman"/>
              </a:rPr>
              <a:t> function from the time module to pause the program.</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None/>
            </a:pPr>
            <a:r>
              <a:rPr lang="en" sz="1600">
                <a:solidFill>
                  <a:schemeClr val="dk1"/>
                </a:solidFill>
              </a:rPr>
              <a:t> </a:t>
            </a:r>
            <a:endParaRPr sz="1600">
              <a:solidFill>
                <a:schemeClr val="dk1"/>
              </a:solidFill>
            </a:endParaRPr>
          </a:p>
          <a:p>
            <a:pPr marL="0" lvl="0" indent="0" algn="l" rtl="0">
              <a:spcBef>
                <a:spcPts val="5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set_turtle_speeds</a:t>
            </a:r>
            <a:r>
              <a:rPr lang="en" sz="1600">
                <a:solidFill>
                  <a:schemeClr val="dk1"/>
                </a:solidFill>
                <a:latin typeface="Times New Roman"/>
                <a:ea typeface="Times New Roman"/>
                <a:cs typeface="Times New Roman"/>
                <a:sym typeface="Times New Roman"/>
              </a:rPr>
              <a:t>: Randomly sets the speed of the turtles within the range of 1-25.</a:t>
            </a:r>
            <a:endParaRPr sz="16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1400">
                <a:solidFill>
                  <a:schemeClr val="dk1"/>
                </a:solidFill>
              </a:rPr>
              <a:t> </a:t>
            </a:r>
            <a:endParaRPr sz="14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The Full Source Code </a:t>
            </a:r>
            <a:endParaRPr/>
          </a:p>
        </p:txBody>
      </p:sp>
      <p:sp>
        <p:nvSpPr>
          <p:cNvPr id="510" name="Google Shape;510;p88"/>
          <p:cNvSpPr txBox="1">
            <a:spLocks noGrp="1"/>
          </p:cNvSpPr>
          <p:nvPr>
            <p:ph type="body" idx="1"/>
          </p:nvPr>
        </p:nvSpPr>
        <p:spPr>
          <a:xfrm>
            <a:off x="363525"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u="sng">
                <a:solidFill>
                  <a:schemeClr val="hlink"/>
                </a:solidFill>
                <a:latin typeface="Courier New"/>
                <a:ea typeface="Courier New"/>
                <a:cs typeface="Courier New"/>
                <a:sym typeface="Courier New"/>
                <a:hlinkClick r:id="rId3"/>
              </a:rPr>
              <a:t>https://github.com/purcellconsult/Code-Cool-Stuff-With-Python/blob/master/sourcecode/ch_04/turtle_racing_game.py</a:t>
            </a:r>
            <a:endParaRPr sz="2000">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End :-)</a:t>
            </a:r>
            <a:endParaRPr/>
          </a:p>
        </p:txBody>
      </p:sp>
      <p:sp>
        <p:nvSpPr>
          <p:cNvPr id="534" name="Google Shape;534;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Two </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rgbClr val="000000"/>
                </a:solidFill>
                <a:latin typeface="Courier New"/>
                <a:ea typeface="Courier New"/>
                <a:cs typeface="Courier New"/>
                <a:sym typeface="Courier New"/>
              </a:rPr>
              <a:t>&gt;&gt;&gt; leonardo = turtle.Turtle()</a:t>
            </a:r>
            <a:endParaRPr sz="24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2200"/>
          </a:p>
          <a:p>
            <a:pPr marL="457200" lvl="0" indent="-368300" algn="l" rtl="0">
              <a:spcBef>
                <a:spcPts val="1600"/>
              </a:spcBef>
              <a:spcAft>
                <a:spcPts val="0"/>
              </a:spcAft>
              <a:buClr>
                <a:srgbClr val="000000"/>
              </a:buClr>
              <a:buSzPts val="2200"/>
              <a:buFont typeface="Times New Roman"/>
              <a:buChar char="●"/>
            </a:pPr>
            <a:r>
              <a:rPr lang="en" sz="2200">
                <a:solidFill>
                  <a:srgbClr val="000000"/>
                </a:solidFill>
                <a:latin typeface="Times New Roman"/>
                <a:ea typeface="Times New Roman"/>
                <a:cs typeface="Times New Roman"/>
                <a:sym typeface="Times New Roman"/>
              </a:rPr>
              <a:t>Once the module is imported we can go ahead and call the Turtle constructor. </a:t>
            </a:r>
            <a:endParaRPr sz="2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Three </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Courier New"/>
                <a:ea typeface="Courier New"/>
                <a:cs typeface="Courier New"/>
                <a:sym typeface="Courier New"/>
              </a:rPr>
              <a:t>&gt;&gt;&gt; leonardo.shape(</a:t>
            </a:r>
            <a:r>
              <a:rPr lang="en" sz="2000" b="1">
                <a:solidFill>
                  <a:srgbClr val="008080"/>
                </a:solidFill>
                <a:latin typeface="Courier New"/>
                <a:ea typeface="Courier New"/>
                <a:cs typeface="Courier New"/>
                <a:sym typeface="Courier New"/>
              </a:rPr>
              <a:t>'turtle'</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457200" lvl="0" indent="0" algn="l" rtl="0">
              <a:spcBef>
                <a:spcPts val="1600"/>
              </a:spcBef>
              <a:spcAft>
                <a:spcPts val="0"/>
              </a:spcAft>
              <a:buNone/>
            </a:pPr>
            <a:endParaRPr sz="2200">
              <a:solidFill>
                <a:schemeClr val="dk1"/>
              </a:solidFill>
              <a:latin typeface="Courier New"/>
              <a:ea typeface="Courier New"/>
              <a:cs typeface="Courier New"/>
              <a:sym typeface="Courier New"/>
            </a:endParaRPr>
          </a:p>
          <a:p>
            <a:pPr marL="457200" lvl="0" indent="-368300" algn="l" rtl="0">
              <a:spcBef>
                <a:spcPts val="1600"/>
              </a:spcBef>
              <a:spcAft>
                <a:spcPts val="0"/>
              </a:spcAft>
              <a:buClr>
                <a:schemeClr val="dk1"/>
              </a:buClr>
              <a:buSzPts val="2200"/>
              <a:buChar char="●"/>
            </a:pPr>
            <a:r>
              <a:rPr lang="en" sz="2200">
                <a:solidFill>
                  <a:schemeClr val="dk1"/>
                </a:solidFill>
                <a:latin typeface="Times New Roman"/>
                <a:ea typeface="Times New Roman"/>
                <a:cs typeface="Times New Roman"/>
                <a:sym typeface="Times New Roman"/>
              </a:rPr>
              <a:t>We can change the default shape of the turtle object to something more appealing like a green turtle using </a:t>
            </a:r>
            <a:r>
              <a:rPr lang="en" sz="2200">
                <a:solidFill>
                  <a:schemeClr val="dk1"/>
                </a:solidFill>
                <a:latin typeface="Courier New"/>
                <a:ea typeface="Courier New"/>
                <a:cs typeface="Courier New"/>
                <a:sym typeface="Courier New"/>
              </a:rPr>
              <a:t>shape</a:t>
            </a:r>
            <a:r>
              <a:rPr lang="en" sz="2200">
                <a:solidFill>
                  <a:schemeClr val="dk1"/>
                </a:solidFill>
              </a:rPr>
              <a:t>.</a:t>
            </a:r>
            <a:endParaRPr sz="2200">
              <a:solidFill>
                <a:schemeClr val="dk1"/>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endParaRPr sz="20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Four</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urier New"/>
                <a:ea typeface="Courier New"/>
                <a:cs typeface="Courier New"/>
                <a:sym typeface="Courier New"/>
              </a:rPr>
              <a:t>&gt;&gt;&gt; </a:t>
            </a:r>
            <a:r>
              <a:rPr lang="en" sz="2000">
                <a:solidFill>
                  <a:schemeClr val="dk1"/>
                </a:solidFill>
                <a:latin typeface="Courier New"/>
                <a:ea typeface="Courier New"/>
                <a:cs typeface="Courier New"/>
                <a:sym typeface="Courier New"/>
              </a:rPr>
              <a:t>leonardo.shapesize(</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 </a:t>
            </a:r>
            <a:r>
              <a:rPr lang="en" sz="2000">
                <a:solidFill>
                  <a:srgbClr val="0000FF"/>
                </a:solidFill>
                <a:latin typeface="Courier New"/>
                <a:ea typeface="Courier New"/>
                <a:cs typeface="Courier New"/>
                <a:sym typeface="Courier New"/>
              </a:rPr>
              <a:t>7.5</a:t>
            </a:r>
            <a:r>
              <a:rPr lang="en"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marL="0" lvl="0" indent="0" algn="l" rtl="0">
              <a:spcBef>
                <a:spcPts val="1600"/>
              </a:spcBef>
              <a:spcAft>
                <a:spcPts val="0"/>
              </a:spcAft>
              <a:buNone/>
            </a:pPr>
            <a:endParaRPr sz="2000">
              <a:solidFill>
                <a:schemeClr val="dk1"/>
              </a:solidFill>
              <a:latin typeface="Courier New"/>
              <a:ea typeface="Courier New"/>
              <a:cs typeface="Courier New"/>
              <a:sym typeface="Courier New"/>
            </a:endParaRPr>
          </a:p>
          <a:p>
            <a:pPr marL="457200" lvl="0" indent="-355600" algn="l" rtl="0">
              <a:spcBef>
                <a:spcPts val="1600"/>
              </a:spcBef>
              <a:spcAft>
                <a:spcPts val="0"/>
              </a:spcAft>
              <a:buClr>
                <a:schemeClr val="dk1"/>
              </a:buClr>
              <a:buSzPts val="2000"/>
              <a:buChar char="●"/>
            </a:pPr>
            <a:r>
              <a:rPr lang="en" sz="2000">
                <a:solidFill>
                  <a:schemeClr val="dk1"/>
                </a:solidFill>
              </a:rPr>
              <a:t>Stretches the turtle shape. The first parameter corresponds to the </a:t>
            </a:r>
            <a:r>
              <a:rPr lang="en" sz="2000">
                <a:solidFill>
                  <a:schemeClr val="dk1"/>
                </a:solidFill>
                <a:latin typeface="Courier New"/>
                <a:ea typeface="Courier New"/>
                <a:cs typeface="Courier New"/>
                <a:sym typeface="Courier New"/>
              </a:rPr>
              <a:t>width </a:t>
            </a:r>
            <a:r>
              <a:rPr lang="en" sz="2000">
                <a:solidFill>
                  <a:schemeClr val="dk1"/>
                </a:solidFill>
              </a:rPr>
              <a:t>while the second one corresponds to the </a:t>
            </a:r>
            <a:r>
              <a:rPr lang="en" sz="2000">
                <a:solidFill>
                  <a:schemeClr val="dk1"/>
                </a:solidFill>
                <a:latin typeface="Courier New"/>
                <a:ea typeface="Courier New"/>
                <a:cs typeface="Courier New"/>
                <a:sym typeface="Courier New"/>
              </a:rPr>
              <a:t>length</a:t>
            </a:r>
            <a:r>
              <a:rPr lang="en" sz="2000">
                <a:solidFill>
                  <a:schemeClr val="dk1"/>
                </a:solidFill>
              </a:rPr>
              <a:t>. </a:t>
            </a:r>
            <a:endParaRPr sz="2000">
              <a:solidFill>
                <a:schemeClr val="dk1"/>
              </a:solidFill>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1606</Words>
  <PresentationFormat>On-screen Show (16:9)</PresentationFormat>
  <Paragraphs>257</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Simple Light</vt:lpstr>
      <vt:lpstr>Crafting Catchy Computer Art with Python Turtle </vt:lpstr>
      <vt:lpstr>I’m Doug Purcell</vt:lpstr>
      <vt:lpstr>Why This Talk Can Unveil A New World of Possibilities!</vt:lpstr>
      <vt:lpstr>Let’s Program This Image </vt:lpstr>
      <vt:lpstr>Code for the Big Green Turtle </vt:lpstr>
      <vt:lpstr>Line One</vt:lpstr>
      <vt:lpstr>Line Two </vt:lpstr>
      <vt:lpstr>Line Three </vt:lpstr>
      <vt:lpstr>Line Four</vt:lpstr>
      <vt:lpstr>Line Five </vt:lpstr>
      <vt:lpstr>Line Six  </vt:lpstr>
      <vt:lpstr>Want to Explore all of the Cool Functionality of Turtle? </vt:lpstr>
      <vt:lpstr>How Would You Define a Square?</vt:lpstr>
      <vt:lpstr>A Square Has...</vt:lpstr>
      <vt:lpstr>A Simple Square Image in Python</vt:lpstr>
      <vt:lpstr>Here’s The Code </vt:lpstr>
      <vt:lpstr>A lot of Repeated Statements in The Code </vt:lpstr>
      <vt:lpstr>Shorten The Code With a for Loop </vt:lpstr>
      <vt:lpstr>Adding Colors to Turtle Graphics</vt:lpstr>
      <vt:lpstr>This is Great, But...</vt:lpstr>
      <vt:lpstr>The PyRandomColor Open source Module </vt:lpstr>
      <vt:lpstr>A list of functions from PyRandomColor </vt:lpstr>
      <vt:lpstr>Let’s Create a Square Portrait Like The Below </vt:lpstr>
      <vt:lpstr>Let’s See This in Action</vt:lpstr>
      <vt:lpstr>Slide 25</vt:lpstr>
      <vt:lpstr>More Square Artwork</vt:lpstr>
      <vt:lpstr>Slide 27</vt:lpstr>
      <vt:lpstr>Let’s Move On to Another Shape</vt:lpstr>
      <vt:lpstr>We’ll Create Cool Artwork Like The Following </vt:lpstr>
      <vt:lpstr>How to Create a Circle in Python Turtle </vt:lpstr>
      <vt:lpstr>How to Create a Simple Square in Turtle?</vt:lpstr>
      <vt:lpstr>Code </vt:lpstr>
      <vt:lpstr>To Create an Arc</vt:lpstr>
      <vt:lpstr>Do The Following </vt:lpstr>
      <vt:lpstr>Ok, So How Do We Code A Randomly Generated Night Sky?</vt:lpstr>
      <vt:lpstr>Demo of the Night Sky</vt:lpstr>
      <vt:lpstr>Our Checklist</vt:lpstr>
      <vt:lpstr>How to change the background color?</vt:lpstr>
      <vt:lpstr>How to randomly position circles on the screen?</vt:lpstr>
      <vt:lpstr>Imagine That You’re Drawing</vt:lpstr>
      <vt:lpstr>What happens when...</vt:lpstr>
      <vt:lpstr>Similar logic in Turtle</vt:lpstr>
      <vt:lpstr>Night Sky Solution </vt:lpstr>
      <vt:lpstr>More Circle Art</vt:lpstr>
      <vt:lpstr>Demo the Circle Ar</vt:lpstr>
      <vt:lpstr>Slide 46</vt:lpstr>
      <vt:lpstr>Let’s Create a Spirograph</vt:lpstr>
      <vt:lpstr>Show Demo</vt:lpstr>
      <vt:lpstr>The Solution</vt:lpstr>
      <vt:lpstr>Creating Artwork With Lines in Turtle </vt:lpstr>
      <vt:lpstr>How to Create Lines in Turtle?</vt:lpstr>
      <vt:lpstr>What Image Does the Following Produce?</vt:lpstr>
      <vt:lpstr>Slide 53</vt:lpstr>
      <vt:lpstr>Demo Party Lights </vt:lpstr>
      <vt:lpstr>Solution</vt:lpstr>
      <vt:lpstr>Show mike and ike demo</vt:lpstr>
      <vt:lpstr>View the source code </vt:lpstr>
      <vt:lpstr>One Last Thing to Do With Turtle!</vt:lpstr>
      <vt:lpstr>Let’s Call The Game 4 Little Turtles </vt:lpstr>
      <vt:lpstr>Screenshot 1</vt:lpstr>
      <vt:lpstr>Screenshot 2</vt:lpstr>
      <vt:lpstr>Screenshot 3</vt:lpstr>
      <vt:lpstr>Let’s View The Demo</vt:lpstr>
      <vt:lpstr>Let’s Define Our Functions </vt:lpstr>
      <vt:lpstr>Study The Full Source Code </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Catchy Computer Art with Python Turtle </dc:title>
  <dc:creator>doug</dc:creator>
  <cp:lastModifiedBy>Windows User</cp:lastModifiedBy>
  <cp:revision>6</cp:revision>
  <dcterms:modified xsi:type="dcterms:W3CDTF">2019-10-21T05:04:55Z</dcterms:modified>
</cp:coreProperties>
</file>