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Roboto Mono"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126c5bf1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126c5bf1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5126c5bf1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5126c5bf1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5126c5bf1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5126c5bf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126c5bf1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126c5bf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5126c5bf1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5126c5bf1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5126c5bf1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5126c5bf1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5126c5bf1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5126c5bf1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5126c5bf1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5126c5bf1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5126c5bf1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5126c5bf1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5126c5bf1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5126c5bf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5126c5bf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5126c5bf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5126c5bf1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5126c5bf1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5126c5bf1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5126c5bf1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5126c5bf1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5126c5bf1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5126c5bf1_0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5126c5bf1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5126c5bf1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5126c5bf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5126c5bf1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5126c5bf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5126c5bf1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5126c5bf1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5126c5bf1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5126c5bf1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5126c5bf1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5126c5bf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5126c5bf1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5126c5bf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5126c5bf1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5126c5bf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5126c5bf1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5126c5bf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5126c5bf1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5126c5bf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65126c5bf1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65126c5bf1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5126c5bf1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5126c5b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5126c5bf1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5126c5bf1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5126c5bf1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5126c5bf1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5126c5bf1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5126c5bf1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5126c5bf1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5126c5bf1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5126c5bf1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5126c5bf1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5126c5bf1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5126c5bf1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126c5bf1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126c5bf1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5126c5bf1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65126c5bf1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5126c5bf1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5126c5bf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5126c5bf1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5126c5bf1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5126c5bf1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5126c5bf1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5126c5bf1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5126c5bf1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5126c5bf1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5126c5bf1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5126c5bf1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5126c5bf1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65126c5bf1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65126c5bf1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5126c5bf1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5126c5bf1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126c5bf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126c5bf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5126c5bf1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5126c5bf1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5126c5bf1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5126c5bf1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126c5bf1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126c5bf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126c5bf1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126c5bf1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126c5bf1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126c5bf1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effbot.org/tkinterbook/label.htm"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book/chapter_05.md"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purcellconsult/Code-Cool-Stuff-With-Python/blob/master/book/chapter_05.md"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purcellconsult/Code-Cool-Stuff-With-Python/blob/master/book/chapter_05.md"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purcellconsult/Cracking-Python-Bootcamp"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hyperlink" Target="mailto:purcellconsult@gmail.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76475" y="388675"/>
            <a:ext cx="8226300" cy="27537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0"/>
              </a:spcAft>
              <a:buClr>
                <a:schemeClr val="dk1"/>
              </a:buClr>
              <a:buSzPts val="1100"/>
              <a:buFont typeface="Arial"/>
              <a:buNone/>
            </a:pPr>
            <a:r>
              <a:rPr lang="en" sz="3400" b="1">
                <a:latin typeface="Roboto Mono"/>
                <a:ea typeface="Roboto Mono"/>
                <a:cs typeface="Roboto Mono"/>
                <a:sym typeface="Roboto Mono"/>
              </a:rPr>
              <a:t>Building Practical Desktop apps in Python Using the Core Tkinter Library </a:t>
            </a:r>
            <a:endParaRPr sz="3400" b="1">
              <a:latin typeface="Roboto Mono"/>
              <a:ea typeface="Roboto Mono"/>
              <a:cs typeface="Roboto Mono"/>
              <a:sym typeface="Roboto Mono"/>
            </a:endParaRPr>
          </a:p>
          <a:p>
            <a:pPr marL="0" lvl="0" indent="0" algn="ctr" rtl="0">
              <a:spcBef>
                <a:spcPts val="1000"/>
              </a:spcBef>
              <a:spcAft>
                <a:spcPts val="0"/>
              </a:spcAft>
              <a:buNone/>
            </a:pPr>
            <a:endParaRPr/>
          </a:p>
        </p:txBody>
      </p:sp>
      <p:sp>
        <p:nvSpPr>
          <p:cNvPr id="55" name="Google Shape;55;p13"/>
          <p:cNvSpPr txBox="1">
            <a:spLocks noGrp="1"/>
          </p:cNvSpPr>
          <p:nvPr>
            <p:ph type="subTitle" idx="1"/>
          </p:nvPr>
        </p:nvSpPr>
        <p:spPr>
          <a:xfrm>
            <a:off x="311700" y="3142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Doug Purcell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Does?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dk1"/>
                </a:solidFill>
              </a:rPr>
              <a:t>This starts the </a:t>
            </a:r>
            <a:r>
              <a:rPr lang="en" sz="2400">
                <a:solidFill>
                  <a:schemeClr val="dk1"/>
                </a:solidFill>
                <a:latin typeface="Courier New"/>
                <a:ea typeface="Courier New"/>
                <a:cs typeface="Courier New"/>
                <a:sym typeface="Courier New"/>
              </a:rPr>
              <a:t>tcl/tk </a:t>
            </a:r>
            <a:r>
              <a:rPr lang="en" sz="2400">
                <a:solidFill>
                  <a:schemeClr val="dk1"/>
                </a:solidFill>
              </a:rPr>
              <a:t>interpreter under the cover. Then, the tkinter commands are translated into tcl/tk commands.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Third Line</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solidFill>
                  <a:schemeClr val="dk1"/>
                </a:solidFill>
                <a:latin typeface="Courier New"/>
                <a:ea typeface="Courier New"/>
                <a:cs typeface="Courier New"/>
                <a:sym typeface="Courier New"/>
              </a:rPr>
              <a:t>root.title('Simple Tkinter App')</a:t>
            </a:r>
            <a:endParaRPr sz="2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Does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The title method allows you to set the title of the app. Nothing tricky!</a:t>
            </a:r>
            <a:endParaRPr sz="25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Fourth Line</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root.geometry('500x500')</a:t>
            </a:r>
            <a:endParaRPr sz="2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Does?</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1000"/>
              </a:spcAft>
              <a:buNone/>
            </a:pPr>
            <a:r>
              <a:rPr lang="en" sz="2500">
                <a:solidFill>
                  <a:schemeClr val="dk1"/>
                </a:solidFill>
              </a:rPr>
              <a:t>This sets the dimensions of the window AND to position the window within the user’s Desktop in </a:t>
            </a:r>
            <a:r>
              <a:rPr lang="en" sz="2500" b="1">
                <a:solidFill>
                  <a:schemeClr val="dk1"/>
                </a:solidFill>
              </a:rPr>
              <a:t>the ‘widthxheight’ format. </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Commit That to Memory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That’s a basic skeleton for a Tkinter GUI. </a:t>
            </a:r>
            <a:endParaRPr sz="25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Label, Entry, and Button Widgets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Tkinter supports </a:t>
            </a:r>
            <a:r>
              <a:rPr lang="en" sz="2500" b="1">
                <a:solidFill>
                  <a:schemeClr val="dk1"/>
                </a:solidFill>
                <a:latin typeface="Times New Roman"/>
                <a:ea typeface="Times New Roman"/>
                <a:cs typeface="Times New Roman"/>
                <a:sym typeface="Times New Roman"/>
              </a:rPr>
              <a:t>15 widgets</a:t>
            </a:r>
            <a:r>
              <a:rPr lang="en" sz="2500">
                <a:solidFill>
                  <a:schemeClr val="dk1"/>
                </a:solidFill>
                <a:latin typeface="Times New Roman"/>
                <a:ea typeface="Times New Roman"/>
                <a:cs typeface="Times New Roman"/>
                <a:sym typeface="Times New Roman"/>
              </a:rPr>
              <a:t>. A widget is an object that provides various controls that the coder can use to integrate with the GUI. </a:t>
            </a:r>
            <a:endParaRPr sz="2500">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Label</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A label as the name suggests allows you to display text or an image on the screen. Below is an example on how to create one:</a:t>
            </a:r>
            <a:endParaRPr sz="2500">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Label Tiny Code Snippet  </a:t>
            </a: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name = tk.Label(root, </a:t>
            </a:r>
            <a:r>
              <a:rPr lang="en">
                <a:solidFill>
                  <a:srgbClr val="660099"/>
                </a:solidFill>
                <a:latin typeface="Courier New"/>
                <a:ea typeface="Courier New"/>
                <a:cs typeface="Courier New"/>
                <a:sym typeface="Courier New"/>
              </a:rPr>
              <a:t>text</a:t>
            </a:r>
            <a:r>
              <a:rPr lang="en">
                <a:solidFill>
                  <a:schemeClr val="dk1"/>
                </a:solidFill>
                <a:latin typeface="Courier New"/>
                <a:ea typeface="Courier New"/>
                <a:cs typeface="Courier New"/>
                <a:sym typeface="Courier New"/>
              </a:rPr>
              <a:t>=</a:t>
            </a:r>
            <a:r>
              <a:rPr lang="en" b="1">
                <a:solidFill>
                  <a:srgbClr val="008080"/>
                </a:solidFill>
                <a:latin typeface="Courier New"/>
                <a:ea typeface="Courier New"/>
                <a:cs typeface="Courier New"/>
                <a:sym typeface="Courier New"/>
              </a:rPr>
              <a:t>'Your favorite food?'</a:t>
            </a:r>
            <a:r>
              <a:rPr lang="en">
                <a:solidFill>
                  <a:schemeClr val="dk1"/>
                </a:solidFill>
                <a:latin typeface="Courier New"/>
                <a:ea typeface="Courier New"/>
                <a:cs typeface="Courier New"/>
                <a:sym typeface="Courier New"/>
              </a:rPr>
              <a:t>).pack()</a:t>
            </a:r>
            <a:endParaRPr>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Label Tiny Code Snippet Analysis </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2800"/>
              </a:spcBef>
              <a:spcAft>
                <a:spcPts val="0"/>
              </a:spcAft>
              <a:buClr>
                <a:schemeClr val="dk1"/>
              </a:buClr>
              <a:buSzPts val="2400"/>
              <a:buChar char="●"/>
            </a:pPr>
            <a:r>
              <a:rPr lang="en" sz="2400">
                <a:solidFill>
                  <a:schemeClr val="dk1"/>
                </a:solidFill>
                <a:latin typeface="Times New Roman"/>
                <a:ea typeface="Times New Roman"/>
                <a:cs typeface="Times New Roman"/>
                <a:sym typeface="Times New Roman"/>
              </a:rPr>
              <a:t>So, we call the </a:t>
            </a:r>
            <a:r>
              <a:rPr lang="en" sz="2400">
                <a:solidFill>
                  <a:schemeClr val="dk1"/>
                </a:solidFill>
                <a:latin typeface="Courier New"/>
                <a:ea typeface="Courier New"/>
                <a:cs typeface="Courier New"/>
                <a:sym typeface="Courier New"/>
              </a:rPr>
              <a:t>Label</a:t>
            </a:r>
            <a:r>
              <a:rPr lang="en" sz="2400">
                <a:solidFill>
                  <a:schemeClr val="dk1"/>
                </a:solidFill>
              </a:rPr>
              <a:t> </a:t>
            </a:r>
            <a:r>
              <a:rPr lang="en" sz="2400">
                <a:solidFill>
                  <a:schemeClr val="dk1"/>
                </a:solidFill>
                <a:latin typeface="Times New Roman"/>
                <a:ea typeface="Times New Roman"/>
                <a:cs typeface="Times New Roman"/>
                <a:sym typeface="Times New Roman"/>
              </a:rPr>
              <a:t>method using</a:t>
            </a:r>
            <a:r>
              <a:rPr lang="en" sz="2400">
                <a:solidFill>
                  <a:schemeClr val="dk1"/>
                </a:solidFill>
                <a:latin typeface="Courier New"/>
                <a:ea typeface="Courier New"/>
                <a:cs typeface="Courier New"/>
                <a:sym typeface="Courier New"/>
              </a:rPr>
              <a:t> tk</a:t>
            </a:r>
            <a:r>
              <a:rPr lang="en" sz="2400">
                <a:solidFill>
                  <a:schemeClr val="dk1"/>
                </a:solidFill>
                <a:latin typeface="Times New Roman"/>
                <a:ea typeface="Times New Roman"/>
                <a:cs typeface="Times New Roman"/>
                <a:sym typeface="Times New Roman"/>
              </a:rPr>
              <a:t>, and then pass in the root which is the parent of the class.</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We can then make use of the various attributes in the label widget and text is one of them. As the name indicates it allows you to add text to the label. It’s important to note that the size of the label will automatically be set so that all of the characters in the text attribute are displayed.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Bother Learning How to Code GUI?</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Makes your programs a lot more user friendly. Do you think Microsoft Windows would be as popular if users could only use the terminal?</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Allows business folks or stakeholders to easily interface with the program</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solid way to get software engineers accustomed to quality UX principles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Sample of Attributes of the Label Widget</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2800"/>
              </a:spcBef>
              <a:spcAft>
                <a:spcPts val="0"/>
              </a:spcAft>
              <a:buClr>
                <a:schemeClr val="dk1"/>
              </a:buClr>
              <a:buSzPts val="1800"/>
              <a:buChar char="●"/>
            </a:pPr>
            <a:r>
              <a:rPr lang="en">
                <a:solidFill>
                  <a:schemeClr val="dk1"/>
                </a:solidFill>
              </a:rPr>
              <a:t>width</a:t>
            </a:r>
            <a:r>
              <a:rPr lang="en">
                <a:solidFill>
                  <a:schemeClr val="dk1"/>
                </a:solidFill>
                <a:latin typeface="Times New Roman"/>
                <a:ea typeface="Times New Roman"/>
                <a:cs typeface="Times New Roman"/>
                <a:sym typeface="Times New Roman"/>
              </a:rPr>
              <a:t>: Change the width of the label widget. If you set this too small then all of the text won’t show.</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height</a:t>
            </a:r>
            <a:r>
              <a:rPr lang="en">
                <a:solidFill>
                  <a:schemeClr val="dk1"/>
                </a:solidFill>
                <a:latin typeface="Times New Roman"/>
                <a:ea typeface="Times New Roman"/>
                <a:cs typeface="Times New Roman"/>
                <a:sym typeface="Times New Roman"/>
              </a:rPr>
              <a:t>: Adjust the height of the label.</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bg</a:t>
            </a:r>
            <a:r>
              <a:rPr lang="en">
                <a:solidFill>
                  <a:schemeClr val="dk1"/>
                </a:solidFill>
                <a:latin typeface="Times New Roman"/>
                <a:ea typeface="Times New Roman"/>
                <a:cs typeface="Times New Roman"/>
                <a:sym typeface="Times New Roman"/>
              </a:rPr>
              <a:t>: The background color.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fg</a:t>
            </a:r>
            <a:r>
              <a:rPr lang="en">
                <a:solidFill>
                  <a:schemeClr val="dk1"/>
                </a:solidFill>
                <a:latin typeface="Times New Roman"/>
                <a:ea typeface="Times New Roman"/>
                <a:cs typeface="Times New Roman"/>
                <a:sym typeface="Times New Roman"/>
              </a:rPr>
              <a:t>: The foreground color.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bd/borderwidth</a:t>
            </a:r>
            <a:r>
              <a:rPr lang="en">
                <a:solidFill>
                  <a:schemeClr val="dk1"/>
                </a:solidFill>
                <a:latin typeface="Times New Roman"/>
                <a:ea typeface="Times New Roman"/>
                <a:cs typeface="Times New Roman"/>
                <a:sym typeface="Times New Roman"/>
              </a:rPr>
              <a:t>: The width of the label border.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padx</a:t>
            </a:r>
            <a:r>
              <a:rPr lang="en">
                <a:solidFill>
                  <a:schemeClr val="dk1"/>
                </a:solidFill>
                <a:latin typeface="Times New Roman"/>
                <a:ea typeface="Times New Roman"/>
                <a:cs typeface="Times New Roman"/>
                <a:sym typeface="Times New Roman"/>
              </a:rPr>
              <a:t>: Extra horizontal padding to add around the text.</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pady</a:t>
            </a:r>
            <a:r>
              <a:rPr lang="en">
                <a:solidFill>
                  <a:schemeClr val="dk1"/>
                </a:solidFill>
                <a:latin typeface="Times New Roman"/>
                <a:ea typeface="Times New Roman"/>
                <a:cs typeface="Times New Roman"/>
                <a:sym typeface="Times New Roman"/>
              </a:rPr>
              <a:t>: Extra vertical padding to add around text.</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a:solidFill>
                  <a:schemeClr val="dk1"/>
                </a:solidFill>
              </a:rPr>
              <a:t>textvariable</a:t>
            </a:r>
            <a:r>
              <a:rPr lang="en">
                <a:solidFill>
                  <a:schemeClr val="dk1"/>
                </a:solidFill>
                <a:latin typeface="Times New Roman"/>
                <a:ea typeface="Times New Roman"/>
                <a:cs typeface="Times New Roman"/>
                <a:sym typeface="Times New Roman"/>
              </a:rPr>
              <a:t>: Associates a Tkinter variable, typically a </a:t>
            </a:r>
            <a:r>
              <a:rPr lang="en">
                <a:solidFill>
                  <a:schemeClr val="dk1"/>
                </a:solidFill>
              </a:rPr>
              <a:t>StringVar</a:t>
            </a:r>
            <a:r>
              <a:rPr lang="en">
                <a:solidFill>
                  <a:schemeClr val="dk1"/>
                </a:solidFill>
                <a:latin typeface="Times New Roman"/>
                <a:ea typeface="Times New Roman"/>
                <a:cs typeface="Times New Roman"/>
                <a:sym typeface="Times New Roman"/>
              </a:rPr>
              <a:t> with the label. </a:t>
            </a:r>
            <a:endParaRPr>
              <a:solidFill>
                <a:schemeClr val="dk1"/>
              </a:solidFill>
              <a:latin typeface="Times New Roman"/>
              <a:ea typeface="Times New Roman"/>
              <a:cs typeface="Times New Roman"/>
              <a:sym typeface="Times New Roman"/>
            </a:endParaRPr>
          </a:p>
          <a:p>
            <a:pPr marL="457200" lvl="0" indent="0" algn="l" rtl="0">
              <a:spcBef>
                <a:spcPts val="28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2800"/>
              </a:spcBef>
              <a:spcAft>
                <a:spcPts val="1000"/>
              </a:spcAft>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Solid Resource</a:t>
            </a:r>
            <a:endParaRPr/>
          </a:p>
        </p:txBody>
      </p:sp>
      <p:sp>
        <p:nvSpPr>
          <p:cNvPr id="176" name="Google Shape;17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b="1" u="sng">
                <a:solidFill>
                  <a:schemeClr val="hlink"/>
                </a:solidFill>
                <a:latin typeface="Courier New"/>
                <a:ea typeface="Courier New"/>
                <a:cs typeface="Courier New"/>
                <a:sym typeface="Courier New"/>
                <a:hlinkClick r:id="rId3"/>
              </a:rPr>
              <a:t>http://effbot.org/tkinterbook/label.htm</a:t>
            </a:r>
            <a:endParaRPr sz="2500" b="1" u="sng">
              <a:solidFill>
                <a:schemeClr val="hlink"/>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Build On Top of the Simple Example</a:t>
            </a:r>
            <a:endParaRPr/>
          </a:p>
        </p:txBody>
      </p:sp>
      <p:sp>
        <p:nvSpPr>
          <p:cNvPr id="182" name="Google Shape;18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Let’s create a simple Greetings app</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Greetings App Screenshot 1</a:t>
            </a:r>
            <a:endParaRPr/>
          </a:p>
        </p:txBody>
      </p:sp>
      <p:sp>
        <p:nvSpPr>
          <p:cNvPr id="188" name="Google Shape;18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9" name="Google Shape;189;p35"/>
          <p:cNvPicPr preferRelativeResize="0"/>
          <p:nvPr/>
        </p:nvPicPr>
        <p:blipFill>
          <a:blip r:embed="rId3">
            <a:alphaModFix/>
          </a:blip>
          <a:stretch>
            <a:fillRect/>
          </a:stretch>
        </p:blipFill>
        <p:spPr>
          <a:xfrm>
            <a:off x="2204200" y="1371125"/>
            <a:ext cx="3949850" cy="300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Greetings App Screenshot 2</a:t>
            </a:r>
            <a:endParaRPr/>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6" name="Google Shape;196;p36"/>
          <p:cNvPicPr preferRelativeResize="0"/>
          <p:nvPr/>
        </p:nvPicPr>
        <p:blipFill>
          <a:blip r:embed="rId3">
            <a:alphaModFix/>
          </a:blip>
          <a:stretch>
            <a:fillRect/>
          </a:stretch>
        </p:blipFill>
        <p:spPr>
          <a:xfrm>
            <a:off x="2506925" y="1344790"/>
            <a:ext cx="3996950" cy="303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The Demo!</a:t>
            </a:r>
            <a:endParaRPr/>
          </a:p>
        </p:txBody>
      </p:sp>
      <p:sp>
        <p:nvSpPr>
          <p:cNvPr id="202" name="Google Shape;20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Courier New"/>
                <a:ea typeface="Courier New"/>
                <a:cs typeface="Courier New"/>
                <a:sym typeface="Courier New"/>
              </a:rPr>
              <a:t>$ python tkinter_greeting_app.py</a:t>
            </a:r>
            <a:endParaRPr>
              <a:solidFill>
                <a:srgbClr val="000000"/>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2020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Part I</a:t>
            </a:r>
            <a:endParaRPr/>
          </a:p>
        </p:txBody>
      </p:sp>
      <p:sp>
        <p:nvSpPr>
          <p:cNvPr id="208" name="Google Shape;208;p38"/>
          <p:cNvSpPr txBox="1">
            <a:spLocks noGrp="1"/>
          </p:cNvSpPr>
          <p:nvPr>
            <p:ph type="body" idx="1"/>
          </p:nvPr>
        </p:nvSpPr>
        <p:spPr>
          <a:xfrm>
            <a:off x="67650" y="721600"/>
            <a:ext cx="8574000" cy="41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80"/>
                </a:solidFill>
                <a:latin typeface="Courier New"/>
                <a:ea typeface="Courier New"/>
                <a:cs typeface="Courier New"/>
                <a:sym typeface="Courier New"/>
              </a:rPr>
              <a:t>import </a:t>
            </a:r>
            <a:r>
              <a:rPr lang="en" sz="1100" b="1">
                <a:solidFill>
                  <a:schemeClr val="dk1"/>
                </a:solidFill>
                <a:latin typeface="Courier New"/>
                <a:ea typeface="Courier New"/>
                <a:cs typeface="Courier New"/>
                <a:sym typeface="Courier New"/>
              </a:rPr>
              <a:t>tkinter </a:t>
            </a:r>
            <a:r>
              <a:rPr lang="en" sz="1100" b="1">
                <a:solidFill>
                  <a:srgbClr val="000080"/>
                </a:solidFill>
                <a:latin typeface="Courier New"/>
                <a:ea typeface="Courier New"/>
                <a:cs typeface="Courier New"/>
                <a:sym typeface="Courier New"/>
              </a:rPr>
              <a:t>as </a:t>
            </a:r>
            <a:r>
              <a:rPr lang="en" sz="1100" b="1">
                <a:solidFill>
                  <a:schemeClr val="dk1"/>
                </a:solidFill>
                <a:latin typeface="Courier New"/>
                <a:ea typeface="Courier New"/>
                <a:cs typeface="Courier New"/>
                <a:sym typeface="Courier New"/>
              </a:rPr>
              <a:t>tk</a:t>
            </a:r>
            <a:endParaRPr sz="1100" b="1">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1"/>
                </a:solidFill>
                <a:latin typeface="Courier New"/>
                <a:ea typeface="Courier New"/>
                <a:cs typeface="Courier New"/>
                <a:sym typeface="Courier New"/>
              </a:rPr>
              <a:t>root = tk.Tk()  </a:t>
            </a:r>
            <a:r>
              <a:rPr lang="en" sz="1100" b="1" i="1">
                <a:solidFill>
                  <a:srgbClr val="808080"/>
                </a:solidFill>
                <a:latin typeface="Courier New"/>
                <a:ea typeface="Courier New"/>
                <a:cs typeface="Courier New"/>
                <a:sym typeface="Courier New"/>
              </a:rPr>
              <a:t># starts a tcl/tk interpreter under the cover</a:t>
            </a:r>
            <a:endParaRPr sz="1100" b="1" i="1">
              <a:solidFill>
                <a:srgbClr val="808080"/>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1"/>
                </a:solidFill>
                <a:latin typeface="Courier New"/>
                <a:ea typeface="Courier New"/>
                <a:cs typeface="Courier New"/>
                <a:sym typeface="Courier New"/>
              </a:rPr>
              <a:t>root.title(</a:t>
            </a:r>
            <a:r>
              <a:rPr lang="en" sz="1100" b="1">
                <a:solidFill>
                  <a:srgbClr val="008080"/>
                </a:solidFill>
                <a:latin typeface="Courier New"/>
                <a:ea typeface="Courier New"/>
                <a:cs typeface="Courier New"/>
                <a:sym typeface="Courier New"/>
              </a:rPr>
              <a:t>'Greetings App'</a:t>
            </a:r>
            <a:r>
              <a:rPr lang="en" sz="1100" b="1">
                <a:solidFill>
                  <a:schemeClr val="dk1"/>
                </a:solidFill>
                <a:latin typeface="Courier New"/>
                <a:ea typeface="Courier New"/>
                <a:cs typeface="Courier New"/>
                <a:sym typeface="Courier New"/>
              </a:rPr>
              <a:t>)</a:t>
            </a:r>
            <a:endParaRPr sz="1100" b="1">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1"/>
                </a:solidFill>
                <a:latin typeface="Courier New"/>
                <a:ea typeface="Courier New"/>
                <a:cs typeface="Courier New"/>
                <a:sym typeface="Courier New"/>
              </a:rPr>
              <a:t>root.geometry(</a:t>
            </a:r>
            <a:r>
              <a:rPr lang="en" sz="1100" b="1">
                <a:solidFill>
                  <a:srgbClr val="008080"/>
                </a:solidFill>
                <a:latin typeface="Courier New"/>
                <a:ea typeface="Courier New"/>
                <a:cs typeface="Courier New"/>
                <a:sym typeface="Courier New"/>
              </a:rPr>
              <a:t>'350x250'</a:t>
            </a:r>
            <a:r>
              <a:rPr lang="en" sz="1100" b="1">
                <a:solidFill>
                  <a:schemeClr val="dk1"/>
                </a:solidFill>
                <a:latin typeface="Courier New"/>
                <a:ea typeface="Courier New"/>
                <a:cs typeface="Courier New"/>
                <a:sym typeface="Courier New"/>
              </a:rPr>
              <a:t>)</a:t>
            </a:r>
            <a:endParaRPr sz="1100" b="1">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100" b="1">
                <a:solidFill>
                  <a:srgbClr val="000080"/>
                </a:solidFill>
                <a:latin typeface="Courier New"/>
                <a:ea typeface="Courier New"/>
                <a:cs typeface="Courier New"/>
                <a:sym typeface="Courier New"/>
              </a:rPr>
              <a:t>def </a:t>
            </a:r>
            <a:r>
              <a:rPr lang="en" sz="1100" b="1">
                <a:solidFill>
                  <a:schemeClr val="dk1"/>
                </a:solidFill>
                <a:latin typeface="Courier New"/>
                <a:ea typeface="Courier New"/>
                <a:cs typeface="Courier New"/>
                <a:sym typeface="Courier New"/>
              </a:rPr>
              <a:t>greeting():</a:t>
            </a:r>
            <a:endParaRPr sz="1100" b="1">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1"/>
                </a:solidFill>
                <a:latin typeface="Courier New"/>
                <a:ea typeface="Courier New"/>
                <a:cs typeface="Courier New"/>
                <a:sym typeface="Courier New"/>
              </a:rPr>
              <a:t>	greetings = tk.Label(root, </a:t>
            </a:r>
            <a:r>
              <a:rPr lang="en" sz="1100" b="1">
                <a:solidFill>
                  <a:srgbClr val="660099"/>
                </a:solidFill>
                <a:latin typeface="Courier New"/>
                <a:ea typeface="Courier New"/>
                <a:cs typeface="Courier New"/>
                <a:sym typeface="Courier New"/>
              </a:rPr>
              <a:t>bg</a:t>
            </a:r>
            <a:r>
              <a:rPr lang="en" sz="1100" b="1">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'tan'</a:t>
            </a:r>
            <a:r>
              <a:rPr lang="en" sz="1100" b="1">
                <a:solidFill>
                  <a:schemeClr val="dk1"/>
                </a:solidFill>
                <a:latin typeface="Courier New"/>
                <a:ea typeface="Courier New"/>
                <a:cs typeface="Courier New"/>
                <a:sym typeface="Courier New"/>
              </a:rPr>
              <a:t>, </a:t>
            </a:r>
            <a:r>
              <a:rPr lang="en" sz="1100" b="1">
                <a:solidFill>
                  <a:srgbClr val="660099"/>
                </a:solidFill>
                <a:latin typeface="Courier New"/>
                <a:ea typeface="Courier New"/>
                <a:cs typeface="Courier New"/>
                <a:sym typeface="Courier New"/>
              </a:rPr>
              <a:t>borderwidth</a:t>
            </a:r>
            <a:r>
              <a:rPr lang="en" sz="1100" b="1">
                <a:solidFill>
                  <a:schemeClr val="dk1"/>
                </a:solidFill>
                <a:latin typeface="Courier New"/>
                <a:ea typeface="Courier New"/>
                <a:cs typeface="Courier New"/>
                <a:sym typeface="Courier New"/>
              </a:rPr>
              <a:t>=</a:t>
            </a:r>
            <a:r>
              <a:rPr lang="en" sz="1100" b="1">
                <a:solidFill>
                  <a:srgbClr val="0000FF"/>
                </a:solidFill>
                <a:latin typeface="Courier New"/>
                <a:ea typeface="Courier New"/>
                <a:cs typeface="Courier New"/>
                <a:sym typeface="Courier New"/>
              </a:rPr>
              <a:t>3.5</a:t>
            </a:r>
            <a:r>
              <a:rPr lang="en" sz="1100" b="1">
                <a:solidFill>
                  <a:schemeClr val="dk1"/>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660099"/>
                </a:solidFill>
                <a:latin typeface="Courier New"/>
                <a:ea typeface="Courier New"/>
                <a:cs typeface="Courier New"/>
                <a:sym typeface="Courier New"/>
              </a:rPr>
              <a:t>relief</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'groove'</a:t>
            </a:r>
            <a:r>
              <a:rPr lang="en" sz="1100">
                <a:solidFill>
                  <a:schemeClr val="dk1"/>
                </a:solidFill>
                <a:latin typeface="Courier New"/>
                <a:ea typeface="Courier New"/>
                <a:cs typeface="Courier New"/>
                <a:sym typeface="Courier New"/>
              </a:rPr>
              <a:t>, </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"Hello {} :-)! Welcome to the wonderful</a:t>
            </a:r>
            <a:r>
              <a:rPr lang="en" sz="1100" b="1">
                <a:solidFill>
                  <a:srgbClr val="000080"/>
                </a:solidFill>
                <a:latin typeface="Courier New"/>
                <a:ea typeface="Courier New"/>
                <a:cs typeface="Courier New"/>
                <a:sym typeface="Courier New"/>
              </a:rPr>
              <a:t>\n</a:t>
            </a:r>
            <a:r>
              <a:rPr lang="en" sz="1100" b="1">
                <a:solidFill>
                  <a:srgbClr val="008080"/>
                </a:solidFill>
                <a:latin typeface="Courier New"/>
                <a:ea typeface="Courier New"/>
                <a:cs typeface="Courier New"/>
                <a:sym typeface="Courier New"/>
              </a:rPr>
              <a:t>"</a:t>
            </a:r>
            <a:endParaRPr sz="1100" b="1">
              <a:solidFill>
                <a:srgbClr val="00808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8080"/>
                </a:solidFill>
                <a:latin typeface="Courier New"/>
                <a:ea typeface="Courier New"/>
                <a:cs typeface="Courier New"/>
                <a:sym typeface="Courier New"/>
              </a:rPr>
              <a:t>                                	</a:t>
            </a:r>
            <a:r>
              <a:rPr lang="en" sz="1100" b="1">
                <a:solidFill>
                  <a:srgbClr val="008080"/>
                </a:solidFill>
                <a:latin typeface="Courier New"/>
                <a:ea typeface="Courier New"/>
                <a:cs typeface="Courier New"/>
                <a:sym typeface="Courier New"/>
              </a:rPr>
              <a:t>"world of programming. Enjoy your stay!"</a:t>
            </a:r>
            <a:r>
              <a:rPr lang="en" sz="1100">
                <a:solidFill>
                  <a:schemeClr val="dk1"/>
                </a:solidFill>
                <a:latin typeface="Courier New"/>
                <a:ea typeface="Courier New"/>
                <a:cs typeface="Courier New"/>
                <a:sym typeface="Courier New"/>
              </a:rPr>
              <a:t>.format(default_value.get()))</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None/>
            </a:pPr>
            <a:r>
              <a:rPr lang="en" sz="1100">
                <a:solidFill>
                  <a:schemeClr val="dk1"/>
                </a:solidFill>
                <a:latin typeface="Courier New"/>
                <a:ea typeface="Courier New"/>
                <a:cs typeface="Courier New"/>
                <a:sym typeface="Courier New"/>
              </a:rPr>
              <a:t>	greetings.pack()</a:t>
            </a:r>
            <a:endParaRPr sz="11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sz="1100" b="1">
              <a:solidFill>
                <a:srgbClr val="00008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Part II</a:t>
            </a:r>
            <a:endParaRPr/>
          </a:p>
        </p:txBody>
      </p:sp>
      <p:sp>
        <p:nvSpPr>
          <p:cNvPr id="214" name="Google Shape;21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default_value = tk.StringVar()</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default_value.set(</a:t>
            </a:r>
            <a:r>
              <a:rPr lang="en" sz="1500" b="1">
                <a:solidFill>
                  <a:srgbClr val="008080"/>
                </a:solidFill>
                <a:latin typeface="Courier New"/>
                <a:ea typeface="Courier New"/>
                <a:cs typeface="Courier New"/>
                <a:sym typeface="Courier New"/>
              </a:rPr>
              <a:t>'????'</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first_name_label = tk.Label(root, </a:t>
            </a:r>
            <a:r>
              <a:rPr lang="en" sz="1500">
                <a:solidFill>
                  <a:srgbClr val="660099"/>
                </a:solidFill>
                <a:latin typeface="Courier New"/>
                <a:ea typeface="Courier New"/>
                <a:cs typeface="Courier New"/>
                <a:sym typeface="Courier New"/>
              </a:rPr>
              <a:t>text</a:t>
            </a:r>
            <a:r>
              <a:rPr lang="en" sz="1500">
                <a:solidFill>
                  <a:schemeClr val="dk1"/>
                </a:solidFill>
                <a:latin typeface="Courier New"/>
                <a:ea typeface="Courier New"/>
                <a:cs typeface="Courier New"/>
                <a:sym typeface="Courier New"/>
              </a:rPr>
              <a:t>=</a:t>
            </a:r>
            <a:r>
              <a:rPr lang="en" sz="1500" b="1">
                <a:solidFill>
                  <a:srgbClr val="008080"/>
                </a:solidFill>
                <a:latin typeface="Courier New"/>
                <a:ea typeface="Courier New"/>
                <a:cs typeface="Courier New"/>
                <a:sym typeface="Courier New"/>
              </a:rPr>
              <a:t>'What</a:t>
            </a:r>
            <a:r>
              <a:rPr lang="en" sz="1500" b="1">
                <a:solidFill>
                  <a:srgbClr val="000080"/>
                </a:solidFill>
                <a:latin typeface="Courier New"/>
                <a:ea typeface="Courier New"/>
                <a:cs typeface="Courier New"/>
                <a:sym typeface="Courier New"/>
              </a:rPr>
              <a:t>\'</a:t>
            </a:r>
            <a:r>
              <a:rPr lang="en" sz="1500" b="1">
                <a:solidFill>
                  <a:srgbClr val="008080"/>
                </a:solidFill>
                <a:latin typeface="Courier New"/>
                <a:ea typeface="Courier New"/>
                <a:cs typeface="Courier New"/>
                <a:sym typeface="Courier New"/>
              </a:rPr>
              <a:t>s your name?'</a:t>
            </a:r>
            <a:r>
              <a:rPr lang="en" sz="1500">
                <a:solidFill>
                  <a:schemeClr val="dk1"/>
                </a:solidFill>
                <a:latin typeface="Courier New"/>
                <a:ea typeface="Courier New"/>
                <a:cs typeface="Courier New"/>
                <a:sym typeface="Courier New"/>
              </a:rPr>
              <a:t>).pack()</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first_name = tk.Entry(root, </a:t>
            </a:r>
            <a:r>
              <a:rPr lang="en" sz="1500">
                <a:solidFill>
                  <a:srgbClr val="660099"/>
                </a:solidFill>
                <a:latin typeface="Courier New"/>
                <a:ea typeface="Courier New"/>
                <a:cs typeface="Courier New"/>
                <a:sym typeface="Courier New"/>
              </a:rPr>
              <a:t>textvariable</a:t>
            </a:r>
            <a:r>
              <a:rPr lang="en" sz="1500">
                <a:solidFill>
                  <a:schemeClr val="dk1"/>
                </a:solidFill>
                <a:latin typeface="Courier New"/>
                <a:ea typeface="Courier New"/>
                <a:cs typeface="Courier New"/>
                <a:sym typeface="Courier New"/>
              </a:rPr>
              <a:t>=default_value).pack()</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button = tk.Button(</a:t>
            </a:r>
            <a:r>
              <a:rPr lang="en" sz="1500">
                <a:solidFill>
                  <a:srgbClr val="660099"/>
                </a:solidFill>
                <a:latin typeface="Courier New"/>
                <a:ea typeface="Courier New"/>
                <a:cs typeface="Courier New"/>
                <a:sym typeface="Courier New"/>
              </a:rPr>
              <a:t>text</a:t>
            </a:r>
            <a:r>
              <a:rPr lang="en" sz="1500">
                <a:solidFill>
                  <a:schemeClr val="dk1"/>
                </a:solidFill>
                <a:latin typeface="Courier New"/>
                <a:ea typeface="Courier New"/>
                <a:cs typeface="Courier New"/>
                <a:sym typeface="Courier New"/>
              </a:rPr>
              <a:t>=</a:t>
            </a:r>
            <a:r>
              <a:rPr lang="en" sz="1500" b="1">
                <a:solidFill>
                  <a:srgbClr val="008080"/>
                </a:solidFill>
                <a:latin typeface="Courier New"/>
                <a:ea typeface="Courier New"/>
                <a:cs typeface="Courier New"/>
                <a:sym typeface="Courier New"/>
              </a:rPr>
              <a:t>'Click Me!'</a:t>
            </a:r>
            <a:r>
              <a:rPr lang="en" sz="1500">
                <a:solidFill>
                  <a:schemeClr val="dk1"/>
                </a:solidFill>
                <a:latin typeface="Courier New"/>
                <a:ea typeface="Courier New"/>
                <a:cs typeface="Courier New"/>
                <a:sym typeface="Courier New"/>
              </a:rPr>
              <a:t>, </a:t>
            </a:r>
            <a:r>
              <a:rPr lang="en" sz="1500">
                <a:solidFill>
                  <a:srgbClr val="660099"/>
                </a:solidFill>
                <a:latin typeface="Courier New"/>
                <a:ea typeface="Courier New"/>
                <a:cs typeface="Courier New"/>
                <a:sym typeface="Courier New"/>
              </a:rPr>
              <a:t>command</a:t>
            </a:r>
            <a:r>
              <a:rPr lang="en" sz="1500">
                <a:solidFill>
                  <a:schemeClr val="dk1"/>
                </a:solidFill>
                <a:latin typeface="Courier New"/>
                <a:ea typeface="Courier New"/>
                <a:cs typeface="Courier New"/>
                <a:sym typeface="Courier New"/>
              </a:rPr>
              <a:t>=greeting).pack()</a:t>
            </a:r>
            <a:endParaRPr sz="15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tk.mainloop()</a:t>
            </a:r>
            <a:endParaRPr sz="1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Greetings App Analysis </a:t>
            </a:r>
            <a:endParaRPr/>
          </a:p>
        </p:txBody>
      </p:sp>
      <p:sp>
        <p:nvSpPr>
          <p:cNvPr id="220" name="Google Shape;22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If we want text to appear in the </a:t>
            </a:r>
            <a:r>
              <a:rPr lang="en">
                <a:solidFill>
                  <a:schemeClr val="dk1"/>
                </a:solidFill>
              </a:rPr>
              <a:t>Entry</a:t>
            </a:r>
            <a:r>
              <a:rPr lang="en">
                <a:solidFill>
                  <a:schemeClr val="dk1"/>
                </a:solidFill>
                <a:latin typeface="Times New Roman"/>
                <a:ea typeface="Times New Roman"/>
                <a:cs typeface="Times New Roman"/>
                <a:sym typeface="Times New Roman"/>
              </a:rPr>
              <a:t> widget itself then there’s no attribute that we can place within the </a:t>
            </a:r>
            <a:r>
              <a:rPr lang="en">
                <a:solidFill>
                  <a:schemeClr val="dk1"/>
                </a:solidFill>
              </a:rPr>
              <a:t>Entry</a:t>
            </a:r>
            <a:r>
              <a:rPr lang="en">
                <a:solidFill>
                  <a:schemeClr val="dk1"/>
                </a:solidFill>
                <a:latin typeface="Times New Roman"/>
                <a:ea typeface="Times New Roman"/>
                <a:cs typeface="Times New Roman"/>
                <a:sym typeface="Times New Roman"/>
              </a:rPr>
              <a:t> widget. Instead, we need to create what’s called a </a:t>
            </a:r>
            <a:r>
              <a:rPr lang="en">
                <a:solidFill>
                  <a:schemeClr val="dk1"/>
                </a:solidFill>
              </a:rPr>
              <a:t>StringVar</a:t>
            </a:r>
            <a:r>
              <a:rPr lang="en">
                <a:solidFill>
                  <a:schemeClr val="dk1"/>
                </a:solidFill>
                <a:latin typeface="Times New Roman"/>
                <a:ea typeface="Times New Roman"/>
                <a:cs typeface="Times New Roman"/>
                <a:sym typeface="Times New Roman"/>
              </a:rPr>
              <a:t> variable, and then pass it in as the text variable value of the </a:t>
            </a:r>
            <a:r>
              <a:rPr lang="en">
                <a:solidFill>
                  <a:schemeClr val="dk1"/>
                </a:solidFill>
              </a:rPr>
              <a:t>Entry</a:t>
            </a:r>
            <a:r>
              <a:rPr lang="en">
                <a:solidFill>
                  <a:schemeClr val="dk1"/>
                </a:solidFill>
                <a:latin typeface="Times New Roman"/>
                <a:ea typeface="Times New Roman"/>
                <a:cs typeface="Times New Roman"/>
                <a:sym typeface="Times New Roman"/>
              </a:rPr>
              <a:t> widget.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A </a:t>
            </a:r>
            <a:r>
              <a:rPr lang="en">
                <a:solidFill>
                  <a:schemeClr val="dk1"/>
                </a:solidFill>
              </a:rPr>
              <a:t>StringVar</a:t>
            </a:r>
            <a:r>
              <a:rPr lang="en">
                <a:solidFill>
                  <a:schemeClr val="dk1"/>
                </a:solidFill>
                <a:latin typeface="Times New Roman"/>
                <a:ea typeface="Times New Roman"/>
                <a:cs typeface="Times New Roman"/>
                <a:sym typeface="Times New Roman"/>
              </a:rPr>
              <a:t> is in essence part of the variable classes in </a:t>
            </a:r>
            <a:r>
              <a:rPr lang="en">
                <a:solidFill>
                  <a:schemeClr val="dk1"/>
                </a:solidFill>
              </a:rPr>
              <a:t>tkinter</a:t>
            </a:r>
            <a:r>
              <a:rPr lang="en">
                <a:solidFill>
                  <a:schemeClr val="dk1"/>
                </a:solidFill>
                <a:latin typeface="Times New Roman"/>
                <a:ea typeface="Times New Roman"/>
                <a:cs typeface="Times New Roman"/>
                <a:sym typeface="Times New Roman"/>
              </a:rPr>
              <a:t>; there’s also the </a:t>
            </a:r>
            <a:r>
              <a:rPr lang="en">
                <a:solidFill>
                  <a:schemeClr val="dk1"/>
                </a:solidFill>
              </a:rPr>
              <a:t>BooleanVar</a:t>
            </a:r>
            <a:r>
              <a:rPr lang="en">
                <a:solidFill>
                  <a:schemeClr val="dk1"/>
                </a:solidFill>
                <a:latin typeface="Times New Roman"/>
                <a:ea typeface="Times New Roman"/>
                <a:cs typeface="Times New Roman"/>
                <a:sym typeface="Times New Roman"/>
              </a:rPr>
              <a:t>, </a:t>
            </a:r>
            <a:r>
              <a:rPr lang="en">
                <a:solidFill>
                  <a:schemeClr val="dk1"/>
                </a:solidFill>
              </a:rPr>
              <a:t>DoubleVar</a:t>
            </a:r>
            <a:r>
              <a:rPr lang="en">
                <a:solidFill>
                  <a:schemeClr val="dk1"/>
                </a:solidFill>
                <a:latin typeface="Times New Roman"/>
                <a:ea typeface="Times New Roman"/>
                <a:cs typeface="Times New Roman"/>
                <a:sym typeface="Times New Roman"/>
              </a:rPr>
              <a:t>, and </a:t>
            </a:r>
            <a:r>
              <a:rPr lang="en">
                <a:solidFill>
                  <a:schemeClr val="dk1"/>
                </a:solidFill>
              </a:rPr>
              <a:t>IntVar </a:t>
            </a:r>
            <a:r>
              <a:rPr lang="en">
                <a:solidFill>
                  <a:schemeClr val="dk1"/>
                </a:solidFill>
                <a:latin typeface="Times New Roman"/>
                <a:ea typeface="Times New Roman"/>
                <a:cs typeface="Times New Roman"/>
                <a:sym typeface="Times New Roman"/>
              </a:rPr>
              <a:t>classes.  These serve as wrappers for their respective datatype.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default_value = tk.StringVar()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 default_value.set(</a:t>
            </a:r>
            <a:r>
              <a:rPr lang="en" b="1">
                <a:solidFill>
                  <a:srgbClr val="008080"/>
                </a:solidFill>
              </a:rPr>
              <a:t>'pizza?'</a:t>
            </a:r>
            <a:r>
              <a:rPr lang="en">
                <a:solidFill>
                  <a:schemeClr val="dk1"/>
                </a:solidFill>
              </a:rPr>
              <a: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first_name = tk.Entry(root, </a:t>
            </a:r>
            <a:r>
              <a:rPr lang="en">
                <a:solidFill>
                  <a:srgbClr val="660099"/>
                </a:solidFill>
              </a:rPr>
              <a:t>textvariable</a:t>
            </a:r>
            <a:r>
              <a:rPr lang="en">
                <a:solidFill>
                  <a:schemeClr val="dk1"/>
                </a:solidFill>
              </a:rPr>
              <a:t>=default_value).pack()</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Ordering Layouts In Tkinter</a:t>
            </a:r>
            <a:endParaRPr/>
          </a:p>
        </p:txBody>
      </p:sp>
      <p:sp>
        <p:nvSpPr>
          <p:cNvPr id="226" name="Google Shape;22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There are three ways in which you can control the layout of items in your GUI, they are:</a:t>
            </a:r>
            <a:endParaRPr sz="2200">
              <a:solidFill>
                <a:schemeClr val="dk1"/>
              </a:solidFill>
            </a:endParaRPr>
          </a:p>
          <a:p>
            <a:pPr marL="0" lvl="0" indent="0" algn="l" rtl="0">
              <a:spcBef>
                <a:spcPts val="1600"/>
              </a:spcBef>
              <a:spcAft>
                <a:spcPts val="0"/>
              </a:spcAft>
              <a:buClr>
                <a:schemeClr val="dk1"/>
              </a:buClr>
              <a:buSzPts val="1100"/>
              <a:buFont typeface="Arial"/>
              <a:buNone/>
            </a:pPr>
            <a:r>
              <a:rPr lang="en" sz="2200">
                <a:solidFill>
                  <a:schemeClr val="dk1"/>
                </a:solidFill>
              </a:rPr>
              <a:t>·</a:t>
            </a:r>
            <a:r>
              <a:rPr lang="en" sz="2200">
                <a:solidFill>
                  <a:schemeClr val="dk1"/>
                </a:solidFill>
                <a:latin typeface="Times New Roman"/>
                <a:ea typeface="Times New Roman"/>
                <a:cs typeface="Times New Roman"/>
                <a:sym typeface="Times New Roman"/>
              </a:rPr>
              <a:t>     	pack</a:t>
            </a:r>
            <a:endParaRPr sz="220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200">
                <a:solidFill>
                  <a:schemeClr val="dk1"/>
                </a:solidFill>
              </a:rPr>
              <a:t>·</a:t>
            </a:r>
            <a:r>
              <a:rPr lang="en" sz="2200">
                <a:solidFill>
                  <a:schemeClr val="dk1"/>
                </a:solidFill>
                <a:latin typeface="Times New Roman"/>
                <a:ea typeface="Times New Roman"/>
                <a:cs typeface="Times New Roman"/>
                <a:sym typeface="Times New Roman"/>
              </a:rPr>
              <a:t>     	grid</a:t>
            </a:r>
            <a:endParaRPr sz="220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200">
                <a:solidFill>
                  <a:schemeClr val="dk1"/>
                </a:solidFill>
              </a:rPr>
              <a:t>·</a:t>
            </a:r>
            <a:r>
              <a:rPr lang="en" sz="2200">
                <a:solidFill>
                  <a:schemeClr val="dk1"/>
                </a:solidFill>
                <a:latin typeface="Times New Roman"/>
                <a:ea typeface="Times New Roman"/>
                <a:cs typeface="Times New Roman"/>
                <a:sym typeface="Times New Roman"/>
              </a:rPr>
              <a:t>     	place</a:t>
            </a:r>
            <a:endParaRPr sz="2200">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Tkinter?</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It’s wired into python’s core.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It’s cross platform.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It’s a wrapper to the standard Tk GUI toolkit.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It’s easy to get started with.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t>
            </a:r>
            <a:endParaRPr/>
          </a:p>
        </p:txBody>
      </p:sp>
      <p:sp>
        <p:nvSpPr>
          <p:cNvPr id="232" name="Google Shape;23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chemeClr val="dk1"/>
                </a:solidFill>
                <a:latin typeface="Times New Roman"/>
                <a:ea typeface="Times New Roman"/>
                <a:cs typeface="Times New Roman"/>
                <a:sym typeface="Times New Roman"/>
              </a:rPr>
              <a:t>This is the easiest one to use as once you use it the method takes care of the ordering itself.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 GUI Example </a:t>
            </a:r>
            <a:endParaRPr/>
          </a:p>
        </p:txBody>
      </p:sp>
      <p:sp>
        <p:nvSpPr>
          <p:cNvPr id="238" name="Google Shape;238;p43"/>
          <p:cNvSpPr txBox="1">
            <a:spLocks noGrp="1"/>
          </p:cNvSpPr>
          <p:nvPr>
            <p:ph type="body" idx="1"/>
          </p:nvPr>
        </p:nvSpPr>
        <p:spPr>
          <a:xfrm>
            <a:off x="311700" y="1152475"/>
            <a:ext cx="8589000" cy="379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9" name="Google Shape;239;p43"/>
          <p:cNvPicPr preferRelativeResize="0"/>
          <p:nvPr/>
        </p:nvPicPr>
        <p:blipFill>
          <a:blip r:embed="rId3">
            <a:alphaModFix/>
          </a:blip>
          <a:stretch>
            <a:fillRect/>
          </a:stretch>
        </p:blipFill>
        <p:spPr>
          <a:xfrm>
            <a:off x="1230800" y="1337175"/>
            <a:ext cx="6076572"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The Pack Demo</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latin typeface="Courier New"/>
                <a:ea typeface="Courier New"/>
                <a:cs typeface="Courier New"/>
                <a:sym typeface="Courier New"/>
              </a:rPr>
              <a:t>$ python tkinter_pack.py </a:t>
            </a:r>
            <a:endParaRPr sz="2500">
              <a:solidFill>
                <a:srgbClr val="00000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 Code Snippet Part I</a:t>
            </a:r>
            <a:endParaRPr/>
          </a:p>
        </p:txBody>
      </p:sp>
      <p:sp>
        <p:nvSpPr>
          <p:cNvPr id="251" name="Google Shape;251;p45"/>
          <p:cNvSpPr txBox="1">
            <a:spLocks noGrp="1"/>
          </p:cNvSpPr>
          <p:nvPr>
            <p:ph type="body" idx="1"/>
          </p:nvPr>
        </p:nvSpPr>
        <p:spPr>
          <a:xfrm>
            <a:off x="311700" y="1152475"/>
            <a:ext cx="8832300" cy="38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0080"/>
                </a:solidFill>
                <a:latin typeface="Courier New"/>
                <a:ea typeface="Courier New"/>
                <a:cs typeface="Courier New"/>
                <a:sym typeface="Courier New"/>
              </a:rPr>
              <a:t>import </a:t>
            </a:r>
            <a:r>
              <a:rPr lang="en" sz="1200">
                <a:solidFill>
                  <a:schemeClr val="dk1"/>
                </a:solidFill>
                <a:latin typeface="Courier New"/>
                <a:ea typeface="Courier New"/>
                <a:cs typeface="Courier New"/>
                <a:sym typeface="Courier New"/>
              </a:rPr>
              <a:t>tkinter </a:t>
            </a:r>
            <a:r>
              <a:rPr lang="en" sz="1200" b="1">
                <a:solidFill>
                  <a:srgbClr val="000080"/>
                </a:solidFill>
                <a:latin typeface="Courier New"/>
                <a:ea typeface="Courier New"/>
                <a:cs typeface="Courier New"/>
                <a:sym typeface="Courier New"/>
              </a:rPr>
              <a:t>as </a:t>
            </a:r>
            <a:r>
              <a:rPr lang="en" sz="1200">
                <a:solidFill>
                  <a:schemeClr val="dk1"/>
                </a:solidFill>
                <a:latin typeface="Courier New"/>
                <a:ea typeface="Courier New"/>
                <a:cs typeface="Courier New"/>
                <a:sym typeface="Courier New"/>
              </a:rPr>
              <a:t>tk</a:t>
            </a:r>
            <a:endParaRPr sz="12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root = tk.Tk()</a:t>
            </a:r>
            <a:endParaRPr sz="12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root.title(</a:t>
            </a:r>
            <a:r>
              <a:rPr lang="en" sz="1200" b="1">
                <a:solidFill>
                  <a:srgbClr val="008080"/>
                </a:solidFill>
                <a:latin typeface="Courier New"/>
                <a:ea typeface="Courier New"/>
                <a:cs typeface="Courier New"/>
                <a:sym typeface="Courier New"/>
              </a:rPr>
              <a:t>'Tinker Geometry Managers'</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colors = [</a:t>
            </a:r>
            <a:r>
              <a:rPr lang="en" sz="1200" b="1">
                <a:solidFill>
                  <a:srgbClr val="008080"/>
                </a:solidFill>
                <a:latin typeface="Courier New"/>
                <a:ea typeface="Courier New"/>
                <a:cs typeface="Courier New"/>
                <a:sym typeface="Courier New"/>
              </a:rPr>
              <a:t>'black'</a:t>
            </a: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'red'</a:t>
            </a: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'orange'</a:t>
            </a: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'blue'</a:t>
            </a: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'green'</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'yellow'</a:t>
            </a: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'brown'</a:t>
            </a:r>
            <a:r>
              <a:rPr lang="en" sz="1200">
                <a:solidFill>
                  <a:schemeClr val="dk1"/>
                </a:solidFill>
                <a:latin typeface="Courier New"/>
                <a:ea typeface="Courier New"/>
                <a:cs typeface="Courier New"/>
                <a:sym typeface="Courier New"/>
              </a:rPr>
              <a:t>, </a:t>
            </a:r>
            <a:r>
              <a:rPr lang="en" sz="1200" b="1">
                <a:solidFill>
                  <a:srgbClr val="008080"/>
                </a:solidFill>
                <a:latin typeface="Courier New"/>
                <a:ea typeface="Courier New"/>
                <a:cs typeface="Courier New"/>
                <a:sym typeface="Courier New"/>
              </a:rPr>
              <a:t>'gold'</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i="1">
                <a:solidFill>
                  <a:srgbClr val="808080"/>
                </a:solidFill>
                <a:latin typeface="Courier New"/>
                <a:ea typeface="Courier New"/>
                <a:cs typeface="Courier New"/>
                <a:sym typeface="Courier New"/>
              </a:rPr>
              <a:t># The label geometry layout manager in Tkinter</a:t>
            </a:r>
            <a:endParaRPr sz="1200" i="1">
              <a:solidFill>
                <a:srgbClr val="80808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label_one = tk.Label(</a:t>
            </a:r>
            <a:r>
              <a:rPr lang="en" sz="1200">
                <a:solidFill>
                  <a:srgbClr val="660099"/>
                </a:solidFill>
                <a:latin typeface="Courier New"/>
                <a:ea typeface="Courier New"/>
                <a:cs typeface="Courier New"/>
                <a:sym typeface="Courier New"/>
              </a:rPr>
              <a:t>text</a:t>
            </a:r>
            <a:r>
              <a:rPr lang="en" sz="1200">
                <a:solidFill>
                  <a:schemeClr val="dk1"/>
                </a:solidFill>
                <a:latin typeface="Courier New"/>
                <a:ea typeface="Courier New"/>
                <a:cs typeface="Courier New"/>
                <a:sym typeface="Courier New"/>
              </a:rPr>
              <a:t>=</a:t>
            </a:r>
            <a:r>
              <a:rPr lang="en" sz="1200" b="1">
                <a:solidFill>
                  <a:srgbClr val="008080"/>
                </a:solidFill>
                <a:latin typeface="Courier New"/>
                <a:ea typeface="Courier New"/>
                <a:cs typeface="Courier New"/>
                <a:sym typeface="Courier New"/>
              </a:rPr>
              <a:t>'The Black Label'</a:t>
            </a:r>
            <a:r>
              <a:rPr lang="en" sz="1200">
                <a:solidFill>
                  <a:schemeClr val="dk1"/>
                </a:solidFill>
                <a:latin typeface="Courier New"/>
                <a:ea typeface="Courier New"/>
                <a:cs typeface="Courier New"/>
                <a:sym typeface="Courier New"/>
              </a:rPr>
              <a:t>).pack()</a:t>
            </a:r>
            <a:endParaRPr sz="1200">
              <a:solidFill>
                <a:schemeClr val="dk1"/>
              </a:solidFill>
              <a:latin typeface="Courier New"/>
              <a:ea typeface="Courier New"/>
              <a:cs typeface="Courier New"/>
              <a:sym typeface="Courier New"/>
            </a:endParaRPr>
          </a:p>
          <a:p>
            <a:pPr marL="0" lvl="0" indent="0" algn="l" rtl="0">
              <a:spcBef>
                <a:spcPts val="1600"/>
              </a:spcBef>
              <a:spcAft>
                <a:spcPts val="1600"/>
              </a:spcAft>
              <a:buNone/>
            </a:pPr>
            <a:r>
              <a:rPr lang="en" sz="1200">
                <a:solidFill>
                  <a:schemeClr val="dk1"/>
                </a:solidFill>
                <a:latin typeface="Courier New"/>
                <a:ea typeface="Courier New"/>
                <a:cs typeface="Courier New"/>
                <a:sym typeface="Courier New"/>
              </a:rPr>
              <a:t>label_one_black = tk.Label(root, </a:t>
            </a:r>
            <a:r>
              <a:rPr lang="en" sz="1200">
                <a:solidFill>
                  <a:srgbClr val="660099"/>
                </a:solidFill>
                <a:latin typeface="Courier New"/>
                <a:ea typeface="Courier New"/>
                <a:cs typeface="Courier New"/>
                <a:sym typeface="Courier New"/>
              </a:rPr>
              <a:t>bg</a:t>
            </a:r>
            <a:r>
              <a:rPr lang="en" sz="1200">
                <a:solidFill>
                  <a:schemeClr val="dk1"/>
                </a:solidFill>
                <a:latin typeface="Courier New"/>
                <a:ea typeface="Courier New"/>
                <a:cs typeface="Courier New"/>
                <a:sym typeface="Courier New"/>
              </a:rPr>
              <a:t>=colors[</a:t>
            </a:r>
            <a:r>
              <a:rPr lang="en" sz="1200">
                <a:solidFill>
                  <a:srgbClr val="0000FF"/>
                </a:solidFill>
                <a:latin typeface="Courier New"/>
                <a:ea typeface="Courier New"/>
                <a:cs typeface="Courier New"/>
                <a:sym typeface="Courier New"/>
              </a:rPr>
              <a:t>0</a:t>
            </a:r>
            <a:r>
              <a:rPr lang="en" sz="1200">
                <a:solidFill>
                  <a:schemeClr val="dk1"/>
                </a:solidFill>
                <a:latin typeface="Courier New"/>
                <a:ea typeface="Courier New"/>
                <a:cs typeface="Courier New"/>
                <a:sym typeface="Courier New"/>
              </a:rPr>
              <a:t>]).pack(</a:t>
            </a:r>
            <a:r>
              <a:rPr lang="en" sz="1200">
                <a:solidFill>
                  <a:srgbClr val="660099"/>
                </a:solidFill>
                <a:latin typeface="Courier New"/>
                <a:ea typeface="Courier New"/>
                <a:cs typeface="Courier New"/>
                <a:sym typeface="Courier New"/>
              </a:rPr>
              <a:t>fill</a:t>
            </a:r>
            <a:r>
              <a:rPr lang="en" sz="1200">
                <a:solidFill>
                  <a:schemeClr val="dk1"/>
                </a:solidFill>
                <a:latin typeface="Courier New"/>
                <a:ea typeface="Courier New"/>
                <a:cs typeface="Courier New"/>
                <a:sym typeface="Courier New"/>
              </a:rPr>
              <a:t>=tk.X)</a:t>
            </a:r>
            <a:endParaRPr sz="12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Pack Code Snippet Part II</a:t>
            </a:r>
            <a:endParaRPr/>
          </a:p>
        </p:txBody>
      </p:sp>
      <p:sp>
        <p:nvSpPr>
          <p:cNvPr id="257" name="Google Shape;257;p46"/>
          <p:cNvSpPr txBox="1">
            <a:spLocks noGrp="1"/>
          </p:cNvSpPr>
          <p:nvPr>
            <p:ph type="body" idx="1"/>
          </p:nvPr>
        </p:nvSpPr>
        <p:spPr>
          <a:xfrm>
            <a:off x="311700" y="1152475"/>
            <a:ext cx="8653800" cy="39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label_two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Red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label_two_red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1</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label_three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Orange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label_three_orange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2</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label_four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Blue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label_four_blue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3</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label_five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Green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label_five_blue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4</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label_six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Yellow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label_six_yellow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5</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 Code Snippet Part III</a:t>
            </a:r>
            <a:endParaRPr/>
          </a:p>
        </p:txBody>
      </p:sp>
      <p:sp>
        <p:nvSpPr>
          <p:cNvPr id="263" name="Google Shape;26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label_seven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Brown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label_six_brown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6</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label_eight = tk.Label(</a:t>
            </a:r>
            <a:r>
              <a:rPr lang="en" sz="1100">
                <a:solidFill>
                  <a:srgbClr val="660099"/>
                </a:solidFill>
                <a:latin typeface="Courier New"/>
                <a:ea typeface="Courier New"/>
                <a:cs typeface="Courier New"/>
                <a:sym typeface="Courier New"/>
              </a:rPr>
              <a:t>text</a:t>
            </a:r>
            <a:r>
              <a:rPr lang="en" sz="1100">
                <a:solidFill>
                  <a:schemeClr val="dk1"/>
                </a:solidFill>
                <a:latin typeface="Courier New"/>
                <a:ea typeface="Courier New"/>
                <a:cs typeface="Courier New"/>
                <a:sym typeface="Courier New"/>
              </a:rPr>
              <a:t>=</a:t>
            </a:r>
            <a:r>
              <a:rPr lang="en" sz="1100" b="1">
                <a:solidFill>
                  <a:srgbClr val="008080"/>
                </a:solidFill>
                <a:latin typeface="Courier New"/>
                <a:ea typeface="Courier New"/>
                <a:cs typeface="Courier New"/>
                <a:sym typeface="Courier New"/>
              </a:rPr>
              <a:t>'The Gold Label'</a:t>
            </a:r>
            <a:r>
              <a:rPr lang="en" sz="1100">
                <a:solidFill>
                  <a:schemeClr val="dk1"/>
                </a:solidFill>
                <a:latin typeface="Courier New"/>
                <a:ea typeface="Courier New"/>
                <a:cs typeface="Courier New"/>
                <a:sym typeface="Courier New"/>
              </a:rPr>
              <a:t>).pack()</a:t>
            </a:r>
            <a:endParaRPr sz="11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label_six_gold = tk.Label(root, </a:t>
            </a:r>
            <a:r>
              <a:rPr lang="en" sz="1100">
                <a:solidFill>
                  <a:srgbClr val="660099"/>
                </a:solidFill>
                <a:latin typeface="Courier New"/>
                <a:ea typeface="Courier New"/>
                <a:cs typeface="Courier New"/>
                <a:sym typeface="Courier New"/>
              </a:rPr>
              <a:t>bg</a:t>
            </a:r>
            <a:r>
              <a:rPr lang="en" sz="1100">
                <a:solidFill>
                  <a:schemeClr val="dk1"/>
                </a:solidFill>
                <a:latin typeface="Courier New"/>
                <a:ea typeface="Courier New"/>
                <a:cs typeface="Courier New"/>
                <a:sym typeface="Courier New"/>
              </a:rPr>
              <a:t>=colors[</a:t>
            </a:r>
            <a:r>
              <a:rPr lang="en" sz="1100">
                <a:solidFill>
                  <a:srgbClr val="0000FF"/>
                </a:solidFill>
                <a:latin typeface="Courier New"/>
                <a:ea typeface="Courier New"/>
                <a:cs typeface="Courier New"/>
                <a:sym typeface="Courier New"/>
              </a:rPr>
              <a:t>7</a:t>
            </a:r>
            <a:r>
              <a:rPr lang="en" sz="1100">
                <a:solidFill>
                  <a:schemeClr val="dk1"/>
                </a:solidFill>
                <a:latin typeface="Courier New"/>
                <a:ea typeface="Courier New"/>
                <a:cs typeface="Courier New"/>
                <a:sym typeface="Courier New"/>
              </a:rPr>
              <a:t>]).pack(</a:t>
            </a:r>
            <a:r>
              <a:rPr lang="en" sz="1100">
                <a:solidFill>
                  <a:srgbClr val="660099"/>
                </a:solidFill>
                <a:latin typeface="Courier New"/>
                <a:ea typeface="Courier New"/>
                <a:cs typeface="Courier New"/>
                <a:sym typeface="Courier New"/>
              </a:rPr>
              <a:t>fill</a:t>
            </a:r>
            <a:r>
              <a:rPr lang="en" sz="1100">
                <a:solidFill>
                  <a:schemeClr val="dk1"/>
                </a:solidFill>
                <a:latin typeface="Courier New"/>
                <a:ea typeface="Courier New"/>
                <a:cs typeface="Courier New"/>
                <a:sym typeface="Courier New"/>
              </a:rPr>
              <a:t>=tk.X)</a:t>
            </a:r>
            <a:endParaRPr sz="1100">
              <a:solidFill>
                <a:schemeClr val="dk1"/>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en" sz="1100">
                <a:solidFill>
                  <a:schemeClr val="dk1"/>
                </a:solidFill>
                <a:latin typeface="Courier New"/>
                <a:ea typeface="Courier New"/>
                <a:cs typeface="Courier New"/>
                <a:sym typeface="Courier New"/>
              </a:rPr>
              <a:t>root.mainloop()</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Place </a:t>
            </a:r>
            <a:endParaRPr/>
          </a:p>
        </p:txBody>
      </p:sp>
      <p:sp>
        <p:nvSpPr>
          <p:cNvPr id="269" name="Google Shape;26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The place layout manager allows you to do absolute and relative positioning with tkinter. So, you can specify exactly where you want a widget to appear in the GUI. </a:t>
            </a:r>
            <a:endParaRPr sz="25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Place Geometry Manager </a:t>
            </a:r>
            <a:endParaRPr/>
          </a:p>
        </p:txBody>
      </p:sp>
      <p:sp>
        <p:nvSpPr>
          <p:cNvPr id="275" name="Google Shape;275;p49"/>
          <p:cNvSpPr txBox="1">
            <a:spLocks noGrp="1"/>
          </p:cNvSpPr>
          <p:nvPr>
            <p:ph type="body" idx="1"/>
          </p:nvPr>
        </p:nvSpPr>
        <p:spPr>
          <a:xfrm>
            <a:off x="259875" y="1017725"/>
            <a:ext cx="8520600" cy="368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6" name="Google Shape;276;p49"/>
          <p:cNvPicPr preferRelativeResize="0"/>
          <p:nvPr/>
        </p:nvPicPr>
        <p:blipFill>
          <a:blip r:embed="rId3">
            <a:alphaModFix/>
          </a:blip>
          <a:stretch>
            <a:fillRect/>
          </a:stretch>
        </p:blipFill>
        <p:spPr>
          <a:xfrm>
            <a:off x="2238488" y="1152475"/>
            <a:ext cx="3552825" cy="3619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Place Demo</a:t>
            </a:r>
            <a:endParaRPr/>
          </a:p>
        </p:txBody>
      </p:sp>
      <p:sp>
        <p:nvSpPr>
          <p:cNvPr id="282" name="Google Shape;282;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solidFill>
                  <a:srgbClr val="000000"/>
                </a:solidFill>
                <a:latin typeface="Courier New"/>
                <a:ea typeface="Courier New"/>
                <a:cs typeface="Courier New"/>
                <a:sym typeface="Courier New"/>
              </a:rPr>
              <a:t>$ python tkinter_place_example.py </a:t>
            </a:r>
            <a:endParaRPr sz="2500" b="1">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Place Code Snippet </a:t>
            </a:r>
            <a:endParaRPr/>
          </a:p>
        </p:txBody>
      </p:sp>
      <p:sp>
        <p:nvSpPr>
          <p:cNvPr id="288" name="Google Shape;288;p51"/>
          <p:cNvSpPr txBox="1">
            <a:spLocks noGrp="1"/>
          </p:cNvSpPr>
          <p:nvPr>
            <p:ph type="body" idx="1"/>
          </p:nvPr>
        </p:nvSpPr>
        <p:spPr>
          <a:xfrm>
            <a:off x="259875" y="572700"/>
            <a:ext cx="8572500" cy="44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tkinter </a:t>
            </a:r>
            <a:r>
              <a:rPr lang="en" sz="1000" b="1">
                <a:solidFill>
                  <a:srgbClr val="000080"/>
                </a:solidFill>
                <a:latin typeface="Courier New"/>
                <a:ea typeface="Courier New"/>
                <a:cs typeface="Courier New"/>
                <a:sym typeface="Courier New"/>
              </a:rPr>
              <a:t>as </a:t>
            </a:r>
            <a:r>
              <a:rPr lang="en" sz="1000">
                <a:solidFill>
                  <a:schemeClr val="dk1"/>
                </a:solidFill>
                <a:latin typeface="Courier New"/>
                <a:ea typeface="Courier New"/>
                <a:cs typeface="Courier New"/>
                <a:sym typeface="Courier New"/>
              </a:rPr>
              <a:t>tk</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root = tk.Tk()</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root.title(</a:t>
            </a:r>
            <a:r>
              <a:rPr lang="en" sz="1000" b="1">
                <a:solidFill>
                  <a:srgbClr val="008080"/>
                </a:solidFill>
                <a:latin typeface="Courier New"/>
                <a:ea typeface="Courier New"/>
                <a:cs typeface="Courier New"/>
                <a:sym typeface="Courier New"/>
              </a:rPr>
              <a:t>'Tinker Place Geometry Manager'</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root.geometry(</a:t>
            </a:r>
            <a:r>
              <a:rPr lang="en" sz="1000" b="1">
                <a:solidFill>
                  <a:srgbClr val="008080"/>
                </a:solidFill>
                <a:latin typeface="Courier New"/>
                <a:ea typeface="Courier New"/>
                <a:cs typeface="Courier New"/>
                <a:sym typeface="Courier New"/>
              </a:rPr>
              <a:t>'375x350'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colors = [</a:t>
            </a:r>
            <a:r>
              <a:rPr lang="en" sz="1000" b="1">
                <a:solidFill>
                  <a:srgbClr val="008080"/>
                </a:solidFill>
                <a:latin typeface="Courier New"/>
                <a:ea typeface="Courier New"/>
                <a:cs typeface="Courier New"/>
                <a:sym typeface="Courier New"/>
              </a:rPr>
              <a:t>'black'</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'red'</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'orange'</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'blue'</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'green'</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'yellow'</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'brown'</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'gold'</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width, height = </a:t>
            </a:r>
            <a:r>
              <a:rPr lang="en" sz="1000">
                <a:solidFill>
                  <a:srgbClr val="0000FF"/>
                </a:solidFill>
                <a:latin typeface="Courier New"/>
                <a:ea typeface="Courier New"/>
                <a:cs typeface="Courier New"/>
                <a:sym typeface="Courier New"/>
              </a:rPr>
              <a:t>0</a:t>
            </a:r>
            <a:r>
              <a:rPr lang="en" sz="1000">
                <a:solidFill>
                  <a:schemeClr val="dk1"/>
                </a:solidFill>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0</a:t>
            </a:r>
            <a:endParaRPr sz="1000">
              <a:solidFill>
                <a:srgbClr val="0000FF"/>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x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80"/>
                </a:solidFill>
                <a:latin typeface="Courier New"/>
                <a:ea typeface="Courier New"/>
                <a:cs typeface="Courier New"/>
                <a:sym typeface="Courier New"/>
              </a:rPr>
              <a:t>len</a:t>
            </a:r>
            <a:r>
              <a:rPr lang="en" sz="1000">
                <a:solidFill>
                  <a:schemeClr val="dk1"/>
                </a:solidFill>
                <a:latin typeface="Courier New"/>
                <a:ea typeface="Courier New"/>
                <a:cs typeface="Courier New"/>
                <a:sym typeface="Courier New"/>
              </a:rPr>
              <a:t>(colors)):</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tk.Label(</a:t>
            </a:r>
            <a:r>
              <a:rPr lang="en" sz="1000">
                <a:solidFill>
                  <a:srgbClr val="660099"/>
                </a:solidFill>
                <a:latin typeface="Courier New"/>
                <a:ea typeface="Courier New"/>
                <a:cs typeface="Courier New"/>
                <a:sym typeface="Courier New"/>
              </a:rPr>
              <a:t>text</a:t>
            </a:r>
            <a:r>
              <a:rPr lang="en" sz="1000">
                <a:solidFill>
                  <a:schemeClr val="dk1"/>
                </a:solidFill>
                <a:latin typeface="Courier New"/>
                <a:ea typeface="Courier New"/>
                <a:cs typeface="Courier New"/>
                <a:sym typeface="Courier New"/>
              </a:rPr>
              <a:t>=colors[x], </a:t>
            </a:r>
            <a:r>
              <a:rPr lang="en" sz="1000">
                <a:solidFill>
                  <a:srgbClr val="660099"/>
                </a:solidFill>
                <a:latin typeface="Courier New"/>
                <a:ea typeface="Courier New"/>
                <a:cs typeface="Courier New"/>
                <a:sym typeface="Courier New"/>
              </a:rPr>
              <a:t>width</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10</a:t>
            </a:r>
            <a:r>
              <a:rPr lang="en" sz="1000">
                <a:solidFill>
                  <a:schemeClr val="dk1"/>
                </a:solidFill>
                <a:latin typeface="Courier New"/>
                <a:ea typeface="Courier New"/>
                <a:cs typeface="Courier New"/>
                <a:sym typeface="Courier New"/>
              </a:rPr>
              <a:t>).place(</a:t>
            </a:r>
            <a:r>
              <a:rPr lang="en" sz="1000">
                <a:solidFill>
                  <a:srgbClr val="660099"/>
                </a:solidFill>
                <a:latin typeface="Courier New"/>
                <a:ea typeface="Courier New"/>
                <a:cs typeface="Courier New"/>
                <a:sym typeface="Courier New"/>
              </a:rPr>
              <a:t>x</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0</a:t>
            </a:r>
            <a:r>
              <a:rPr lang="en" sz="1000">
                <a:solidFill>
                  <a:schemeClr val="dk1"/>
                </a:solidFill>
                <a:latin typeface="Courier New"/>
                <a:ea typeface="Courier New"/>
                <a:cs typeface="Courier New"/>
                <a:sym typeface="Courier New"/>
              </a:rPr>
              <a:t>, </a:t>
            </a:r>
            <a:r>
              <a:rPr lang="en" sz="1000">
                <a:solidFill>
                  <a:srgbClr val="660099"/>
                </a:solidFill>
                <a:latin typeface="Courier New"/>
                <a:ea typeface="Courier New"/>
                <a:cs typeface="Courier New"/>
                <a:sym typeface="Courier New"/>
              </a:rPr>
              <a:t>y</a:t>
            </a:r>
            <a:r>
              <a:rPr lang="en" sz="1000">
                <a:solidFill>
                  <a:schemeClr val="dk1"/>
                </a:solidFill>
                <a:latin typeface="Courier New"/>
                <a:ea typeface="Courier New"/>
                <a:cs typeface="Courier New"/>
                <a:sym typeface="Courier New"/>
              </a:rPr>
              <a:t>=height)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tk.Label(</a:t>
            </a:r>
            <a:r>
              <a:rPr lang="en" sz="1000">
                <a:solidFill>
                  <a:srgbClr val="660099"/>
                </a:solidFill>
                <a:latin typeface="Courier New"/>
                <a:ea typeface="Courier New"/>
                <a:cs typeface="Courier New"/>
                <a:sym typeface="Courier New"/>
              </a:rPr>
              <a:t>bg</a:t>
            </a:r>
            <a:r>
              <a:rPr lang="en" sz="1000">
                <a:solidFill>
                  <a:schemeClr val="dk1"/>
                </a:solidFill>
                <a:latin typeface="Courier New"/>
                <a:ea typeface="Courier New"/>
                <a:cs typeface="Courier New"/>
                <a:sym typeface="Courier New"/>
              </a:rPr>
              <a:t>=colors[x], </a:t>
            </a:r>
            <a:r>
              <a:rPr lang="en" sz="1000">
                <a:solidFill>
                  <a:srgbClr val="660099"/>
                </a:solidFill>
                <a:latin typeface="Courier New"/>
                <a:ea typeface="Courier New"/>
                <a:cs typeface="Courier New"/>
                <a:sym typeface="Courier New"/>
              </a:rPr>
              <a:t>width</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15</a:t>
            </a:r>
            <a:r>
              <a:rPr lang="en" sz="1000">
                <a:solidFill>
                  <a:schemeClr val="dk1"/>
                </a:solidFill>
                <a:latin typeface="Courier New"/>
                <a:ea typeface="Courier New"/>
                <a:cs typeface="Courier New"/>
                <a:sym typeface="Courier New"/>
              </a:rPr>
              <a:t>).place(</a:t>
            </a:r>
            <a:r>
              <a:rPr lang="en" sz="1000">
                <a:solidFill>
                  <a:srgbClr val="660099"/>
                </a:solidFill>
                <a:latin typeface="Courier New"/>
                <a:ea typeface="Courier New"/>
                <a:cs typeface="Courier New"/>
                <a:sym typeface="Courier New"/>
              </a:rPr>
              <a:t>x</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100</a:t>
            </a:r>
            <a:r>
              <a:rPr lang="en" sz="1000">
                <a:solidFill>
                  <a:schemeClr val="dk1"/>
                </a:solidFill>
                <a:latin typeface="Courier New"/>
                <a:ea typeface="Courier New"/>
                <a:cs typeface="Courier New"/>
                <a:sym typeface="Courier New"/>
              </a:rPr>
              <a:t>, </a:t>
            </a:r>
            <a:r>
              <a:rPr lang="en" sz="1000">
                <a:solidFill>
                  <a:srgbClr val="660099"/>
                </a:solidFill>
                <a:latin typeface="Courier New"/>
                <a:ea typeface="Courier New"/>
                <a:cs typeface="Courier New"/>
                <a:sym typeface="Courier New"/>
              </a:rPr>
              <a:t>y</a:t>
            </a:r>
            <a:r>
              <a:rPr lang="en" sz="1000">
                <a:solidFill>
                  <a:schemeClr val="dk1"/>
                </a:solidFill>
                <a:latin typeface="Courier New"/>
                <a:ea typeface="Courier New"/>
                <a:cs typeface="Courier New"/>
                <a:sym typeface="Courier New"/>
              </a:rPr>
              <a:t>=height)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height += </a:t>
            </a:r>
            <a:r>
              <a:rPr lang="en" sz="1000">
                <a:solidFill>
                  <a:srgbClr val="0000FF"/>
                </a:solidFill>
                <a:latin typeface="Courier New"/>
                <a:ea typeface="Courier New"/>
                <a:cs typeface="Courier New"/>
                <a:sym typeface="Courier New"/>
              </a:rPr>
              <a:t>15</a:t>
            </a:r>
            <a:endParaRPr sz="1000">
              <a:solidFill>
                <a:srgbClr val="0000FF"/>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tk.mainloop()</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FF"/>
                </a:solidFill>
                <a:latin typeface="Courier New"/>
                <a:ea typeface="Courier New"/>
                <a:cs typeface="Courier New"/>
                <a:sym typeface="Courier New"/>
              </a:rPr>
              <a:t> </a:t>
            </a:r>
            <a:endParaRPr sz="1000">
              <a:solidFill>
                <a:srgbClr val="0000FF"/>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24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Tkinter GUI</a:t>
            </a:r>
            <a:endParaRPr/>
          </a:p>
        </p:txBody>
      </p:sp>
      <p:sp>
        <p:nvSpPr>
          <p:cNvPr id="73" name="Google Shape;73;p16"/>
          <p:cNvSpPr txBox="1">
            <a:spLocks noGrp="1"/>
          </p:cNvSpPr>
          <p:nvPr>
            <p:ph type="body" idx="1"/>
          </p:nvPr>
        </p:nvSpPr>
        <p:spPr>
          <a:xfrm>
            <a:off x="311700" y="875325"/>
            <a:ext cx="8520600" cy="420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2172272" y="1006550"/>
            <a:ext cx="3450599" cy="3681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a:t>
            </a:r>
            <a:endParaRPr/>
          </a:p>
        </p:txBody>
      </p:sp>
      <p:sp>
        <p:nvSpPr>
          <p:cNvPr id="294" name="Google Shape;294;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chemeClr val="dk1"/>
                </a:solidFill>
                <a:latin typeface="Times New Roman"/>
                <a:ea typeface="Times New Roman"/>
                <a:cs typeface="Times New Roman"/>
                <a:sym typeface="Times New Roman"/>
              </a:rPr>
              <a:t>The last layout manager to explain is the grid. It organizes components of the GUI by placing them in a 2-dimensional table which consists of rows and columns. </a:t>
            </a:r>
            <a:endParaRPr sz="3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Example </a:t>
            </a:r>
            <a:endParaRPr/>
          </a:p>
        </p:txBody>
      </p:sp>
      <p:sp>
        <p:nvSpPr>
          <p:cNvPr id="300" name="Google Shape;30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1" name="Google Shape;301;p53"/>
          <p:cNvPicPr preferRelativeResize="0"/>
          <p:nvPr/>
        </p:nvPicPr>
        <p:blipFill>
          <a:blip r:embed="rId3">
            <a:alphaModFix/>
          </a:blip>
          <a:stretch>
            <a:fillRect/>
          </a:stretch>
        </p:blipFill>
        <p:spPr>
          <a:xfrm>
            <a:off x="409575" y="1471613"/>
            <a:ext cx="8324850" cy="2200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Grid!</a:t>
            </a:r>
            <a:endParaRPr/>
          </a:p>
        </p:txBody>
      </p:sp>
      <p:sp>
        <p:nvSpPr>
          <p:cNvPr id="307" name="Google Shape;307;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latin typeface="Courier New"/>
                <a:ea typeface="Courier New"/>
                <a:cs typeface="Courier New"/>
                <a:sym typeface="Courier New"/>
              </a:rPr>
              <a:t>$ python tkinter_grid_example.py </a:t>
            </a:r>
            <a:endParaRPr sz="2500">
              <a:solidFill>
                <a:srgbClr val="000000"/>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title"/>
          </p:nvPr>
        </p:nvSpPr>
        <p:spPr>
          <a:xfrm>
            <a:off x="311700" y="121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Code Snippet</a:t>
            </a:r>
            <a:endParaRPr/>
          </a:p>
        </p:txBody>
      </p:sp>
      <p:sp>
        <p:nvSpPr>
          <p:cNvPr id="313" name="Google Shape;313;p55"/>
          <p:cNvSpPr txBox="1">
            <a:spLocks noGrp="1"/>
          </p:cNvSpPr>
          <p:nvPr>
            <p:ph type="body" idx="1"/>
          </p:nvPr>
        </p:nvSpPr>
        <p:spPr>
          <a:xfrm>
            <a:off x="311700" y="608325"/>
            <a:ext cx="8744400" cy="4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tkinter </a:t>
            </a:r>
            <a:r>
              <a:rPr lang="en" sz="1000" b="1">
                <a:solidFill>
                  <a:srgbClr val="000080"/>
                </a:solidFill>
                <a:latin typeface="Courier New"/>
                <a:ea typeface="Courier New"/>
                <a:cs typeface="Courier New"/>
                <a:sym typeface="Courier New"/>
              </a:rPr>
              <a:t>as </a:t>
            </a:r>
            <a:r>
              <a:rPr lang="en" sz="1000">
                <a:solidFill>
                  <a:schemeClr val="dk1"/>
                </a:solidFill>
                <a:latin typeface="Courier New"/>
                <a:ea typeface="Courier New"/>
                <a:cs typeface="Courier New"/>
                <a:sym typeface="Courier New"/>
              </a:rPr>
              <a:t>tk</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root = tk.Tk()</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root.title(</a:t>
            </a:r>
            <a:r>
              <a:rPr lang="en" sz="1000" b="1">
                <a:solidFill>
                  <a:srgbClr val="008080"/>
                </a:solidFill>
                <a:latin typeface="Courier New"/>
                <a:ea typeface="Courier New"/>
                <a:cs typeface="Courier New"/>
                <a:sym typeface="Courier New"/>
              </a:rPr>
              <a:t>'Tkinter Grid Geometry Manager'</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root.geometry(</a:t>
            </a:r>
            <a:r>
              <a:rPr lang="en" sz="1000" b="1">
                <a:solidFill>
                  <a:srgbClr val="008080"/>
                </a:solidFill>
                <a:latin typeface="Courier New"/>
                <a:ea typeface="Courier New"/>
                <a:cs typeface="Courier New"/>
                <a:sym typeface="Courier New"/>
              </a:rPr>
              <a:t>'875x200'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colors = [</a:t>
            </a:r>
            <a:r>
              <a:rPr lang="en" sz="1000" b="1">
                <a:solidFill>
                  <a:srgbClr val="008080"/>
                </a:solidFill>
                <a:latin typeface="Courier New"/>
                <a:ea typeface="Courier New"/>
                <a:cs typeface="Courier New"/>
                <a:sym typeface="Courier New"/>
              </a:rPr>
              <a:t>'black'</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'red'</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'orange'</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'blue'</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'green'</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'yellow'</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'brown'</a:t>
            </a:r>
            <a:r>
              <a:rPr lang="en" sz="1000">
                <a:solidFill>
                  <a:schemeClr val="dk1"/>
                </a:solidFill>
                <a:latin typeface="Courier New"/>
                <a:ea typeface="Courier New"/>
                <a:cs typeface="Courier New"/>
                <a:sym typeface="Courier New"/>
              </a:rPr>
              <a:t>, </a:t>
            </a:r>
            <a:r>
              <a:rPr lang="en" sz="1000" b="1">
                <a:solidFill>
                  <a:srgbClr val="008080"/>
                </a:solidFill>
                <a:latin typeface="Courier New"/>
                <a:ea typeface="Courier New"/>
                <a:cs typeface="Courier New"/>
                <a:sym typeface="Courier New"/>
              </a:rPr>
              <a:t>'gold'</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 = </a:t>
            </a:r>
            <a:r>
              <a:rPr lang="en" sz="1000">
                <a:solidFill>
                  <a:srgbClr val="0000FF"/>
                </a:solidFill>
                <a:latin typeface="Courier New"/>
                <a:ea typeface="Courier New"/>
                <a:cs typeface="Courier New"/>
                <a:sym typeface="Courier New"/>
              </a:rPr>
              <a:t>0</a:t>
            </a:r>
            <a:endParaRPr sz="1000">
              <a:solidFill>
                <a:srgbClr val="0000FF"/>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x </a:t>
            </a:r>
            <a:r>
              <a:rPr lang="en" sz="1000" b="1">
                <a:solidFill>
                  <a:srgbClr val="000080"/>
                </a:solidFill>
                <a:latin typeface="Courier New"/>
                <a:ea typeface="Courier New"/>
                <a:cs typeface="Courier New"/>
                <a:sym typeface="Courier New"/>
              </a:rPr>
              <a:t>in </a:t>
            </a:r>
            <a:r>
              <a:rPr lang="en" sz="1000">
                <a:solidFill>
                  <a:schemeClr val="dk1"/>
                </a:solidFill>
                <a:latin typeface="Courier New"/>
                <a:ea typeface="Courier New"/>
                <a:cs typeface="Courier New"/>
                <a:sym typeface="Courier New"/>
              </a:rPr>
              <a:t>colors:</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tk.Label(</a:t>
            </a:r>
            <a:r>
              <a:rPr lang="en" sz="1000">
                <a:solidFill>
                  <a:srgbClr val="660099"/>
                </a:solidFill>
                <a:latin typeface="Courier New"/>
                <a:ea typeface="Courier New"/>
                <a:cs typeface="Courier New"/>
                <a:sym typeface="Courier New"/>
              </a:rPr>
              <a:t>text</a:t>
            </a:r>
            <a:r>
              <a:rPr lang="en" sz="1000">
                <a:solidFill>
                  <a:schemeClr val="dk1"/>
                </a:solidFill>
                <a:latin typeface="Courier New"/>
                <a:ea typeface="Courier New"/>
                <a:cs typeface="Courier New"/>
                <a:sym typeface="Courier New"/>
              </a:rPr>
              <a:t>=x, </a:t>
            </a:r>
            <a:r>
              <a:rPr lang="en" sz="1000">
                <a:solidFill>
                  <a:srgbClr val="660099"/>
                </a:solidFill>
                <a:latin typeface="Courier New"/>
                <a:ea typeface="Courier New"/>
                <a:cs typeface="Courier New"/>
                <a:sym typeface="Courier New"/>
              </a:rPr>
              <a:t>width</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15</a:t>
            </a:r>
            <a:r>
              <a:rPr lang="en" sz="1000">
                <a:solidFill>
                  <a:schemeClr val="dk1"/>
                </a:solidFill>
                <a:latin typeface="Courier New"/>
                <a:ea typeface="Courier New"/>
                <a:cs typeface="Courier New"/>
                <a:sym typeface="Courier New"/>
              </a:rPr>
              <a:t>).grid(</a:t>
            </a:r>
            <a:r>
              <a:rPr lang="en" sz="1000">
                <a:solidFill>
                  <a:srgbClr val="660099"/>
                </a:solidFill>
                <a:latin typeface="Courier New"/>
                <a:ea typeface="Courier New"/>
                <a:cs typeface="Courier New"/>
                <a:sym typeface="Courier New"/>
              </a:rPr>
              <a:t>row</a:t>
            </a:r>
            <a:r>
              <a:rPr lang="en" sz="1000">
                <a:solidFill>
                  <a:schemeClr val="dk1"/>
                </a:solidFill>
                <a:latin typeface="Courier New"/>
                <a:ea typeface="Courier New"/>
                <a:cs typeface="Courier New"/>
                <a:sym typeface="Courier New"/>
              </a:rPr>
              <a:t>=i+</a:t>
            </a:r>
            <a:r>
              <a:rPr lang="en" sz="1000">
                <a:solidFill>
                  <a:srgbClr val="0000FF"/>
                </a:solidFill>
                <a:latin typeface="Courier New"/>
                <a:ea typeface="Courier New"/>
                <a:cs typeface="Courier New"/>
                <a:sym typeface="Courier New"/>
              </a:rPr>
              <a:t>1</a:t>
            </a:r>
            <a:r>
              <a:rPr lang="en" sz="1000">
                <a:solidFill>
                  <a:schemeClr val="dk1"/>
                </a:solidFill>
                <a:latin typeface="Courier New"/>
                <a:ea typeface="Courier New"/>
                <a:cs typeface="Courier New"/>
                <a:sym typeface="Courier New"/>
              </a:rPr>
              <a:t>, </a:t>
            </a:r>
            <a:r>
              <a:rPr lang="en" sz="1000">
                <a:solidFill>
                  <a:srgbClr val="660099"/>
                </a:solidFill>
                <a:latin typeface="Courier New"/>
                <a:ea typeface="Courier New"/>
                <a:cs typeface="Courier New"/>
                <a:sym typeface="Courier New"/>
              </a:rPr>
              <a:t>column</a:t>
            </a:r>
            <a:r>
              <a:rPr lang="en" sz="1000">
                <a:solidFill>
                  <a:schemeClr val="dk1"/>
                </a:solidFill>
                <a:latin typeface="Courier New"/>
                <a:ea typeface="Courier New"/>
                <a:cs typeface="Courier New"/>
                <a:sym typeface="Courier New"/>
              </a:rPr>
              <a:t>=i)</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tk.Label(</a:t>
            </a:r>
            <a:r>
              <a:rPr lang="en" sz="1000">
                <a:solidFill>
                  <a:srgbClr val="660099"/>
                </a:solidFill>
                <a:latin typeface="Courier New"/>
                <a:ea typeface="Courier New"/>
                <a:cs typeface="Courier New"/>
                <a:sym typeface="Courier New"/>
              </a:rPr>
              <a:t>bg</a:t>
            </a:r>
            <a:r>
              <a:rPr lang="en" sz="1000">
                <a:solidFill>
                  <a:schemeClr val="dk1"/>
                </a:solidFill>
                <a:latin typeface="Courier New"/>
                <a:ea typeface="Courier New"/>
                <a:cs typeface="Courier New"/>
                <a:sym typeface="Courier New"/>
              </a:rPr>
              <a:t>=x, </a:t>
            </a:r>
            <a:r>
              <a:rPr lang="en" sz="1000">
                <a:solidFill>
                  <a:srgbClr val="660099"/>
                </a:solidFill>
                <a:latin typeface="Courier New"/>
                <a:ea typeface="Courier New"/>
                <a:cs typeface="Courier New"/>
                <a:sym typeface="Courier New"/>
              </a:rPr>
              <a:t>width</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15</a:t>
            </a:r>
            <a:r>
              <a:rPr lang="en" sz="1000">
                <a:solidFill>
                  <a:schemeClr val="dk1"/>
                </a:solidFill>
                <a:latin typeface="Courier New"/>
                <a:ea typeface="Courier New"/>
                <a:cs typeface="Courier New"/>
                <a:sym typeface="Courier New"/>
              </a:rPr>
              <a:t>).grid(</a:t>
            </a:r>
            <a:r>
              <a:rPr lang="en" sz="1000">
                <a:solidFill>
                  <a:srgbClr val="660099"/>
                </a:solidFill>
                <a:latin typeface="Courier New"/>
                <a:ea typeface="Courier New"/>
                <a:cs typeface="Courier New"/>
                <a:sym typeface="Courier New"/>
              </a:rPr>
              <a:t>row</a:t>
            </a:r>
            <a:r>
              <a:rPr lang="en" sz="1000">
                <a:solidFill>
                  <a:schemeClr val="dk1"/>
                </a:solidFill>
                <a:latin typeface="Courier New"/>
                <a:ea typeface="Courier New"/>
                <a:cs typeface="Courier New"/>
                <a:sym typeface="Courier New"/>
              </a:rPr>
              <a:t>=i, </a:t>
            </a:r>
            <a:r>
              <a:rPr lang="en" sz="1000">
                <a:solidFill>
                  <a:srgbClr val="660099"/>
                </a:solidFill>
                <a:latin typeface="Courier New"/>
                <a:ea typeface="Courier New"/>
                <a:cs typeface="Courier New"/>
                <a:sym typeface="Courier New"/>
              </a:rPr>
              <a:t>column</a:t>
            </a:r>
            <a:r>
              <a:rPr lang="en" sz="1000">
                <a:solidFill>
                  <a:schemeClr val="dk1"/>
                </a:solidFill>
                <a:latin typeface="Courier New"/>
                <a:ea typeface="Courier New"/>
                <a:cs typeface="Courier New"/>
                <a:sym typeface="Courier New"/>
              </a:rPr>
              <a:t>=i)</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 += </a:t>
            </a:r>
            <a:r>
              <a:rPr lang="en" sz="1000">
                <a:solidFill>
                  <a:srgbClr val="0000FF"/>
                </a:solidFill>
                <a:latin typeface="Courier New"/>
                <a:ea typeface="Courier New"/>
                <a:cs typeface="Courier New"/>
                <a:sym typeface="Courier New"/>
              </a:rPr>
              <a:t>1</a:t>
            </a:r>
            <a:endParaRPr sz="1000">
              <a:solidFill>
                <a:srgbClr val="0000FF"/>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tk.mainloop()</a:t>
            </a:r>
            <a:endParaRPr sz="1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Converting to OOP</a:t>
            </a:r>
            <a:endParaRPr/>
          </a:p>
        </p:txBody>
      </p:sp>
      <p:sp>
        <p:nvSpPr>
          <p:cNvPr id="319" name="Google Shape;319;p56"/>
          <p:cNvSpPr txBox="1">
            <a:spLocks noGrp="1"/>
          </p:cNvSpPr>
          <p:nvPr>
            <p:ph type="body" idx="1"/>
          </p:nvPr>
        </p:nvSpPr>
        <p:spPr>
          <a:xfrm>
            <a:off x="311700" y="1152475"/>
            <a:ext cx="8520600" cy="3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b="1">
                <a:solidFill>
                  <a:srgbClr val="000080"/>
                </a:solidFill>
              </a:rPr>
              <a:t>import </a:t>
            </a:r>
            <a:r>
              <a:rPr lang="en" sz="1100">
                <a:solidFill>
                  <a:schemeClr val="dk1"/>
                </a:solidFill>
              </a:rPr>
              <a:t>tkinter </a:t>
            </a:r>
            <a:r>
              <a:rPr lang="en" sz="1100" b="1">
                <a:solidFill>
                  <a:srgbClr val="000080"/>
                </a:solidFill>
              </a:rPr>
              <a:t>as </a:t>
            </a:r>
            <a:r>
              <a:rPr lang="en" sz="1100">
                <a:solidFill>
                  <a:schemeClr val="dk1"/>
                </a:solidFill>
              </a:rPr>
              <a:t>tk</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b="1">
                <a:solidFill>
                  <a:srgbClr val="000080"/>
                </a:solidFill>
              </a:rPr>
              <a:t>class </a:t>
            </a:r>
            <a:r>
              <a:rPr lang="en" sz="1100">
                <a:solidFill>
                  <a:schemeClr val="dk1"/>
                </a:solidFill>
              </a:rPr>
              <a:t>HelloWorld:</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r>
              <a:rPr lang="en" sz="1100" b="1">
                <a:solidFill>
                  <a:srgbClr val="000080"/>
                </a:solidFill>
              </a:rPr>
              <a:t>def </a:t>
            </a:r>
            <a:r>
              <a:rPr lang="en" sz="1100">
                <a:solidFill>
                  <a:srgbClr val="B200B2"/>
                </a:solidFill>
              </a:rPr>
              <a:t>__init__</a:t>
            </a:r>
            <a:r>
              <a:rPr lang="en" sz="1100">
                <a:solidFill>
                  <a:schemeClr val="dk1"/>
                </a:solidFill>
              </a:rPr>
              <a:t>(</a:t>
            </a:r>
            <a:r>
              <a:rPr lang="en" sz="1100">
                <a:solidFill>
                  <a:srgbClr val="94558D"/>
                </a:solidFill>
              </a:rPr>
              <a:t>self</a:t>
            </a:r>
            <a:r>
              <a:rPr lang="en" sz="1100">
                <a:solidFill>
                  <a:schemeClr val="dk1"/>
                </a:solidFill>
              </a:rPr>
              <a:t>):</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r>
              <a:rPr lang="en" sz="1100">
                <a:solidFill>
                  <a:srgbClr val="94558D"/>
                </a:solidFill>
              </a:rPr>
              <a:t>self</a:t>
            </a:r>
            <a:r>
              <a:rPr lang="en" sz="1100">
                <a:solidFill>
                  <a:schemeClr val="dk1"/>
                </a:solidFill>
              </a:rPr>
              <a:t>.root = tk.Tk()</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r>
              <a:rPr lang="en" sz="1100">
                <a:solidFill>
                  <a:srgbClr val="94558D"/>
                </a:solidFill>
              </a:rPr>
              <a:t>self</a:t>
            </a:r>
            <a:r>
              <a:rPr lang="en" sz="1100">
                <a:solidFill>
                  <a:schemeClr val="dk1"/>
                </a:solidFill>
              </a:rPr>
              <a:t>.root.title(</a:t>
            </a:r>
            <a:r>
              <a:rPr lang="en" sz="1100" b="1">
                <a:solidFill>
                  <a:srgbClr val="008080"/>
                </a:solidFill>
              </a:rPr>
              <a:t>'Simple Tkinter Class Example'</a:t>
            </a:r>
            <a:r>
              <a:rPr lang="en" sz="1100">
                <a:solidFill>
                  <a:schemeClr val="dk1"/>
                </a:solidFill>
              </a:rPr>
              <a:t>)</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r>
              <a:rPr lang="en" sz="1100">
                <a:solidFill>
                  <a:srgbClr val="94558D"/>
                </a:solidFill>
              </a:rPr>
              <a:t>self</a:t>
            </a:r>
            <a:r>
              <a:rPr lang="en" sz="1100">
                <a:solidFill>
                  <a:schemeClr val="dk1"/>
                </a:solidFill>
              </a:rPr>
              <a:t>.root.geometry(</a:t>
            </a:r>
            <a:r>
              <a:rPr lang="en" sz="1100" b="1">
                <a:solidFill>
                  <a:srgbClr val="008080"/>
                </a:solidFill>
              </a:rPr>
              <a:t>'500x500'</a:t>
            </a:r>
            <a:r>
              <a:rPr lang="en" sz="1100">
                <a:solidFill>
                  <a:schemeClr val="dk1"/>
                </a:solidFill>
              </a:rPr>
              <a:t>)</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b="1">
                <a:solidFill>
                  <a:srgbClr val="000080"/>
                </a:solidFill>
              </a:rPr>
              <a:t>if </a:t>
            </a:r>
            <a:r>
              <a:rPr lang="en" sz="1100">
                <a:solidFill>
                  <a:schemeClr val="dk1"/>
                </a:solidFill>
              </a:rPr>
              <a:t>__name__ == </a:t>
            </a:r>
            <a:r>
              <a:rPr lang="en" sz="1100" b="1">
                <a:solidFill>
                  <a:srgbClr val="008080"/>
                </a:solidFill>
              </a:rPr>
              <a:t>'__main__'</a:t>
            </a:r>
            <a:r>
              <a:rPr lang="en" sz="1100">
                <a:solidFill>
                  <a:schemeClr val="dk1"/>
                </a:solidFill>
              </a:rPr>
              <a:t>:</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app = HelloWorld()</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tk.mainloop()</a:t>
            </a:r>
            <a:endParaRPr sz="11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Temperature Converter</a:t>
            </a:r>
            <a:endParaRPr/>
          </a:p>
        </p:txBody>
      </p:sp>
      <p:sp>
        <p:nvSpPr>
          <p:cNvPr id="325" name="Google Shape;325;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program: </a:t>
            </a:r>
            <a:endParaRPr/>
          </a:p>
          <a:p>
            <a:pPr marL="0" lvl="0" indent="0" algn="l" rtl="0">
              <a:spcBef>
                <a:spcPts val="1600"/>
              </a:spcBef>
              <a:spcAft>
                <a:spcPts val="0"/>
              </a:spcAft>
              <a:buNone/>
            </a:pPr>
            <a:r>
              <a:rPr lang="en"/>
              <a:t>$ python fahrenheit_to_celsius.py</a:t>
            </a:r>
            <a:endParaRPr/>
          </a:p>
          <a:p>
            <a:pPr marL="0" lvl="0" indent="0" algn="l" rtl="0">
              <a:spcBef>
                <a:spcPts val="1600"/>
              </a:spcBef>
              <a:spcAft>
                <a:spcPts val="1600"/>
              </a:spcAft>
              <a:buNone/>
            </a:pPr>
            <a:r>
              <a:rPr lang="en"/>
              <a:t>Read project and solution here: </a:t>
            </a:r>
            <a:r>
              <a:rPr lang="en" sz="1500" u="sng">
                <a:solidFill>
                  <a:schemeClr val="hlink"/>
                </a:solidFill>
                <a:hlinkClick r:id="rId3"/>
              </a:rPr>
              <a:t>https://github.com/purcellconsult/Code-Cool-Stuff-With-Python/blob/master/book/chapter_05.md#project-temperature-converter-gui</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BMI Calculator </a:t>
            </a:r>
            <a:endParaRPr/>
          </a:p>
        </p:txBody>
      </p:sp>
      <p:sp>
        <p:nvSpPr>
          <p:cNvPr id="331" name="Google Shape;331;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python bmi_calculator</a:t>
            </a:r>
            <a:endParaRPr/>
          </a:p>
          <a:p>
            <a:pPr marL="0" lvl="0" indent="0" algn="l" rtl="0">
              <a:spcBef>
                <a:spcPts val="1600"/>
              </a:spcBef>
              <a:spcAft>
                <a:spcPts val="1600"/>
              </a:spcAft>
              <a:buNone/>
            </a:pPr>
            <a:r>
              <a:rPr lang="en"/>
              <a:t>Analyze project and here: </a:t>
            </a:r>
            <a:r>
              <a:rPr lang="en" sz="1500" u="sng">
                <a:solidFill>
                  <a:schemeClr val="hlink"/>
                </a:solidFill>
                <a:latin typeface="Courier New"/>
                <a:ea typeface="Courier New"/>
                <a:cs typeface="Courier New"/>
                <a:sym typeface="Courier New"/>
                <a:hlinkClick r:id="rId3"/>
              </a:rPr>
              <a:t>https://github.com/purcellconsult/Code-Cool-Stuff-With-Python/blob/master/book/chapter_05.md#project-bmi-calculator-app</a:t>
            </a:r>
            <a:endParaRPr sz="15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Guessing Game </a:t>
            </a:r>
            <a:endParaRPr/>
          </a:p>
        </p:txBody>
      </p:sp>
      <p:sp>
        <p:nvSpPr>
          <p:cNvPr id="337" name="Google Shape;337;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Run program: </a:t>
            </a:r>
            <a:r>
              <a:rPr lang="en">
                <a:latin typeface="Courier New"/>
                <a:ea typeface="Courier New"/>
                <a:cs typeface="Courier New"/>
                <a:sym typeface="Courier New"/>
              </a:rPr>
              <a:t>python secret_number_game.py</a:t>
            </a:r>
            <a:endParaRPr>
              <a:latin typeface="Courier New"/>
              <a:ea typeface="Courier New"/>
              <a:cs typeface="Courier New"/>
              <a:sym typeface="Courier New"/>
            </a:endParaRPr>
          </a:p>
          <a:p>
            <a:pPr marL="0" lvl="0" indent="0" algn="l" rtl="0">
              <a:spcBef>
                <a:spcPts val="1600"/>
              </a:spcBef>
              <a:spcAft>
                <a:spcPts val="1600"/>
              </a:spcAft>
              <a:buNone/>
            </a:pPr>
            <a:r>
              <a:rPr lang="en"/>
              <a:t>Analyze project and code here: </a:t>
            </a:r>
            <a:r>
              <a:rPr lang="en" sz="2000" u="sng">
                <a:solidFill>
                  <a:schemeClr val="hlink"/>
                </a:solidFill>
                <a:latin typeface="Courier New"/>
                <a:ea typeface="Courier New"/>
                <a:cs typeface="Courier New"/>
                <a:sym typeface="Courier New"/>
                <a:hlinkClick r:id="rId3"/>
              </a:rPr>
              <a:t>https://github.com/purcellconsult/Code-Cool-Stuff-With-Python/blob/master/book/chapter_05.md#project-the-secret-number-game</a:t>
            </a:r>
            <a:endParaRPr sz="20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Hope You Didn’t Forget This :)!</a:t>
            </a:r>
            <a:endParaRPr/>
          </a:p>
        </p:txBody>
      </p:sp>
      <p:sp>
        <p:nvSpPr>
          <p:cNvPr id="343" name="Google Shape;343;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import </a:t>
            </a:r>
            <a:r>
              <a:rPr lang="en" sz="2000">
                <a:solidFill>
                  <a:schemeClr val="dk1"/>
                </a:solidFill>
                <a:latin typeface="Courier New"/>
                <a:ea typeface="Courier New"/>
                <a:cs typeface="Courier New"/>
                <a:sym typeface="Courier New"/>
              </a:rPr>
              <a:t>tkinter </a:t>
            </a:r>
            <a:r>
              <a:rPr lang="en" sz="2000" b="1">
                <a:solidFill>
                  <a:srgbClr val="000080"/>
                </a:solidFill>
                <a:latin typeface="Courier New"/>
                <a:ea typeface="Courier New"/>
                <a:cs typeface="Courier New"/>
                <a:sym typeface="Courier New"/>
              </a:rPr>
              <a:t>as </a:t>
            </a:r>
            <a:r>
              <a:rPr lang="en" sz="2000">
                <a:solidFill>
                  <a:schemeClr val="dk1"/>
                </a:solidFill>
                <a:latin typeface="Courier New"/>
                <a:ea typeface="Courier New"/>
                <a:cs typeface="Courier New"/>
                <a:sym typeface="Courier New"/>
              </a:rPr>
              <a:t>tk</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root = tk.Tk() </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root.title(</a:t>
            </a:r>
            <a:r>
              <a:rPr lang="en" sz="2000" b="1">
                <a:solidFill>
                  <a:srgbClr val="008080"/>
                </a:solidFill>
                <a:latin typeface="Courier New"/>
                <a:ea typeface="Courier New"/>
                <a:cs typeface="Courier New"/>
                <a:sym typeface="Courier New"/>
              </a:rPr>
              <a:t>'Simple Tkinter App'</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root.geometry(</a:t>
            </a:r>
            <a:r>
              <a:rPr lang="en" sz="2000" b="1">
                <a:solidFill>
                  <a:srgbClr val="008080"/>
                </a:solidFill>
                <a:latin typeface="Courier New"/>
                <a:ea typeface="Courier New"/>
                <a:cs typeface="Courier New"/>
                <a:sym typeface="Courier New"/>
              </a:rPr>
              <a:t>'500x500'</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en" sz="2000">
                <a:solidFill>
                  <a:schemeClr val="dk1"/>
                </a:solidFill>
                <a:latin typeface="Courier New"/>
                <a:ea typeface="Courier New"/>
                <a:cs typeface="Courier New"/>
                <a:sym typeface="Courier New"/>
              </a:rPr>
              <a:t>tk.mainloop()</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Connect With Me on LinkedIn!</a:t>
            </a:r>
            <a:endParaRPr/>
          </a:p>
        </p:txBody>
      </p:sp>
      <p:sp>
        <p:nvSpPr>
          <p:cNvPr id="349" name="Google Shape;349;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 active on LinkedIn plus my messages there are way less cluttered than email. Simply search Doug Purcell on LinkedIn, I should appear numeral uno</a:t>
            </a:r>
            <a:endParaRPr/>
          </a:p>
          <a:p>
            <a:pPr marL="457200" lvl="0" indent="-342900" algn="l" rtl="0">
              <a:spcBef>
                <a:spcPts val="0"/>
              </a:spcBef>
              <a:spcAft>
                <a:spcPts val="0"/>
              </a:spcAft>
              <a:buSzPts val="1800"/>
              <a:buChar char="●"/>
            </a:pPr>
            <a:r>
              <a:rPr lang="en"/>
              <a:t>Need help with understanding python’s basics? Complete my free course on GitHub: </a:t>
            </a:r>
            <a:r>
              <a:rPr lang="en" b="1" u="sng">
                <a:solidFill>
                  <a:schemeClr val="hlink"/>
                </a:solidFill>
                <a:hlinkClick r:id="rId3"/>
              </a:rPr>
              <a:t>https://github.com/purcellconsult/Cracking-Python-Bootcamp</a:t>
            </a:r>
            <a:endParaRPr b="1"/>
          </a:p>
          <a:p>
            <a:pPr marL="457200" lvl="0" indent="-342900" algn="l" rtl="0">
              <a:spcBef>
                <a:spcPts val="0"/>
              </a:spcBef>
              <a:spcAft>
                <a:spcPts val="0"/>
              </a:spcAft>
              <a:buSzPts val="1800"/>
              <a:buChar char="●"/>
            </a:pPr>
            <a:r>
              <a:rPr lang="en"/>
              <a:t>Email me if you need any python help. My email is: </a:t>
            </a:r>
            <a:r>
              <a:rPr lang="en" b="1" u="sng">
                <a:solidFill>
                  <a:schemeClr val="hlink"/>
                </a:solidFill>
                <a:hlinkClick r:id="rId4"/>
              </a:rPr>
              <a:t>purcellconsult@gmail.com</a:t>
            </a:r>
            <a:r>
              <a:rPr lang="en"/>
              <a:t>. If I meet you in person make sure to jot my memory of the meetup or conference.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import </a:t>
            </a:r>
            <a:r>
              <a:rPr lang="en" sz="2000">
                <a:solidFill>
                  <a:schemeClr val="dk1"/>
                </a:solidFill>
                <a:latin typeface="Courier New"/>
                <a:ea typeface="Courier New"/>
                <a:cs typeface="Courier New"/>
                <a:sym typeface="Courier New"/>
              </a:rPr>
              <a:t>tkinter </a:t>
            </a:r>
            <a:r>
              <a:rPr lang="en" sz="2000" b="1">
                <a:solidFill>
                  <a:srgbClr val="000080"/>
                </a:solidFill>
                <a:latin typeface="Courier New"/>
                <a:ea typeface="Courier New"/>
                <a:cs typeface="Courier New"/>
                <a:sym typeface="Courier New"/>
              </a:rPr>
              <a:t>as </a:t>
            </a:r>
            <a:r>
              <a:rPr lang="en" sz="2000">
                <a:solidFill>
                  <a:schemeClr val="dk1"/>
                </a:solidFill>
                <a:latin typeface="Courier New"/>
                <a:ea typeface="Courier New"/>
                <a:cs typeface="Courier New"/>
                <a:sym typeface="Courier New"/>
              </a:rPr>
              <a:t>tk</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root = tk.Tk() </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root.title(</a:t>
            </a:r>
            <a:r>
              <a:rPr lang="en" sz="2000" b="1">
                <a:solidFill>
                  <a:srgbClr val="008080"/>
                </a:solidFill>
                <a:latin typeface="Courier New"/>
                <a:ea typeface="Courier New"/>
                <a:cs typeface="Courier New"/>
                <a:sym typeface="Courier New"/>
              </a:rPr>
              <a:t>'Simple Tkinter App'</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root.geometry(</a:t>
            </a:r>
            <a:r>
              <a:rPr lang="en" sz="2000" b="1">
                <a:solidFill>
                  <a:srgbClr val="008080"/>
                </a:solidFill>
                <a:latin typeface="Courier New"/>
                <a:ea typeface="Courier New"/>
                <a:cs typeface="Courier New"/>
                <a:sym typeface="Courier New"/>
              </a:rPr>
              <a:t>'500x500'</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tk.mainloop()</a:t>
            </a:r>
            <a:endParaRPr sz="2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Remember Anything, Remember That!</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Line</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b="1">
                <a:solidFill>
                  <a:srgbClr val="000080"/>
                </a:solidFill>
                <a:latin typeface="Courier New"/>
                <a:ea typeface="Courier New"/>
                <a:cs typeface="Courier New"/>
                <a:sym typeface="Courier New"/>
              </a:rPr>
              <a:t>import </a:t>
            </a:r>
            <a:r>
              <a:rPr lang="en" sz="2500">
                <a:solidFill>
                  <a:schemeClr val="dk1"/>
                </a:solidFill>
                <a:latin typeface="Courier New"/>
                <a:ea typeface="Courier New"/>
                <a:cs typeface="Courier New"/>
                <a:sym typeface="Courier New"/>
              </a:rPr>
              <a:t>tkinter </a:t>
            </a:r>
            <a:r>
              <a:rPr lang="en" sz="2500" b="1">
                <a:solidFill>
                  <a:srgbClr val="000080"/>
                </a:solidFill>
                <a:latin typeface="Courier New"/>
                <a:ea typeface="Courier New"/>
                <a:cs typeface="Courier New"/>
                <a:sym typeface="Courier New"/>
              </a:rPr>
              <a:t>as </a:t>
            </a:r>
            <a:r>
              <a:rPr lang="en" sz="2500">
                <a:solidFill>
                  <a:schemeClr val="dk1"/>
                </a:solidFill>
                <a:latin typeface="Courier New"/>
                <a:ea typeface="Courier New"/>
                <a:cs typeface="Courier New"/>
                <a:sym typeface="Courier New"/>
              </a:rPr>
              <a:t>tk</a:t>
            </a:r>
            <a:endParaRPr sz="2500">
              <a:solidFill>
                <a:schemeClr val="dk1"/>
              </a:solidFill>
              <a:latin typeface="Courier New"/>
              <a:ea typeface="Courier New"/>
              <a:cs typeface="Courier New"/>
              <a:sym typeface="Courier New"/>
            </a:endParaRPr>
          </a:p>
          <a:p>
            <a:pPr marL="457200" lvl="0" indent="0" algn="l" rtl="0">
              <a:spcBef>
                <a:spcPts val="1600"/>
              </a:spcBef>
              <a:spcAft>
                <a:spcPts val="1600"/>
              </a:spcAft>
              <a:buNone/>
            </a:pP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Does?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Imports the Tkinter module. You could also use the following to import ALL of the functionality from Tkinter:</a:t>
            </a:r>
            <a:endParaRPr sz="2000"/>
          </a:p>
          <a:p>
            <a:pPr marL="0" lvl="0" indent="0" algn="l" rtl="0">
              <a:spcBef>
                <a:spcPts val="160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from tkinter import *</a:t>
            </a:r>
            <a:endParaRPr sz="2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Second Line</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root = tk.Tk() </a:t>
            </a:r>
            <a:endParaRPr sz="2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1310</Words>
  <PresentationFormat>On-screen Show (16:9)</PresentationFormat>
  <Paragraphs>192</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Roboto Mono</vt:lpstr>
      <vt:lpstr>Courier New</vt:lpstr>
      <vt:lpstr>Times New Roman</vt:lpstr>
      <vt:lpstr>Simple Light</vt:lpstr>
      <vt:lpstr>Building Practical Desktop apps in Python Using the Core Tkinter Library  </vt:lpstr>
      <vt:lpstr>Why Bother Learning How to Code GUI?</vt:lpstr>
      <vt:lpstr>Why Tkinter?</vt:lpstr>
      <vt:lpstr>A Simple Tkinter GUI</vt:lpstr>
      <vt:lpstr>The Code </vt:lpstr>
      <vt:lpstr>If You Remember Anything, Remember That!</vt:lpstr>
      <vt:lpstr>The First Line</vt:lpstr>
      <vt:lpstr>What It Does?</vt:lpstr>
      <vt:lpstr>The Second Line</vt:lpstr>
      <vt:lpstr>What It Does?</vt:lpstr>
      <vt:lpstr>The Third Line</vt:lpstr>
      <vt:lpstr>What It Does</vt:lpstr>
      <vt:lpstr>The Fourth Line</vt:lpstr>
      <vt:lpstr>What It Does?</vt:lpstr>
      <vt:lpstr>Commit That to Memory </vt:lpstr>
      <vt:lpstr>The Label, Entry, and Button Widgets </vt:lpstr>
      <vt:lpstr>A Label</vt:lpstr>
      <vt:lpstr>Label Tiny Code Snippet  </vt:lpstr>
      <vt:lpstr>Label Tiny Code Snippet Analysis </vt:lpstr>
      <vt:lpstr>A Sample of Attributes of the Label Widget</vt:lpstr>
      <vt:lpstr>Here’s a Solid Resource</vt:lpstr>
      <vt:lpstr>Let’s Build On Top of the Simple Example</vt:lpstr>
      <vt:lpstr>Greetings App Screenshot 1</vt:lpstr>
      <vt:lpstr>Greetings App Screenshot 2</vt:lpstr>
      <vt:lpstr>Run The Demo!</vt:lpstr>
      <vt:lpstr>The Code Part I</vt:lpstr>
      <vt:lpstr>The Code Part II</vt:lpstr>
      <vt:lpstr>Greetings App Analysis </vt:lpstr>
      <vt:lpstr>Ordering Layouts In Tkinter</vt:lpstr>
      <vt:lpstr>Pack</vt:lpstr>
      <vt:lpstr>Pack GUI Example </vt:lpstr>
      <vt:lpstr>Show The Pack Demo</vt:lpstr>
      <vt:lpstr>Pack Code Snippet Part I</vt:lpstr>
      <vt:lpstr>Pack Code Snippet Part II</vt:lpstr>
      <vt:lpstr>Pack Code Snippet Part III</vt:lpstr>
      <vt:lpstr>Place </vt:lpstr>
      <vt:lpstr>Place Geometry Manager </vt:lpstr>
      <vt:lpstr>Run Place Demo</vt:lpstr>
      <vt:lpstr>Place Code Snippet </vt:lpstr>
      <vt:lpstr>Grid </vt:lpstr>
      <vt:lpstr>Grid Example </vt:lpstr>
      <vt:lpstr>Run Grid!</vt:lpstr>
      <vt:lpstr>Grid Code Snippet</vt:lpstr>
      <vt:lpstr>Converting to OOP</vt:lpstr>
      <vt:lpstr>Temperature Converter</vt:lpstr>
      <vt:lpstr>BMI Calculator </vt:lpstr>
      <vt:lpstr>Guessing Game </vt:lpstr>
      <vt:lpstr>Hope You Didn’t Forget This :)!</vt:lpstr>
      <vt:lpstr>Thanks! Connect With Me on LinkedIn!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Practical Desktop apps in Python Using the Core Tkinter Library  </dc:title>
  <dc:creator>doug</dc:creator>
  <cp:lastModifiedBy>Windows User</cp:lastModifiedBy>
  <cp:revision>1</cp:revision>
  <dcterms:modified xsi:type="dcterms:W3CDTF">2019-10-16T17:00:39Z</dcterms:modified>
</cp:coreProperties>
</file>