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1" d="100"/>
          <a:sy n="51" d="100"/>
        </p:scale>
        <p:origin x="-402"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f82805ae5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f82805ae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f82805ae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f82805ae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f82805ae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f82805ae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f82805ae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6f82805ae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f82805ae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f82805ae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6f82805ae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6f82805ae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f82805ae5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f82805ae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f82805ae5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f82805ae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f82805ae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f82805ae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f82805ae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f82805ae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82805ae5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82805ae5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f82805ae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6f82805ae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6f82805ae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6f82805ae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6f82805ae5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6f82805ae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f82805ae5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f82805ae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f82805ae5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f82805ae5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f82805ae5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f82805ae5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f82805ae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f82805a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f82805ae5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f82805ae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f82805ae5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f82805ae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f82805ae5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f82805ae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f82805ae5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f82805ae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f82805ae5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f82805ae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f82805ae5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f82805ae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3/a_game_of_dice.py"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3/random_person_generator.py"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3/california_lottery.py"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9125" y="142525"/>
            <a:ext cx="8573100" cy="265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How to Unlock the Power of Randomization to Create Intriguing Scripts in Python</a:t>
            </a:r>
            <a:endParaRPr/>
          </a:p>
        </p:txBody>
      </p:sp>
      <p:sp>
        <p:nvSpPr>
          <p:cNvPr id="55" name="Google Shape;55;p13"/>
          <p:cNvSpPr txBox="1">
            <a:spLocks noGrp="1"/>
          </p:cNvSpPr>
          <p:nvPr>
            <p:ph type="subTitle" idx="1"/>
          </p:nvPr>
        </p:nvSpPr>
        <p:spPr>
          <a:xfrm>
            <a:off x="311700" y="31321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Doug Purcell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59875" y="0"/>
            <a:ext cx="8731500" cy="99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 we give a player the option to continue or quit gameplay?</a:t>
            </a:r>
            <a:endParaRPr/>
          </a:p>
        </p:txBody>
      </p:sp>
      <p:sp>
        <p:nvSpPr>
          <p:cNvPr id="108" name="Google Shape;108;p22"/>
          <p:cNvSpPr txBox="1">
            <a:spLocks noGrp="1"/>
          </p:cNvSpPr>
          <p:nvPr>
            <p:ph type="body" idx="1"/>
          </p:nvPr>
        </p:nvSpPr>
        <p:spPr>
          <a:xfrm>
            <a:off x="311700" y="1152475"/>
            <a:ext cx="8731500" cy="3887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solidFill>
                  <a:srgbClr val="000080"/>
                </a:solidFill>
                <a:latin typeface="Courier New"/>
                <a:ea typeface="Courier New"/>
                <a:cs typeface="Courier New"/>
                <a:sym typeface="Courier New"/>
              </a:rPr>
              <a:t> </a:t>
            </a:r>
            <a:r>
              <a:rPr lang="en" sz="1200">
                <a:solidFill>
                  <a:schemeClr val="dk1"/>
                </a:solidFill>
                <a:latin typeface="Courier New"/>
                <a:ea typeface="Courier New"/>
                <a:cs typeface="Courier New"/>
                <a:sym typeface="Courier New"/>
              </a:rPr>
              <a:t>play_again = </a:t>
            </a:r>
            <a:r>
              <a:rPr lang="en" sz="1200">
                <a:solidFill>
                  <a:srgbClr val="000080"/>
                </a:solidFill>
                <a:latin typeface="Courier New"/>
                <a:ea typeface="Courier New"/>
                <a:cs typeface="Courier New"/>
                <a:sym typeface="Courier New"/>
              </a:rPr>
              <a:t>input</a:t>
            </a:r>
            <a:r>
              <a:rPr lang="en" sz="1200">
                <a:solidFill>
                  <a:schemeClr val="dk1"/>
                </a:solidFill>
                <a:latin typeface="Courier New"/>
                <a:ea typeface="Courier New"/>
                <a:cs typeface="Courier New"/>
                <a:sym typeface="Courier New"/>
              </a:rPr>
              <a:t>(</a:t>
            </a:r>
            <a:r>
              <a:rPr lang="en" sz="1200" b="1">
                <a:solidFill>
                  <a:srgbClr val="008080"/>
                </a:solidFill>
                <a:latin typeface="Courier New"/>
                <a:ea typeface="Courier New"/>
                <a:cs typeface="Courier New"/>
                <a:sym typeface="Courier New"/>
              </a:rPr>
              <a:t>"Enter 'y' to play again or 'n' to stop" </a:t>
            </a:r>
            <a:r>
              <a:rPr lang="en" sz="1200">
                <a:solidFill>
                  <a:schemeClr val="dk1"/>
                </a:solidFill>
                <a:latin typeface="Courier New"/>
                <a:ea typeface="Courier New"/>
                <a:cs typeface="Courier New"/>
                <a:sym typeface="Courier New"/>
              </a:rPr>
              <a:t>).lower()</a:t>
            </a:r>
            <a:endParaRPr sz="12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r>
              <a:rPr lang="en" sz="1200" b="1">
                <a:solidFill>
                  <a:srgbClr val="000080"/>
                </a:solidFill>
                <a:latin typeface="Courier New"/>
                <a:ea typeface="Courier New"/>
                <a:cs typeface="Courier New"/>
                <a:sym typeface="Courier New"/>
              </a:rPr>
              <a:t>if </a:t>
            </a:r>
            <a:r>
              <a:rPr lang="en" sz="1200">
                <a:solidFill>
                  <a:schemeClr val="dk1"/>
                </a:solidFill>
                <a:latin typeface="Courier New"/>
                <a:ea typeface="Courier New"/>
                <a:cs typeface="Courier New"/>
                <a:sym typeface="Courier New"/>
              </a:rPr>
              <a:t>play_again == </a:t>
            </a:r>
            <a:r>
              <a:rPr lang="en" sz="1200" b="1">
                <a:solidFill>
                  <a:srgbClr val="008080"/>
                </a:solidFill>
                <a:latin typeface="Courier New"/>
                <a:ea typeface="Courier New"/>
                <a:cs typeface="Courier New"/>
                <a:sym typeface="Courier New"/>
              </a:rPr>
              <a:t>'y'</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r>
              <a:rPr lang="en" sz="1200" b="1">
                <a:solidFill>
                  <a:srgbClr val="000080"/>
                </a:solidFill>
                <a:latin typeface="Courier New"/>
                <a:ea typeface="Courier New"/>
                <a:cs typeface="Courier New"/>
                <a:sym typeface="Courier New"/>
              </a:rPr>
              <a:t>continue</a:t>
            </a:r>
            <a:endParaRPr sz="1200" b="1">
              <a:solidFill>
                <a:srgbClr val="00008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a:solidFill>
                  <a:srgbClr val="000080"/>
                </a:solidFill>
                <a:latin typeface="Courier New"/>
                <a:ea typeface="Courier New"/>
                <a:cs typeface="Courier New"/>
                <a:sym typeface="Courier New"/>
              </a:rPr>
              <a:t>            	</a:t>
            </a:r>
            <a:r>
              <a:rPr lang="en" sz="1200" b="1">
                <a:solidFill>
                  <a:srgbClr val="000080"/>
                </a:solidFill>
                <a:latin typeface="Courier New"/>
                <a:ea typeface="Courier New"/>
                <a:cs typeface="Courier New"/>
                <a:sym typeface="Courier New"/>
              </a:rPr>
              <a:t>elif </a:t>
            </a:r>
            <a:r>
              <a:rPr lang="en" sz="1200">
                <a:solidFill>
                  <a:schemeClr val="dk1"/>
                </a:solidFill>
                <a:latin typeface="Courier New"/>
                <a:ea typeface="Courier New"/>
                <a:cs typeface="Courier New"/>
                <a:sym typeface="Courier New"/>
              </a:rPr>
              <a:t>play_again == </a:t>
            </a:r>
            <a:r>
              <a:rPr lang="en" sz="1200" b="1">
                <a:solidFill>
                  <a:srgbClr val="008080"/>
                </a:solidFill>
                <a:latin typeface="Courier New"/>
                <a:ea typeface="Courier New"/>
                <a:cs typeface="Courier New"/>
                <a:sym typeface="Courier New"/>
              </a:rPr>
              <a:t>'n'</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r>
              <a:rPr lang="en" sz="1200">
                <a:solidFill>
                  <a:srgbClr val="000080"/>
                </a:solidFill>
                <a:latin typeface="Courier New"/>
                <a:ea typeface="Courier New"/>
                <a:cs typeface="Courier New"/>
                <a:sym typeface="Courier New"/>
              </a:rPr>
              <a:t>print</a:t>
            </a:r>
            <a:r>
              <a:rPr lang="en" sz="1200">
                <a:solidFill>
                  <a:schemeClr val="dk1"/>
                </a:solidFill>
                <a:latin typeface="Courier New"/>
                <a:ea typeface="Courier New"/>
                <a:cs typeface="Courier New"/>
                <a:sym typeface="Courier New"/>
              </a:rPr>
              <a:t>(</a:t>
            </a:r>
            <a:r>
              <a:rPr lang="en" sz="1200" b="1">
                <a:solidFill>
                  <a:srgbClr val="008080"/>
                </a:solidFill>
                <a:latin typeface="Courier New"/>
                <a:ea typeface="Courier New"/>
                <a:cs typeface="Courier New"/>
                <a:sym typeface="Courier New"/>
              </a:rPr>
              <a:t>"Game Over..."</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r>
              <a:rPr lang="en" sz="1200" b="1">
                <a:solidFill>
                  <a:srgbClr val="000080"/>
                </a:solidFill>
                <a:latin typeface="Courier New"/>
                <a:ea typeface="Courier New"/>
                <a:cs typeface="Courier New"/>
                <a:sym typeface="Courier New"/>
              </a:rPr>
              <a:t>if </a:t>
            </a:r>
            <a:r>
              <a:rPr lang="en" sz="1200">
                <a:solidFill>
                  <a:schemeClr val="dk1"/>
                </a:solidFill>
                <a:latin typeface="Courier New"/>
                <a:ea typeface="Courier New"/>
                <a:cs typeface="Courier New"/>
                <a:sym typeface="Courier New"/>
              </a:rPr>
              <a:t>human_bank &gt; </a:t>
            </a:r>
            <a:r>
              <a:rPr lang="en" sz="1200">
                <a:solidFill>
                  <a:srgbClr val="0000FF"/>
                </a:solidFill>
                <a:latin typeface="Courier New"/>
                <a:ea typeface="Courier New"/>
                <a:cs typeface="Courier New"/>
                <a:sym typeface="Courier New"/>
              </a:rPr>
              <a:t>1000</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r>
              <a:rPr lang="en" sz="1200">
                <a:solidFill>
                  <a:srgbClr val="000080"/>
                </a:solidFill>
                <a:latin typeface="Courier New"/>
                <a:ea typeface="Courier New"/>
                <a:cs typeface="Courier New"/>
                <a:sym typeface="Courier New"/>
              </a:rPr>
              <a:t>print</a:t>
            </a:r>
            <a:r>
              <a:rPr lang="en" sz="1200">
                <a:solidFill>
                  <a:schemeClr val="dk1"/>
                </a:solidFill>
                <a:latin typeface="Courier New"/>
                <a:ea typeface="Courier New"/>
                <a:cs typeface="Courier New"/>
                <a:sym typeface="Courier New"/>
              </a:rPr>
              <a:t>(</a:t>
            </a:r>
            <a:r>
              <a:rPr lang="en" sz="1200" b="1">
                <a:solidFill>
                  <a:srgbClr val="008080"/>
                </a:solidFill>
                <a:latin typeface="Courier New"/>
                <a:ea typeface="Courier New"/>
                <a:cs typeface="Courier New"/>
                <a:sym typeface="Courier New"/>
              </a:rPr>
              <a:t>"You're lucky! You won ${} "</a:t>
            </a:r>
            <a:r>
              <a:rPr lang="en" sz="1200">
                <a:solidFill>
                  <a:schemeClr val="dk1"/>
                </a:solidFill>
                <a:latin typeface="Courier New"/>
                <a:ea typeface="Courier New"/>
                <a:cs typeface="Courier New"/>
                <a:sym typeface="Courier New"/>
              </a:rPr>
              <a:t>.format(human_bank - </a:t>
            </a:r>
            <a:r>
              <a:rPr lang="en" sz="1200">
                <a:solidFill>
                  <a:srgbClr val="0000FF"/>
                </a:solidFill>
                <a:latin typeface="Courier New"/>
                <a:ea typeface="Courier New"/>
                <a:cs typeface="Courier New"/>
                <a:sym typeface="Courier New"/>
              </a:rPr>
              <a:t>1000</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r>
              <a:rPr lang="en" sz="1200" b="1">
                <a:solidFill>
                  <a:srgbClr val="000080"/>
                </a:solidFill>
                <a:latin typeface="Courier New"/>
                <a:ea typeface="Courier New"/>
                <a:cs typeface="Courier New"/>
                <a:sym typeface="Courier New"/>
              </a:rPr>
              <a:t>break</a:t>
            </a:r>
            <a:endParaRPr sz="1200" b="1">
              <a:solidFill>
                <a:srgbClr val="00008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a:solidFill>
                  <a:srgbClr val="000080"/>
                </a:solidFill>
                <a:latin typeface="Courier New"/>
                <a:ea typeface="Courier New"/>
                <a:cs typeface="Courier New"/>
                <a:sym typeface="Courier New"/>
              </a:rPr>
              <a:t>                	</a:t>
            </a:r>
            <a:r>
              <a:rPr lang="en" sz="1200" b="1">
                <a:solidFill>
                  <a:srgbClr val="000080"/>
                </a:solidFill>
                <a:latin typeface="Courier New"/>
                <a:ea typeface="Courier New"/>
                <a:cs typeface="Courier New"/>
                <a:sym typeface="Courier New"/>
              </a:rPr>
              <a:t>elif </a:t>
            </a:r>
            <a:r>
              <a:rPr lang="en" sz="1200">
                <a:solidFill>
                  <a:schemeClr val="dk1"/>
                </a:solidFill>
                <a:latin typeface="Courier New"/>
                <a:ea typeface="Courier New"/>
                <a:cs typeface="Courier New"/>
                <a:sym typeface="Courier New"/>
              </a:rPr>
              <a:t>human_bank &lt; </a:t>
            </a:r>
            <a:r>
              <a:rPr lang="en" sz="1200">
                <a:solidFill>
                  <a:srgbClr val="0000FF"/>
                </a:solidFill>
                <a:latin typeface="Courier New"/>
                <a:ea typeface="Courier New"/>
                <a:cs typeface="Courier New"/>
                <a:sym typeface="Courier New"/>
              </a:rPr>
              <a:t>1000</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r>
              <a:rPr lang="en" sz="1200">
                <a:solidFill>
                  <a:srgbClr val="000080"/>
                </a:solidFill>
                <a:latin typeface="Courier New"/>
                <a:ea typeface="Courier New"/>
                <a:cs typeface="Courier New"/>
                <a:sym typeface="Courier New"/>
              </a:rPr>
              <a:t>print</a:t>
            </a:r>
            <a:r>
              <a:rPr lang="en" sz="1200">
                <a:solidFill>
                  <a:schemeClr val="dk1"/>
                </a:solidFill>
                <a:latin typeface="Courier New"/>
                <a:ea typeface="Courier New"/>
                <a:cs typeface="Courier New"/>
                <a:sym typeface="Courier New"/>
              </a:rPr>
              <a:t>(</a:t>
            </a:r>
            <a:r>
              <a:rPr lang="en" sz="1200" b="1">
                <a:solidFill>
                  <a:srgbClr val="008080"/>
                </a:solidFill>
                <a:latin typeface="Courier New"/>
                <a:ea typeface="Courier New"/>
                <a:cs typeface="Courier New"/>
                <a:sym typeface="Courier New"/>
              </a:rPr>
              <a:t>"Better luck next time! You loss ${} "</a:t>
            </a:r>
            <a:r>
              <a:rPr lang="en" sz="1200">
                <a:solidFill>
                  <a:schemeClr val="dk1"/>
                </a:solidFill>
                <a:latin typeface="Courier New"/>
                <a:ea typeface="Courier New"/>
                <a:cs typeface="Courier New"/>
                <a:sym typeface="Courier New"/>
              </a:rPr>
              <a:t>.format(</a:t>
            </a:r>
            <a:r>
              <a:rPr lang="en" sz="1200">
                <a:solidFill>
                  <a:srgbClr val="0000FF"/>
                </a:solidFill>
                <a:latin typeface="Courier New"/>
                <a:ea typeface="Courier New"/>
                <a:cs typeface="Courier New"/>
                <a:sym typeface="Courier New"/>
              </a:rPr>
              <a:t>1000 </a:t>
            </a:r>
            <a:r>
              <a:rPr lang="en" sz="1200">
                <a:solidFill>
                  <a:schemeClr val="dk1"/>
                </a:solidFill>
                <a:latin typeface="Courier New"/>
                <a:ea typeface="Courier New"/>
                <a:cs typeface="Courier New"/>
                <a:sym typeface="Courier New"/>
              </a:rPr>
              <a:t>- human_bank))</a:t>
            </a:r>
            <a:endParaRPr sz="12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r>
              <a:rPr lang="en" sz="1200" b="1">
                <a:solidFill>
                  <a:srgbClr val="000080"/>
                </a:solidFill>
                <a:latin typeface="Courier New"/>
                <a:ea typeface="Courier New"/>
                <a:cs typeface="Courier New"/>
                <a:sym typeface="Courier New"/>
              </a:rPr>
              <a:t>break</a:t>
            </a:r>
            <a:endParaRPr sz="1200" b="1">
              <a:solidFill>
                <a:srgbClr val="00008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a:solidFill>
                  <a:srgbClr val="000080"/>
                </a:solidFill>
                <a:latin typeface="Courier New"/>
                <a:ea typeface="Courier New"/>
                <a:cs typeface="Courier New"/>
                <a:sym typeface="Courier New"/>
              </a:rPr>
              <a:t>                	</a:t>
            </a:r>
            <a:r>
              <a:rPr lang="en" sz="1200" b="1">
                <a:solidFill>
                  <a:srgbClr val="000080"/>
                </a:solidFill>
                <a:latin typeface="Courier New"/>
                <a:ea typeface="Courier New"/>
                <a:cs typeface="Courier New"/>
                <a:sym typeface="Courier New"/>
              </a:rPr>
              <a:t>else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r>
              <a:rPr lang="en" sz="1200">
                <a:solidFill>
                  <a:srgbClr val="000080"/>
                </a:solidFill>
                <a:latin typeface="Courier New"/>
                <a:ea typeface="Courier New"/>
                <a:cs typeface="Courier New"/>
                <a:sym typeface="Courier New"/>
              </a:rPr>
              <a:t>print</a:t>
            </a:r>
            <a:r>
              <a:rPr lang="en" sz="1200">
                <a:solidFill>
                  <a:schemeClr val="dk1"/>
                </a:solidFill>
                <a:latin typeface="Courier New"/>
                <a:ea typeface="Courier New"/>
                <a:cs typeface="Courier New"/>
                <a:sym typeface="Courier New"/>
              </a:rPr>
              <a:t>(</a:t>
            </a:r>
            <a:r>
              <a:rPr lang="en" sz="1200" b="1">
                <a:solidFill>
                  <a:srgbClr val="008080"/>
                </a:solidFill>
                <a:latin typeface="Courier New"/>
                <a:ea typeface="Courier New"/>
                <a:cs typeface="Courier New"/>
                <a:sym typeface="Courier New"/>
              </a:rPr>
              <a:t>"You didn't win nor you didn't lose!"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r>
              <a:rPr lang="en" sz="1200" b="1">
                <a:solidFill>
                  <a:srgbClr val="000080"/>
                </a:solidFill>
                <a:latin typeface="Courier New"/>
                <a:ea typeface="Courier New"/>
                <a:cs typeface="Courier New"/>
                <a:sym typeface="Courier New"/>
              </a:rPr>
              <a:t>break</a:t>
            </a:r>
            <a:endParaRPr sz="1200" b="1">
              <a:solidFill>
                <a:srgbClr val="00008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a:solidFill>
                  <a:srgbClr val="000080"/>
                </a:solidFill>
                <a:latin typeface="Courier New"/>
                <a:ea typeface="Courier New"/>
                <a:cs typeface="Courier New"/>
                <a:sym typeface="Courier New"/>
              </a:rPr>
              <a:t>        	</a:t>
            </a:r>
            <a:r>
              <a:rPr lang="en" sz="1200" b="1">
                <a:solidFill>
                  <a:srgbClr val="000080"/>
                </a:solidFill>
                <a:latin typeface="Courier New"/>
                <a:ea typeface="Courier New"/>
                <a:cs typeface="Courier New"/>
                <a:sym typeface="Courier New"/>
              </a:rPr>
              <a:t>else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r>
              <a:rPr lang="en" sz="1200">
                <a:solidFill>
                  <a:srgbClr val="000080"/>
                </a:solidFill>
                <a:latin typeface="Courier New"/>
                <a:ea typeface="Courier New"/>
                <a:cs typeface="Courier New"/>
                <a:sym typeface="Courier New"/>
              </a:rPr>
              <a:t>print</a:t>
            </a:r>
            <a:r>
              <a:rPr lang="en" sz="1200">
                <a:solidFill>
                  <a:schemeClr val="dk1"/>
                </a:solidFill>
                <a:latin typeface="Courier New"/>
                <a:ea typeface="Courier New"/>
                <a:cs typeface="Courier New"/>
                <a:sym typeface="Courier New"/>
              </a:rPr>
              <a:t>(</a:t>
            </a:r>
            <a:r>
              <a:rPr lang="en" sz="1200" b="1">
                <a:solidFill>
                  <a:srgbClr val="008080"/>
                </a:solidFill>
                <a:latin typeface="Courier New"/>
                <a:ea typeface="Courier New"/>
                <a:cs typeface="Courier New"/>
                <a:sym typeface="Courier New"/>
              </a:rPr>
              <a:t>'Enter a valid amount. You have ${} to bet'</a:t>
            </a:r>
            <a:r>
              <a:rPr lang="en" sz="1200">
                <a:solidFill>
                  <a:schemeClr val="dk1"/>
                </a:solidFill>
                <a:latin typeface="Courier New"/>
                <a:ea typeface="Courier New"/>
                <a:cs typeface="Courier New"/>
                <a:sym typeface="Courier New"/>
              </a:rPr>
              <a:t>.format(human_bank))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 the full source code of a Game of Dice </a:t>
            </a:r>
            <a:endParaRPr/>
          </a:p>
        </p:txBody>
      </p:sp>
      <p:sp>
        <p:nvSpPr>
          <p:cNvPr id="114" name="Google Shape;114;p23"/>
          <p:cNvSpPr txBox="1">
            <a:spLocks noGrp="1"/>
          </p:cNvSpPr>
          <p:nvPr>
            <p:ph type="body" idx="1"/>
          </p:nvPr>
        </p:nvSpPr>
        <p:spPr>
          <a:xfrm>
            <a:off x="311700" y="11913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u="sng">
                <a:solidFill>
                  <a:schemeClr val="hlink"/>
                </a:solidFill>
                <a:latin typeface="Courier New"/>
                <a:ea typeface="Courier New"/>
                <a:cs typeface="Courier New"/>
                <a:sym typeface="Courier New"/>
                <a:hlinkClick r:id="rId3"/>
              </a:rPr>
              <a:t>https://github.com/purcellconsult/Code-Cool-Stuff-With-Python/blob/master/sourcecode/ch_03/a_game_of_dice.py</a:t>
            </a:r>
            <a:endParaRPr sz="24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Random Person Generator </a:t>
            </a:r>
            <a:endParaRPr/>
          </a:p>
        </p:txBody>
      </p:sp>
      <p:sp>
        <p:nvSpPr>
          <p:cNvPr id="120" name="Google Shape;12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24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Have you ever seen those online name generators? I have, I’ve used them a couple of times for novels I was writing. Yes, I wrote novels under a pseudonym and occasionally had a difficult time creating names for fictitious characters! It may seem random (no pun) for a software engineer to do that, but there's actually quite a bit of parallels between writing code and writing stories. Anyhoo, to prevent from deviating let’s take the functionality of a simple random name generator a step or two further. Let’s write a script that allows us to randomly generate first names, last names, full names, emails, ages, telephone numbers, and email passwords. It will be a fun project to code and showcase!</a:t>
            </a:r>
            <a:endParaRPr>
              <a:solidFill>
                <a:schemeClr val="dk1"/>
              </a:solidFill>
              <a:latin typeface="Times New Roman"/>
              <a:ea typeface="Times New Roman"/>
              <a:cs typeface="Times New Roman"/>
              <a:sym typeface="Times New Roman"/>
            </a:endParaRPr>
          </a:p>
          <a:p>
            <a:pPr marL="0" lvl="0" indent="0" algn="l" rtl="0">
              <a:spcBef>
                <a:spcPts val="10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56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Script Hints </a:t>
            </a:r>
            <a:endParaRPr/>
          </a:p>
        </p:txBody>
      </p:sp>
      <p:sp>
        <p:nvSpPr>
          <p:cNvPr id="126" name="Google Shape;126;p25"/>
          <p:cNvSpPr txBox="1">
            <a:spLocks noGrp="1"/>
          </p:cNvSpPr>
          <p:nvPr>
            <p:ph type="body" idx="1"/>
          </p:nvPr>
        </p:nvSpPr>
        <p:spPr>
          <a:xfrm>
            <a:off x="311700" y="724925"/>
            <a:ext cx="8731500" cy="4244400"/>
          </a:xfrm>
          <a:prstGeom prst="rect">
            <a:avLst/>
          </a:prstGeom>
        </p:spPr>
        <p:txBody>
          <a:bodyPr spcFirstLastPara="1" wrap="square" lIns="91425" tIns="91425" rIns="91425" bIns="91425" anchor="t" anchorCtr="0">
            <a:noAutofit/>
          </a:bodyPr>
          <a:lstStyle/>
          <a:p>
            <a:pPr marL="0" lvl="0" indent="0" algn="l" rtl="0">
              <a:spcBef>
                <a:spcPts val="24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first_name</a:t>
            </a:r>
            <a:r>
              <a:rPr lang="en" sz="1400">
                <a:solidFill>
                  <a:schemeClr val="dk1"/>
                </a:solidFill>
                <a:latin typeface="Times New Roman"/>
                <a:ea typeface="Times New Roman"/>
                <a:cs typeface="Times New Roman"/>
                <a:sym typeface="Times New Roman"/>
              </a:rPr>
              <a:t>: A function that allows us to generate male or female first names. By default we’ll let the program decide on the gendered pronoun.</a:t>
            </a:r>
            <a:endParaRPr sz="1400">
              <a:solidFill>
                <a:schemeClr val="dk1"/>
              </a:solidFill>
              <a:latin typeface="Times New Roman"/>
              <a:ea typeface="Times New Roman"/>
              <a:cs typeface="Times New Roman"/>
              <a:sym typeface="Times New Roman"/>
            </a:endParaRPr>
          </a:p>
          <a:p>
            <a:pPr marL="0" lvl="0" indent="0" algn="l" rtl="0">
              <a:spcBef>
                <a:spcPts val="24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last_name</a:t>
            </a:r>
            <a:r>
              <a:rPr lang="en" sz="1400">
                <a:solidFill>
                  <a:schemeClr val="dk1"/>
                </a:solidFill>
                <a:latin typeface="Times New Roman"/>
                <a:ea typeface="Times New Roman"/>
                <a:cs typeface="Times New Roman"/>
                <a:sym typeface="Times New Roman"/>
              </a:rPr>
              <a:t>: A function that allows us to generate surnames.</a:t>
            </a:r>
            <a:endParaRPr sz="1400">
              <a:solidFill>
                <a:schemeClr val="dk1"/>
              </a:solidFill>
              <a:latin typeface="Times New Roman"/>
              <a:ea typeface="Times New Roman"/>
              <a:cs typeface="Times New Roman"/>
              <a:sym typeface="Times New Roman"/>
            </a:endParaRPr>
          </a:p>
          <a:p>
            <a:pPr marL="0" lvl="0" indent="0" algn="l" rtl="0">
              <a:spcBef>
                <a:spcPts val="24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full_name</a:t>
            </a:r>
            <a:r>
              <a:rPr lang="en" sz="1400">
                <a:solidFill>
                  <a:schemeClr val="dk1"/>
                </a:solidFill>
                <a:latin typeface="Times New Roman"/>
                <a:ea typeface="Times New Roman"/>
                <a:cs typeface="Times New Roman"/>
                <a:sym typeface="Times New Roman"/>
              </a:rPr>
              <a:t>: A function that allows us to generate first and last names. Like the </a:t>
            </a:r>
            <a:r>
              <a:rPr lang="en" sz="1400">
                <a:solidFill>
                  <a:schemeClr val="dk1"/>
                </a:solidFill>
              </a:rPr>
              <a:t>first_name</a:t>
            </a:r>
            <a:r>
              <a:rPr lang="en" sz="1400">
                <a:solidFill>
                  <a:schemeClr val="dk1"/>
                </a:solidFill>
                <a:latin typeface="Times New Roman"/>
                <a:ea typeface="Times New Roman"/>
                <a:cs typeface="Times New Roman"/>
                <a:sym typeface="Times New Roman"/>
              </a:rPr>
              <a:t> function it can be gendered or we can let the program decide this.</a:t>
            </a:r>
            <a:endParaRPr sz="1400">
              <a:solidFill>
                <a:schemeClr val="dk1"/>
              </a:solidFill>
              <a:latin typeface="Times New Roman"/>
              <a:ea typeface="Times New Roman"/>
              <a:cs typeface="Times New Roman"/>
              <a:sym typeface="Times New Roman"/>
            </a:endParaRPr>
          </a:p>
          <a:p>
            <a:pPr marL="0" lvl="0" indent="0" algn="l" rtl="0">
              <a:spcBef>
                <a:spcPts val="24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age</a:t>
            </a:r>
            <a:r>
              <a:rPr lang="en" sz="1400">
                <a:solidFill>
                  <a:schemeClr val="dk1"/>
                </a:solidFill>
                <a:latin typeface="Times New Roman"/>
                <a:ea typeface="Times New Roman"/>
                <a:cs typeface="Times New Roman"/>
                <a:sym typeface="Times New Roman"/>
              </a:rPr>
              <a:t>: Generate a random age for the person. We can specify something like 1-100.</a:t>
            </a:r>
            <a:endParaRPr sz="1400">
              <a:solidFill>
                <a:schemeClr val="dk1"/>
              </a:solidFill>
              <a:latin typeface="Times New Roman"/>
              <a:ea typeface="Times New Roman"/>
              <a:cs typeface="Times New Roman"/>
              <a:sym typeface="Times New Roman"/>
            </a:endParaRPr>
          </a:p>
          <a:p>
            <a:pPr marL="0" lvl="0" indent="0" algn="l" rtl="0">
              <a:spcBef>
                <a:spcPts val="24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phone_number</a:t>
            </a:r>
            <a:r>
              <a:rPr lang="en" sz="1400">
                <a:solidFill>
                  <a:schemeClr val="dk1"/>
                </a:solidFill>
                <a:latin typeface="Times New Roman"/>
                <a:ea typeface="Times New Roman"/>
                <a:cs typeface="Times New Roman"/>
                <a:sym typeface="Times New Roman"/>
              </a:rPr>
              <a:t>: Generate a random 10 digit phone number. For the sake of simplicity we can decide on the region which in this example is North American phone numbers. The key here is that the first digit can’t be 0 or 1.</a:t>
            </a:r>
            <a:endParaRPr sz="1400">
              <a:solidFill>
                <a:schemeClr val="dk1"/>
              </a:solidFill>
              <a:latin typeface="Times New Roman"/>
              <a:ea typeface="Times New Roman"/>
              <a:cs typeface="Times New Roman"/>
              <a:sym typeface="Times New Roman"/>
            </a:endParaRPr>
          </a:p>
          <a:p>
            <a:pPr marL="0" lvl="0" indent="0" algn="l" rtl="0">
              <a:spcBef>
                <a:spcPts val="24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email_password</a:t>
            </a:r>
            <a:r>
              <a:rPr lang="en" sz="1400">
                <a:solidFill>
                  <a:schemeClr val="dk1"/>
                </a:solidFill>
                <a:latin typeface="Times New Roman"/>
                <a:ea typeface="Times New Roman"/>
                <a:cs typeface="Times New Roman"/>
                <a:sym typeface="Times New Roman"/>
              </a:rPr>
              <a:t>: We can generate a random email address which uses the random person’s first and last names. </a:t>
            </a:r>
            <a:endParaRPr sz="1400">
              <a:solidFill>
                <a:schemeClr val="dk1"/>
              </a:solidFill>
              <a:latin typeface="Times New Roman"/>
              <a:ea typeface="Times New Roman"/>
              <a:cs typeface="Times New Roman"/>
              <a:sym typeface="Times New Roman"/>
            </a:endParaRPr>
          </a:p>
          <a:p>
            <a:pPr marL="0" lvl="0" indent="0" algn="l" rtl="0">
              <a:spcBef>
                <a:spcPts val="10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246925" y="159975"/>
            <a:ext cx="8640900" cy="99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randomly generate a name? Use the </a:t>
            </a:r>
            <a:r>
              <a:rPr lang="en">
                <a:latin typeface="Courier New"/>
                <a:ea typeface="Courier New"/>
                <a:cs typeface="Courier New"/>
                <a:sym typeface="Courier New"/>
              </a:rPr>
              <a:t>random</a:t>
            </a:r>
            <a:r>
              <a:rPr lang="en"/>
              <a:t> module </a:t>
            </a:r>
            <a:endParaRPr/>
          </a:p>
        </p:txBody>
      </p:sp>
      <p:sp>
        <p:nvSpPr>
          <p:cNvPr id="132" name="Google Shape;132;p26"/>
          <p:cNvSpPr txBox="1">
            <a:spLocks noGrp="1"/>
          </p:cNvSpPr>
          <p:nvPr>
            <p:ph type="body" idx="1"/>
          </p:nvPr>
        </p:nvSpPr>
        <p:spPr>
          <a:xfrm>
            <a:off x="367225" y="1502275"/>
            <a:ext cx="8520600" cy="3416400"/>
          </a:xfrm>
          <a:prstGeom prst="rect">
            <a:avLst/>
          </a:prstGeom>
        </p:spPr>
        <p:txBody>
          <a:bodyPr spcFirstLastPara="1" wrap="square" lIns="91425" tIns="91425" rIns="91425" bIns="91425" anchor="t" anchorCtr="0">
            <a:noAutofit/>
          </a:bodyPr>
          <a:lstStyle/>
          <a:p>
            <a:pPr marL="0" lvl="0" indent="0" algn="l" rtl="0">
              <a:spcBef>
                <a:spcPts val="24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&gt;&gt;&gt; from random import choice</a:t>
            </a:r>
            <a:endParaRPr sz="17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&gt;&gt;&gt; female_names = ['Molly', 'Sue', 'Angela']</a:t>
            </a:r>
            <a:endParaRPr sz="17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&gt;&gt;&gt; choice(female_names)</a:t>
            </a:r>
            <a:endParaRPr sz="17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a:t>
            </a:r>
            <a:endParaRPr sz="17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'Angela'</a:t>
            </a:r>
            <a:endParaRPr sz="1700">
              <a:solidFill>
                <a:schemeClr val="dk1"/>
              </a:solidFill>
              <a:latin typeface="Courier New"/>
              <a:ea typeface="Courier New"/>
              <a:cs typeface="Courier New"/>
              <a:sym typeface="Courier New"/>
            </a:endParaRPr>
          </a:p>
          <a:p>
            <a:pPr marL="0" lvl="0" indent="0" algn="l" rtl="0">
              <a:spcBef>
                <a:spcPts val="10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randomly generate an age?</a:t>
            </a:r>
            <a:endParaRPr/>
          </a:p>
        </p:txBody>
      </p:sp>
      <p:sp>
        <p:nvSpPr>
          <p:cNvPr id="138" name="Google Shape;13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24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&gt;&gt;&gt; from random import randint</a:t>
            </a:r>
            <a:endParaRPr sz="20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&gt;&gt;&gt; [randint(1, 100) for x in range(10)]</a:t>
            </a:r>
            <a:endParaRPr sz="20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[2, 23, 99, 19, 96, 27, 61, 88, 53, 38]</a:t>
            </a:r>
            <a:endParaRPr sz="2000">
              <a:solidFill>
                <a:schemeClr val="dk1"/>
              </a:solidFill>
              <a:latin typeface="Courier New"/>
              <a:ea typeface="Courier New"/>
              <a:cs typeface="Courier New"/>
              <a:sym typeface="Courier New"/>
            </a:endParaRPr>
          </a:p>
          <a:p>
            <a:pPr marL="0" lvl="0" indent="0" algn="l" rtl="0">
              <a:spcBef>
                <a:spcPts val="10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195100" y="-64775"/>
            <a:ext cx="8598300" cy="99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How to generate a random password? Use the </a:t>
            </a:r>
            <a:r>
              <a:rPr lang="en" sz="2400">
                <a:latin typeface="Courier New"/>
                <a:ea typeface="Courier New"/>
                <a:cs typeface="Courier New"/>
                <a:sym typeface="Courier New"/>
              </a:rPr>
              <a:t>string</a:t>
            </a:r>
            <a:r>
              <a:rPr lang="en" sz="2400"/>
              <a:t> module</a:t>
            </a:r>
            <a:endParaRPr sz="2400"/>
          </a:p>
        </p:txBody>
      </p:sp>
      <p:sp>
        <p:nvSpPr>
          <p:cNvPr id="144" name="Google Shape;144;p28"/>
          <p:cNvSpPr txBox="1">
            <a:spLocks noGrp="1"/>
          </p:cNvSpPr>
          <p:nvPr>
            <p:ph type="body" idx="1"/>
          </p:nvPr>
        </p:nvSpPr>
        <p:spPr>
          <a:xfrm>
            <a:off x="246925" y="785100"/>
            <a:ext cx="8897100" cy="4300800"/>
          </a:xfrm>
          <a:prstGeom prst="rect">
            <a:avLst/>
          </a:prstGeom>
        </p:spPr>
        <p:txBody>
          <a:bodyPr spcFirstLastPara="1" wrap="square" lIns="91425" tIns="91425" rIns="91425" bIns="91425" anchor="t" anchorCtr="0">
            <a:noAutofit/>
          </a:bodyPr>
          <a:lstStyle/>
          <a:p>
            <a:pPr marL="0" lvl="0" indent="0" algn="l" rtl="0">
              <a:spcBef>
                <a:spcPts val="240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&gt;&gt; from random import choice</a:t>
            </a:r>
            <a:endParaRPr sz="9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&gt;&gt;&gt; from string import ascii_letters</a:t>
            </a:r>
            <a:endParaRPr sz="9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&gt;&gt;&gt; from string import digits</a:t>
            </a:r>
            <a:endParaRPr sz="9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&gt;&gt;&gt; from string import punctuation</a:t>
            </a:r>
            <a:endParaRPr sz="9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&gt;&gt;&gt; ascii_letters</a:t>
            </a:r>
            <a:endParaRPr sz="9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'abcdefghijklmnopqrstuvwxyzABCDEFGHIJKLMNOPQRSTUVWXYZ'</a:t>
            </a:r>
            <a:endParaRPr sz="900">
              <a:solidFill>
                <a:schemeClr val="dk1"/>
              </a:solidFill>
              <a:latin typeface="Courier New"/>
              <a:ea typeface="Courier New"/>
              <a:cs typeface="Courier New"/>
              <a:sym typeface="Courier New"/>
            </a:endParaRPr>
          </a:p>
          <a:p>
            <a:pPr marL="0" lvl="0" indent="0" algn="l" rtl="0">
              <a:spcBef>
                <a:spcPts val="2400"/>
              </a:spcBef>
              <a:spcAft>
                <a:spcPts val="1000"/>
              </a:spcAft>
              <a:buClr>
                <a:schemeClr val="dk1"/>
              </a:buClr>
              <a:buSzPts val="1100"/>
              <a:buFont typeface="Arial"/>
              <a:buNone/>
            </a:pP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11700" y="-6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string</a:t>
            </a:r>
            <a:r>
              <a:rPr lang="en"/>
              <a:t> module continued </a:t>
            </a:r>
            <a:endParaRPr/>
          </a:p>
        </p:txBody>
      </p:sp>
      <p:sp>
        <p:nvSpPr>
          <p:cNvPr id="150" name="Google Shape;150;p29"/>
          <p:cNvSpPr txBox="1">
            <a:spLocks noGrp="1"/>
          </p:cNvSpPr>
          <p:nvPr>
            <p:ph type="body" idx="1"/>
          </p:nvPr>
        </p:nvSpPr>
        <p:spPr>
          <a:xfrm>
            <a:off x="154350" y="512425"/>
            <a:ext cx="8835300" cy="4418100"/>
          </a:xfrm>
          <a:prstGeom prst="rect">
            <a:avLst/>
          </a:prstGeom>
        </p:spPr>
        <p:txBody>
          <a:bodyPr spcFirstLastPara="1" wrap="square" lIns="91425" tIns="91425" rIns="91425" bIns="91425" anchor="t" anchorCtr="0">
            <a:noAutofit/>
          </a:bodyPr>
          <a:lstStyle/>
          <a:p>
            <a:pPr marL="0" lvl="0" indent="0" algn="l" rtl="0">
              <a:spcBef>
                <a:spcPts val="24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&gt;&gt;&gt; digits</a:t>
            </a:r>
            <a:endParaRPr sz="10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'0123456789'</a:t>
            </a:r>
            <a:endParaRPr sz="10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&gt;&gt;&gt; punctuation</a:t>
            </a:r>
            <a:endParaRPr sz="10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'!"#$%&amp;\'()*+,-./:;&lt;=&gt;?@[\\]^_`{|}~'</a:t>
            </a:r>
            <a:endParaRPr sz="1000">
              <a:solidFill>
                <a:schemeClr val="dk1"/>
              </a:solidFill>
              <a:latin typeface="Courier New"/>
              <a:ea typeface="Courier New"/>
              <a:cs typeface="Courier New"/>
              <a:sym typeface="Courier New"/>
            </a:endParaRPr>
          </a:p>
          <a:p>
            <a:pPr marL="0" lvl="0" indent="0" algn="l" rtl="0">
              <a:spcBef>
                <a:spcPts val="24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&gt;&gt;&gt; [ascii for ascii in ascii_letters]</a:t>
            </a:r>
            <a:endParaRPr sz="1000">
              <a:solidFill>
                <a:schemeClr val="dk1"/>
              </a:solidFill>
              <a:latin typeface="Courier New"/>
              <a:ea typeface="Courier New"/>
              <a:cs typeface="Courier New"/>
              <a:sym typeface="Courier New"/>
            </a:endParaRPr>
          </a:p>
          <a:p>
            <a:pPr marL="0" lvl="0" indent="0" algn="l" rtl="0">
              <a:spcBef>
                <a:spcPts val="2400"/>
              </a:spcBef>
              <a:spcAft>
                <a:spcPts val="1000"/>
              </a:spcAft>
              <a:buNone/>
            </a:pPr>
            <a:r>
              <a:rPr lang="en" sz="1000">
                <a:solidFill>
                  <a:schemeClr val="dk1"/>
                </a:solidFill>
                <a:latin typeface="Courier New"/>
                <a:ea typeface="Courier New"/>
                <a:cs typeface="Courier New"/>
                <a:sym typeface="Courier New"/>
              </a:rPr>
              <a:t>['a', 'b', 'c', 'd', 'e', 'f', 'g', 'h', 'i', 'j', 'k', 'l', 'm', 'n', 'o', 'p', 'q', 'r', 's', 't', 'u', 'v', 'w', 'x', 'y', 'z', 'A', 'B', 'C', 'D', 'E', 'F', 'G', 'H', 'I', 'J', 'K', 'L', 'M', 'N', 'O', 'P', 'Q', 'R', 'S', 'T', 'U', 'V', 'W', 'X', 'Y', 'Z']</a:t>
            </a:r>
            <a:endParaRPr sz="10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Person Generator Solution</a:t>
            </a:r>
            <a:endParaRPr/>
          </a:p>
        </p:txBody>
      </p:sp>
      <p:sp>
        <p:nvSpPr>
          <p:cNvPr id="156" name="Google Shape;15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u="sng">
                <a:solidFill>
                  <a:schemeClr val="hlink"/>
                </a:solidFill>
                <a:latin typeface="Courier New"/>
                <a:ea typeface="Courier New"/>
                <a:cs typeface="Courier New"/>
                <a:sym typeface="Courier New"/>
                <a:hlinkClick r:id="rId3"/>
              </a:rPr>
              <a:t>https://github.com/purcellconsult/Code-Cool-Stuff-With-Python/blob/master/sourcecode/ch_03/random_person_generator.py</a:t>
            </a:r>
            <a:endParaRPr>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The California State Lottery</a:t>
            </a:r>
            <a:endParaRPr/>
          </a:p>
        </p:txBody>
      </p:sp>
      <p:sp>
        <p:nvSpPr>
          <p:cNvPr id="162" name="Google Shape;162;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chemeClr val="dk1"/>
                </a:solidFill>
                <a:latin typeface="Times New Roman"/>
                <a:ea typeface="Times New Roman"/>
                <a:cs typeface="Times New Roman"/>
                <a:sym typeface="Times New Roman"/>
              </a:rPr>
              <a:t>Most states in the US allow denizens the ability to play the lottery. While I’m not advocating for folks to become chronic gamblers, I am advocating simulating the winning numbers through a python program. In this project we’re going to simulate the various lotteries that California makes available.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108750" y="200850"/>
            <a:ext cx="8817900" cy="441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2600" b="1">
                <a:solidFill>
                  <a:schemeClr val="dk1"/>
                </a:solidFill>
                <a:latin typeface="Times New Roman"/>
                <a:ea typeface="Times New Roman"/>
                <a:cs typeface="Times New Roman"/>
                <a:sym typeface="Times New Roman"/>
              </a:rPr>
              <a:t>Randomization</a:t>
            </a:r>
            <a:r>
              <a:rPr lang="en" sz="2600">
                <a:solidFill>
                  <a:schemeClr val="dk1"/>
                </a:solidFill>
                <a:latin typeface="Times New Roman"/>
                <a:ea typeface="Times New Roman"/>
                <a:cs typeface="Times New Roman"/>
                <a:sym typeface="Times New Roman"/>
              </a:rPr>
              <a:t> is a phenomena that effects all humans regardless of what walk of life they’re from. Many things are randomly assigned to us such as such as our date of birth, nationally, family, height, and eye color. With its inherit nonpartisan attributes, randomization is heavily used in statistics, clinical trials, and shuffling cards. Randomization is a fascinating somewhat overlooked portion of life, so let’s get more familiar with it by writing some cool python programs. </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2"/>
          <p:cNvSpPr txBox="1">
            <a:spLocks noGrp="1"/>
          </p:cNvSpPr>
          <p:nvPr>
            <p:ph type="title"/>
          </p:nvPr>
        </p:nvSpPr>
        <p:spPr>
          <a:xfrm>
            <a:off x="311700" y="147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Type of Lotteries Available </a:t>
            </a:r>
            <a:endParaRPr/>
          </a:p>
        </p:txBody>
      </p:sp>
      <p:sp>
        <p:nvSpPr>
          <p:cNvPr id="168" name="Google Shape;168;p32"/>
          <p:cNvSpPr txBox="1">
            <a:spLocks noGrp="1"/>
          </p:cNvSpPr>
          <p:nvPr>
            <p:ph type="body" idx="1"/>
          </p:nvPr>
        </p:nvSpPr>
        <p:spPr>
          <a:xfrm>
            <a:off x="186750" y="841550"/>
            <a:ext cx="8869500" cy="4024200"/>
          </a:xfrm>
          <a:prstGeom prst="rect">
            <a:avLst/>
          </a:prstGeom>
        </p:spPr>
        <p:txBody>
          <a:bodyPr spcFirstLastPara="1" wrap="square" lIns="91425" tIns="91425" rIns="91425" bIns="91425" anchor="t" anchorCtr="0">
            <a:noAutofit/>
          </a:bodyPr>
          <a:lstStyle/>
          <a:p>
            <a:pPr marL="457200" lvl="0" indent="0" algn="l" rtl="0">
              <a:spcBef>
                <a:spcPts val="500"/>
              </a:spcBef>
              <a:spcAft>
                <a:spcPts val="0"/>
              </a:spcAft>
              <a:buClr>
                <a:schemeClr val="dk1"/>
              </a:buClr>
              <a:buSzPts val="1100"/>
              <a:buFont typeface="Arial"/>
              <a:buNone/>
            </a:pPr>
            <a:r>
              <a:rPr lang="en" sz="2000">
                <a:solidFill>
                  <a:schemeClr val="dk1"/>
                </a:solidFill>
              </a:rPr>
              <a:t>·</a:t>
            </a:r>
            <a:r>
              <a:rPr lang="en" sz="2000">
                <a:solidFill>
                  <a:schemeClr val="dk1"/>
                </a:solidFill>
                <a:latin typeface="Times New Roman"/>
                <a:ea typeface="Times New Roman"/>
                <a:cs typeface="Times New Roman"/>
                <a:sym typeface="Times New Roman"/>
              </a:rPr>
              <a:t>        Daily 3: Pick any 3 numbers within the range of 0-9.</a:t>
            </a:r>
            <a:endParaRPr sz="2000">
              <a:solidFill>
                <a:schemeClr val="dk1"/>
              </a:solidFill>
              <a:latin typeface="Times New Roman"/>
              <a:ea typeface="Times New Roman"/>
              <a:cs typeface="Times New Roman"/>
              <a:sym typeface="Times New Roman"/>
            </a:endParaRPr>
          </a:p>
          <a:p>
            <a:pPr marL="457200" lvl="0" indent="0" algn="l" rtl="0">
              <a:spcBef>
                <a:spcPts val="500"/>
              </a:spcBef>
              <a:spcAft>
                <a:spcPts val="0"/>
              </a:spcAft>
              <a:buClr>
                <a:schemeClr val="dk1"/>
              </a:buClr>
              <a:buSzPts val="1100"/>
              <a:buFont typeface="Arial"/>
              <a:buNone/>
            </a:pPr>
            <a:r>
              <a:rPr lang="en" sz="2000">
                <a:solidFill>
                  <a:schemeClr val="dk1"/>
                </a:solidFill>
              </a:rPr>
              <a:t>·</a:t>
            </a:r>
            <a:r>
              <a:rPr lang="en" sz="2000">
                <a:solidFill>
                  <a:schemeClr val="dk1"/>
                </a:solidFill>
                <a:latin typeface="Times New Roman"/>
                <a:ea typeface="Times New Roman"/>
                <a:cs typeface="Times New Roman"/>
                <a:sym typeface="Times New Roman"/>
              </a:rPr>
              <a:t>        Daily 4: Pick any 4 numbers within the range of 0-9.</a:t>
            </a:r>
            <a:endParaRPr sz="2000">
              <a:solidFill>
                <a:schemeClr val="dk1"/>
              </a:solidFill>
              <a:latin typeface="Times New Roman"/>
              <a:ea typeface="Times New Roman"/>
              <a:cs typeface="Times New Roman"/>
              <a:sym typeface="Times New Roman"/>
            </a:endParaRPr>
          </a:p>
          <a:p>
            <a:pPr marL="457200" lvl="0" indent="0" algn="l" rtl="0">
              <a:spcBef>
                <a:spcPts val="500"/>
              </a:spcBef>
              <a:spcAft>
                <a:spcPts val="0"/>
              </a:spcAft>
              <a:buClr>
                <a:schemeClr val="dk1"/>
              </a:buClr>
              <a:buSzPts val="1100"/>
              <a:buFont typeface="Arial"/>
              <a:buNone/>
            </a:pPr>
            <a:r>
              <a:rPr lang="en" sz="2000">
                <a:solidFill>
                  <a:schemeClr val="dk1"/>
                </a:solidFill>
              </a:rPr>
              <a:t>·</a:t>
            </a:r>
            <a:r>
              <a:rPr lang="en" sz="2000">
                <a:solidFill>
                  <a:schemeClr val="dk1"/>
                </a:solidFill>
                <a:latin typeface="Times New Roman"/>
                <a:ea typeface="Times New Roman"/>
                <a:cs typeface="Times New Roman"/>
                <a:sym typeface="Times New Roman"/>
              </a:rPr>
              <a:t>        Fantasy 5: Pick any 5 numbers within the range of 1-39.</a:t>
            </a:r>
            <a:endParaRPr sz="2000">
              <a:solidFill>
                <a:schemeClr val="dk1"/>
              </a:solidFill>
              <a:latin typeface="Times New Roman"/>
              <a:ea typeface="Times New Roman"/>
              <a:cs typeface="Times New Roman"/>
              <a:sym typeface="Times New Roman"/>
            </a:endParaRPr>
          </a:p>
          <a:p>
            <a:pPr marL="457200" lvl="0" indent="0" algn="l" rtl="0">
              <a:spcBef>
                <a:spcPts val="500"/>
              </a:spcBef>
              <a:spcAft>
                <a:spcPts val="0"/>
              </a:spcAft>
              <a:buClr>
                <a:schemeClr val="dk1"/>
              </a:buClr>
              <a:buSzPts val="1100"/>
              <a:buFont typeface="Arial"/>
              <a:buNone/>
            </a:pPr>
            <a:r>
              <a:rPr lang="en" sz="2000">
                <a:solidFill>
                  <a:schemeClr val="dk1"/>
                </a:solidFill>
              </a:rPr>
              <a:t>·</a:t>
            </a:r>
            <a:r>
              <a:rPr lang="en" sz="2000">
                <a:solidFill>
                  <a:schemeClr val="dk1"/>
                </a:solidFill>
                <a:latin typeface="Times New Roman"/>
                <a:ea typeface="Times New Roman"/>
                <a:cs typeface="Times New Roman"/>
                <a:sym typeface="Times New Roman"/>
              </a:rPr>
              <a:t>        Super Lotto PLUS: Pick any five numbers within the range of 1-47, and then one mega number from 1-27.</a:t>
            </a:r>
            <a:endParaRPr sz="2000">
              <a:solidFill>
                <a:schemeClr val="dk1"/>
              </a:solidFill>
              <a:latin typeface="Times New Roman"/>
              <a:ea typeface="Times New Roman"/>
              <a:cs typeface="Times New Roman"/>
              <a:sym typeface="Times New Roman"/>
            </a:endParaRPr>
          </a:p>
          <a:p>
            <a:pPr marL="457200" lvl="0" indent="0" algn="l" rtl="0">
              <a:spcBef>
                <a:spcPts val="500"/>
              </a:spcBef>
              <a:spcAft>
                <a:spcPts val="0"/>
              </a:spcAft>
              <a:buClr>
                <a:schemeClr val="dk1"/>
              </a:buClr>
              <a:buSzPts val="1100"/>
              <a:buFont typeface="Arial"/>
              <a:buNone/>
            </a:pPr>
            <a:r>
              <a:rPr lang="en" sz="2000">
                <a:solidFill>
                  <a:schemeClr val="dk1"/>
                </a:solidFill>
              </a:rPr>
              <a:t>·</a:t>
            </a:r>
            <a:r>
              <a:rPr lang="en" sz="2000">
                <a:solidFill>
                  <a:schemeClr val="dk1"/>
                </a:solidFill>
                <a:latin typeface="Times New Roman"/>
                <a:ea typeface="Times New Roman"/>
                <a:cs typeface="Times New Roman"/>
                <a:sym typeface="Times New Roman"/>
              </a:rPr>
              <a:t>        Mega Millions: Select six numbers from two separate pool of numbers, five different numbers from 1-70, and one number from 1-25.</a:t>
            </a:r>
            <a:endParaRPr sz="2000">
              <a:solidFill>
                <a:schemeClr val="dk1"/>
              </a:solidFill>
              <a:latin typeface="Times New Roman"/>
              <a:ea typeface="Times New Roman"/>
              <a:cs typeface="Times New Roman"/>
              <a:sym typeface="Times New Roman"/>
            </a:endParaRPr>
          </a:p>
          <a:p>
            <a:pPr marL="457200" lvl="0" indent="0" algn="l" rtl="0">
              <a:spcBef>
                <a:spcPts val="500"/>
              </a:spcBef>
              <a:spcAft>
                <a:spcPts val="0"/>
              </a:spcAft>
              <a:buClr>
                <a:schemeClr val="dk1"/>
              </a:buClr>
              <a:buSzPts val="1100"/>
              <a:buFont typeface="Arial"/>
              <a:buNone/>
            </a:pPr>
            <a:r>
              <a:rPr lang="en" sz="2000">
                <a:solidFill>
                  <a:schemeClr val="dk1"/>
                </a:solidFill>
              </a:rPr>
              <a:t>·</a:t>
            </a:r>
            <a:r>
              <a:rPr lang="en" sz="2000">
                <a:solidFill>
                  <a:schemeClr val="dk1"/>
                </a:solidFill>
                <a:latin typeface="Times New Roman"/>
                <a:ea typeface="Times New Roman"/>
                <a:cs typeface="Times New Roman"/>
                <a:sym typeface="Times New Roman"/>
              </a:rPr>
              <a:t>        Powerball: Select 5 numbers between 1-69, and one Powerball number between 1-26. </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3"/>
          <p:cNvSpPr txBox="1">
            <a:spLocks noGrp="1"/>
          </p:cNvSpPr>
          <p:nvPr>
            <p:ph type="title"/>
          </p:nvPr>
        </p:nvSpPr>
        <p:spPr>
          <a:xfrm>
            <a:off x="311700" y="134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Script Hints</a:t>
            </a:r>
            <a:endParaRPr/>
          </a:p>
        </p:txBody>
      </p:sp>
      <p:sp>
        <p:nvSpPr>
          <p:cNvPr id="174" name="Google Shape;174;p33"/>
          <p:cNvSpPr txBox="1">
            <a:spLocks noGrp="1"/>
          </p:cNvSpPr>
          <p:nvPr>
            <p:ph type="body" idx="1"/>
          </p:nvPr>
        </p:nvSpPr>
        <p:spPr>
          <a:xfrm>
            <a:off x="258000" y="789700"/>
            <a:ext cx="8642700" cy="41667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An easy way to solve this is to create a function that represents each type of lottery, and then fill in the respective logic. Once you know how to code The Daily 3, then you’ll also know how to code the rest of them. The reason for this is because the logic is in essence the same, the only thing that changes are the amount of numbers to predict along with their ranges. Below are the functions to be coded:</a:t>
            </a:r>
            <a:endParaRPr sz="17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700">
                <a:solidFill>
                  <a:schemeClr val="dk1"/>
                </a:solidFill>
              </a:rPr>
              <a:t> </a:t>
            </a:r>
            <a:endParaRPr sz="1700">
              <a:solidFill>
                <a:schemeClr val="dk1"/>
              </a:solidFill>
            </a:endParaRPr>
          </a:p>
          <a:p>
            <a:pPr marL="457200" lvl="0" indent="0" algn="l" rtl="0">
              <a:spcBef>
                <a:spcPts val="500"/>
              </a:spcBef>
              <a:spcAft>
                <a:spcPts val="0"/>
              </a:spcAft>
              <a:buClr>
                <a:schemeClr val="dk1"/>
              </a:buClr>
              <a:buSzPts val="1100"/>
              <a:buFont typeface="Arial"/>
              <a:buNone/>
            </a:pPr>
            <a:r>
              <a:rPr lang="en" sz="1700">
                <a:solidFill>
                  <a:schemeClr val="dk1"/>
                </a:solidFill>
              </a:rPr>
              <a:t>·</a:t>
            </a:r>
            <a:r>
              <a:rPr lang="en" sz="1700">
                <a:solidFill>
                  <a:schemeClr val="dk1"/>
                </a:solidFill>
                <a:latin typeface="Times New Roman"/>
                <a:ea typeface="Times New Roman"/>
                <a:cs typeface="Times New Roman"/>
                <a:sym typeface="Times New Roman"/>
              </a:rPr>
              <a:t>         </a:t>
            </a:r>
            <a:r>
              <a:rPr lang="en" sz="1700">
                <a:solidFill>
                  <a:schemeClr val="dk1"/>
                </a:solidFill>
              </a:rPr>
              <a:t>daily_3</a:t>
            </a:r>
            <a:endParaRPr sz="1700">
              <a:solidFill>
                <a:schemeClr val="dk1"/>
              </a:solidFill>
            </a:endParaRPr>
          </a:p>
          <a:p>
            <a:pPr marL="457200" lvl="0" indent="0" algn="l" rtl="0">
              <a:spcBef>
                <a:spcPts val="500"/>
              </a:spcBef>
              <a:spcAft>
                <a:spcPts val="0"/>
              </a:spcAft>
              <a:buClr>
                <a:schemeClr val="dk1"/>
              </a:buClr>
              <a:buSzPts val="1100"/>
              <a:buFont typeface="Arial"/>
              <a:buNone/>
            </a:pPr>
            <a:r>
              <a:rPr lang="en" sz="1700">
                <a:solidFill>
                  <a:schemeClr val="dk1"/>
                </a:solidFill>
              </a:rPr>
              <a:t>·</a:t>
            </a:r>
            <a:r>
              <a:rPr lang="en" sz="1700">
                <a:solidFill>
                  <a:schemeClr val="dk1"/>
                </a:solidFill>
                <a:latin typeface="Times New Roman"/>
                <a:ea typeface="Times New Roman"/>
                <a:cs typeface="Times New Roman"/>
                <a:sym typeface="Times New Roman"/>
              </a:rPr>
              <a:t>         </a:t>
            </a:r>
            <a:r>
              <a:rPr lang="en" sz="1700">
                <a:solidFill>
                  <a:schemeClr val="dk1"/>
                </a:solidFill>
              </a:rPr>
              <a:t>daily_4</a:t>
            </a:r>
            <a:endParaRPr sz="1700">
              <a:solidFill>
                <a:schemeClr val="dk1"/>
              </a:solidFill>
            </a:endParaRPr>
          </a:p>
          <a:p>
            <a:pPr marL="457200" lvl="0" indent="0" algn="l" rtl="0">
              <a:spcBef>
                <a:spcPts val="500"/>
              </a:spcBef>
              <a:spcAft>
                <a:spcPts val="0"/>
              </a:spcAft>
              <a:buClr>
                <a:schemeClr val="dk1"/>
              </a:buClr>
              <a:buSzPts val="1100"/>
              <a:buFont typeface="Arial"/>
              <a:buNone/>
            </a:pPr>
            <a:r>
              <a:rPr lang="en" sz="1700">
                <a:solidFill>
                  <a:schemeClr val="dk1"/>
                </a:solidFill>
              </a:rPr>
              <a:t>·</a:t>
            </a:r>
            <a:r>
              <a:rPr lang="en" sz="1700">
                <a:solidFill>
                  <a:schemeClr val="dk1"/>
                </a:solidFill>
                <a:latin typeface="Times New Roman"/>
                <a:ea typeface="Times New Roman"/>
                <a:cs typeface="Times New Roman"/>
                <a:sym typeface="Times New Roman"/>
              </a:rPr>
              <a:t>         </a:t>
            </a:r>
            <a:r>
              <a:rPr lang="en" sz="1700">
                <a:solidFill>
                  <a:schemeClr val="dk1"/>
                </a:solidFill>
              </a:rPr>
              <a:t>fantasy_5</a:t>
            </a:r>
            <a:endParaRPr sz="1700">
              <a:solidFill>
                <a:schemeClr val="dk1"/>
              </a:solidFill>
            </a:endParaRPr>
          </a:p>
          <a:p>
            <a:pPr marL="457200" lvl="0" indent="0" algn="l" rtl="0">
              <a:spcBef>
                <a:spcPts val="500"/>
              </a:spcBef>
              <a:spcAft>
                <a:spcPts val="0"/>
              </a:spcAft>
              <a:buClr>
                <a:schemeClr val="dk1"/>
              </a:buClr>
              <a:buSzPts val="1100"/>
              <a:buFont typeface="Arial"/>
              <a:buNone/>
            </a:pPr>
            <a:r>
              <a:rPr lang="en" sz="1700">
                <a:solidFill>
                  <a:schemeClr val="dk1"/>
                </a:solidFill>
              </a:rPr>
              <a:t>·</a:t>
            </a:r>
            <a:r>
              <a:rPr lang="en" sz="1700">
                <a:solidFill>
                  <a:schemeClr val="dk1"/>
                </a:solidFill>
                <a:latin typeface="Times New Roman"/>
                <a:ea typeface="Times New Roman"/>
                <a:cs typeface="Times New Roman"/>
                <a:sym typeface="Times New Roman"/>
              </a:rPr>
              <a:t>         </a:t>
            </a:r>
            <a:r>
              <a:rPr lang="en" sz="1700">
                <a:solidFill>
                  <a:schemeClr val="dk1"/>
                </a:solidFill>
              </a:rPr>
              <a:t>super_lotto_plus</a:t>
            </a:r>
            <a:endParaRPr sz="1700">
              <a:solidFill>
                <a:schemeClr val="dk1"/>
              </a:solidFill>
            </a:endParaRPr>
          </a:p>
          <a:p>
            <a:pPr marL="457200" lvl="0" indent="0" algn="l" rtl="0">
              <a:spcBef>
                <a:spcPts val="500"/>
              </a:spcBef>
              <a:spcAft>
                <a:spcPts val="0"/>
              </a:spcAft>
              <a:buClr>
                <a:schemeClr val="dk1"/>
              </a:buClr>
              <a:buSzPts val="1100"/>
              <a:buFont typeface="Arial"/>
              <a:buNone/>
            </a:pPr>
            <a:r>
              <a:rPr lang="en" sz="1700">
                <a:solidFill>
                  <a:schemeClr val="dk1"/>
                </a:solidFill>
              </a:rPr>
              <a:t>·</a:t>
            </a:r>
            <a:r>
              <a:rPr lang="en" sz="1700">
                <a:solidFill>
                  <a:schemeClr val="dk1"/>
                </a:solidFill>
                <a:latin typeface="Times New Roman"/>
                <a:ea typeface="Times New Roman"/>
                <a:cs typeface="Times New Roman"/>
                <a:sym typeface="Times New Roman"/>
              </a:rPr>
              <a:t>         </a:t>
            </a:r>
            <a:r>
              <a:rPr lang="en" sz="1700">
                <a:solidFill>
                  <a:schemeClr val="dk1"/>
                </a:solidFill>
              </a:rPr>
              <a:t>mega_millions</a:t>
            </a:r>
            <a:endParaRPr sz="1700">
              <a:solidFill>
                <a:schemeClr val="dk1"/>
              </a:solidFill>
            </a:endParaRPr>
          </a:p>
          <a:p>
            <a:pPr marL="457200" lvl="0" indent="0" algn="l" rtl="0">
              <a:spcBef>
                <a:spcPts val="500"/>
              </a:spcBef>
              <a:spcAft>
                <a:spcPts val="0"/>
              </a:spcAft>
              <a:buClr>
                <a:schemeClr val="dk1"/>
              </a:buClr>
              <a:buSzPts val="1100"/>
              <a:buFont typeface="Arial"/>
              <a:buNone/>
            </a:pPr>
            <a:r>
              <a:rPr lang="en" sz="1700">
                <a:solidFill>
                  <a:schemeClr val="dk1"/>
                </a:solidFill>
              </a:rPr>
              <a:t>·</a:t>
            </a:r>
            <a:r>
              <a:rPr lang="en" sz="1700">
                <a:solidFill>
                  <a:schemeClr val="dk1"/>
                </a:solidFill>
                <a:latin typeface="Times New Roman"/>
                <a:ea typeface="Times New Roman"/>
                <a:cs typeface="Times New Roman"/>
                <a:sym typeface="Times New Roman"/>
              </a:rPr>
              <a:t>         </a:t>
            </a:r>
            <a:r>
              <a:rPr lang="en" sz="1700">
                <a:solidFill>
                  <a:schemeClr val="dk1"/>
                </a:solidFill>
              </a:rPr>
              <a:t>powerball</a:t>
            </a:r>
            <a:endParaRPr sz="17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4"/>
          <p:cNvSpPr txBox="1">
            <a:spLocks noGrp="1"/>
          </p:cNvSpPr>
          <p:nvPr>
            <p:ph type="title"/>
          </p:nvPr>
        </p:nvSpPr>
        <p:spPr>
          <a:xfrm>
            <a:off x="246925" y="56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daily_3</a:t>
            </a:r>
            <a:r>
              <a:rPr lang="en"/>
              <a:t> function </a:t>
            </a:r>
            <a:endParaRPr/>
          </a:p>
        </p:txBody>
      </p:sp>
      <p:sp>
        <p:nvSpPr>
          <p:cNvPr id="180" name="Google Shape;180;p34"/>
          <p:cNvSpPr txBox="1">
            <a:spLocks noGrp="1"/>
          </p:cNvSpPr>
          <p:nvPr>
            <p:ph type="body" idx="1"/>
          </p:nvPr>
        </p:nvSpPr>
        <p:spPr>
          <a:xfrm>
            <a:off x="311700" y="732675"/>
            <a:ext cx="8520600" cy="38091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1400" b="1">
                <a:solidFill>
                  <a:srgbClr val="000080"/>
                </a:solidFill>
                <a:latin typeface="Courier New"/>
                <a:ea typeface="Courier New"/>
                <a:cs typeface="Courier New"/>
                <a:sym typeface="Courier New"/>
              </a:rPr>
              <a:t>from </a:t>
            </a:r>
            <a:r>
              <a:rPr lang="en" sz="1400">
                <a:solidFill>
                  <a:schemeClr val="dk1"/>
                </a:solidFill>
                <a:latin typeface="Courier New"/>
                <a:ea typeface="Courier New"/>
                <a:cs typeface="Courier New"/>
                <a:sym typeface="Courier New"/>
              </a:rPr>
              <a:t>random </a:t>
            </a:r>
            <a:r>
              <a:rPr lang="en" sz="1400" b="1">
                <a:solidFill>
                  <a:srgbClr val="000080"/>
                </a:solidFill>
                <a:latin typeface="Courier New"/>
                <a:ea typeface="Courier New"/>
                <a:cs typeface="Courier New"/>
                <a:sym typeface="Courier New"/>
              </a:rPr>
              <a:t>import </a:t>
            </a:r>
            <a:r>
              <a:rPr lang="en" sz="1400">
                <a:solidFill>
                  <a:schemeClr val="dk1"/>
                </a:solidFill>
                <a:latin typeface="Courier New"/>
                <a:ea typeface="Courier New"/>
                <a:cs typeface="Courier New"/>
                <a:sym typeface="Courier New"/>
              </a:rPr>
              <a:t>randint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80"/>
                </a:solidFill>
                <a:latin typeface="Courier New"/>
                <a:ea typeface="Courier New"/>
                <a:cs typeface="Courier New"/>
                <a:sym typeface="Courier New"/>
              </a:rPr>
              <a:t>from </a:t>
            </a:r>
            <a:r>
              <a:rPr lang="en" sz="1400">
                <a:solidFill>
                  <a:schemeClr val="dk1"/>
                </a:solidFill>
                <a:latin typeface="Courier New"/>
                <a:ea typeface="Courier New"/>
                <a:cs typeface="Courier New"/>
                <a:sym typeface="Courier New"/>
              </a:rPr>
              <a:t>time </a:t>
            </a:r>
            <a:r>
              <a:rPr lang="en" sz="1400" b="1">
                <a:solidFill>
                  <a:srgbClr val="000080"/>
                </a:solidFill>
                <a:latin typeface="Courier New"/>
                <a:ea typeface="Courier New"/>
                <a:cs typeface="Courier New"/>
                <a:sym typeface="Courier New"/>
              </a:rPr>
              <a:t>import </a:t>
            </a:r>
            <a:r>
              <a:rPr lang="en" sz="1400">
                <a:solidFill>
                  <a:schemeClr val="dk1"/>
                </a:solidFill>
                <a:latin typeface="Courier New"/>
                <a:ea typeface="Courier New"/>
                <a:cs typeface="Courier New"/>
                <a:sym typeface="Courier New"/>
              </a:rPr>
              <a:t>sleep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80"/>
                </a:solidFill>
                <a:latin typeface="Courier New"/>
                <a:ea typeface="Courier New"/>
                <a:cs typeface="Courier New"/>
                <a:sym typeface="Courier New"/>
              </a:rPr>
              <a:t>def </a:t>
            </a:r>
            <a:r>
              <a:rPr lang="en" sz="1400">
                <a:solidFill>
                  <a:schemeClr val="dk1"/>
                </a:solidFill>
                <a:latin typeface="Courier New"/>
                <a:ea typeface="Courier New"/>
                <a:cs typeface="Courier New"/>
                <a:sym typeface="Courier New"/>
              </a:rPr>
              <a:t>daily_3():</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a:t>
            </a:r>
            <a:r>
              <a:rPr lang="en" sz="1400" i="1">
                <a:solidFill>
                  <a:srgbClr val="808080"/>
                </a:solidFill>
                <a:latin typeface="Courier New"/>
                <a:ea typeface="Courier New"/>
                <a:cs typeface="Courier New"/>
                <a:sym typeface="Courier New"/>
              </a:rPr>
              <a:t>"""</a:t>
            </a:r>
            <a:endParaRPr sz="1400" i="1">
              <a:solidFill>
                <a:srgbClr val="80808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rgbClr val="808080"/>
                </a:solidFill>
                <a:latin typeface="Courier New"/>
                <a:ea typeface="Courier New"/>
                <a:cs typeface="Courier New"/>
                <a:sym typeface="Courier New"/>
              </a:rPr>
              <a:t>	</a:t>
            </a:r>
            <a:r>
              <a:rPr lang="en" sz="1400" i="1">
                <a:solidFill>
                  <a:srgbClr val="808080"/>
                </a:solidFill>
                <a:latin typeface="Courier New"/>
                <a:ea typeface="Courier New"/>
                <a:cs typeface="Courier New"/>
                <a:sym typeface="Courier New"/>
              </a:rPr>
              <a:t>emulates the daily 3</a:t>
            </a:r>
            <a:endParaRPr sz="1400" i="1">
              <a:solidFill>
                <a:srgbClr val="80808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rgbClr val="808080"/>
                </a:solidFill>
                <a:latin typeface="Courier New"/>
                <a:ea typeface="Courier New"/>
                <a:cs typeface="Courier New"/>
                <a:sym typeface="Courier New"/>
              </a:rPr>
              <a:t>	</a:t>
            </a:r>
            <a:r>
              <a:rPr lang="en" sz="1400" i="1">
                <a:solidFill>
                  <a:srgbClr val="808080"/>
                </a:solidFill>
                <a:latin typeface="Courier New"/>
                <a:ea typeface="Courier New"/>
                <a:cs typeface="Courier New"/>
                <a:sym typeface="Courier New"/>
              </a:rPr>
              <a:t>lottery</a:t>
            </a:r>
            <a:endParaRPr sz="1400" i="1">
              <a:solidFill>
                <a:srgbClr val="80808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rgbClr val="808080"/>
                </a:solidFill>
                <a:latin typeface="Courier New"/>
                <a:ea typeface="Courier New"/>
                <a:cs typeface="Courier New"/>
                <a:sym typeface="Courier New"/>
              </a:rPr>
              <a:t>	</a:t>
            </a:r>
            <a:r>
              <a:rPr lang="en" sz="1400" i="1">
                <a:solidFill>
                  <a:srgbClr val="808080"/>
                </a:solidFill>
                <a:latin typeface="Courier New"/>
                <a:ea typeface="Courier New"/>
                <a:cs typeface="Courier New"/>
                <a:sym typeface="Courier New"/>
              </a:rPr>
              <a:t>"""</a:t>
            </a:r>
            <a:endParaRPr sz="1400" i="1">
              <a:solidFill>
                <a:srgbClr val="80808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rgbClr val="808080"/>
                </a:solidFill>
                <a:latin typeface="Courier New"/>
                <a:ea typeface="Courier New"/>
                <a:cs typeface="Courier New"/>
                <a:sym typeface="Courier New"/>
              </a:rPr>
              <a:t>	</a:t>
            </a:r>
            <a:r>
              <a:rPr lang="en" sz="1400">
                <a:solidFill>
                  <a:srgbClr val="000080"/>
                </a:solidFill>
                <a:latin typeface="Courier New"/>
                <a:ea typeface="Courier New"/>
                <a:cs typeface="Courier New"/>
                <a:sym typeface="Courier New"/>
              </a:rPr>
              <a:t>print</a:t>
            </a:r>
            <a:r>
              <a:rPr lang="en" sz="1400">
                <a:solidFill>
                  <a:schemeClr val="dk1"/>
                </a:solidFill>
                <a:latin typeface="Courier New"/>
                <a:ea typeface="Courier New"/>
                <a:cs typeface="Courier New"/>
                <a:sym typeface="Courier New"/>
              </a:rPr>
              <a:t>(</a:t>
            </a:r>
            <a:r>
              <a:rPr lang="en" sz="1400" b="1">
                <a:solidFill>
                  <a:srgbClr val="008080"/>
                </a:solidFill>
                <a:latin typeface="Courier New"/>
                <a:ea typeface="Courier New"/>
                <a:cs typeface="Courier New"/>
                <a:sym typeface="Courier New"/>
              </a:rPr>
              <a:t>"Welcome! You're playing Daily 3."</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lucky_one = randint(</a:t>
            </a:r>
            <a:r>
              <a:rPr lang="en" sz="1400">
                <a:solidFill>
                  <a:srgbClr val="0000FF"/>
                </a:solidFill>
                <a:latin typeface="Courier New"/>
                <a:ea typeface="Courier New"/>
                <a:cs typeface="Courier New"/>
                <a:sym typeface="Courier New"/>
              </a:rPr>
              <a:t>0</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9</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lucky_two = randint(</a:t>
            </a:r>
            <a:r>
              <a:rPr lang="en" sz="1400">
                <a:solidFill>
                  <a:srgbClr val="0000FF"/>
                </a:solidFill>
                <a:latin typeface="Courier New"/>
                <a:ea typeface="Courier New"/>
                <a:cs typeface="Courier New"/>
                <a:sym typeface="Courier New"/>
              </a:rPr>
              <a:t>0</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9</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lucky_three = randint(</a:t>
            </a:r>
            <a:r>
              <a:rPr lang="en" sz="1400">
                <a:solidFill>
                  <a:srgbClr val="0000FF"/>
                </a:solidFill>
                <a:latin typeface="Courier New"/>
                <a:ea typeface="Courier New"/>
                <a:cs typeface="Courier New"/>
                <a:sym typeface="Courier New"/>
              </a:rPr>
              <a:t>0</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9</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guess_one = </a:t>
            </a:r>
            <a:r>
              <a:rPr lang="en" sz="1400">
                <a:solidFill>
                  <a:srgbClr val="000080"/>
                </a:solidFill>
                <a:latin typeface="Courier New"/>
                <a:ea typeface="Courier New"/>
                <a:cs typeface="Courier New"/>
                <a:sym typeface="Courier New"/>
              </a:rPr>
              <a:t>int</a:t>
            </a:r>
            <a:r>
              <a:rPr lang="en" sz="1400">
                <a:solidFill>
                  <a:schemeClr val="dk1"/>
                </a:solidFill>
                <a:latin typeface="Courier New"/>
                <a:ea typeface="Courier New"/>
                <a:cs typeface="Courier New"/>
                <a:sym typeface="Courier New"/>
              </a:rPr>
              <a:t>(</a:t>
            </a:r>
            <a:r>
              <a:rPr lang="en" sz="1400">
                <a:solidFill>
                  <a:srgbClr val="000080"/>
                </a:solidFill>
                <a:latin typeface="Courier New"/>
                <a:ea typeface="Courier New"/>
                <a:cs typeface="Courier New"/>
                <a:sym typeface="Courier New"/>
              </a:rPr>
              <a:t>input</a:t>
            </a:r>
            <a:r>
              <a:rPr lang="en" sz="1400">
                <a:solidFill>
                  <a:schemeClr val="dk1"/>
                </a:solidFill>
                <a:latin typeface="Courier New"/>
                <a:ea typeface="Courier New"/>
                <a:cs typeface="Courier New"/>
                <a:sym typeface="Courier New"/>
              </a:rPr>
              <a:t>(</a:t>
            </a:r>
            <a:r>
              <a:rPr lang="en" sz="1400" b="1">
                <a:solidFill>
                  <a:srgbClr val="008080"/>
                </a:solidFill>
                <a:latin typeface="Courier New"/>
                <a:ea typeface="Courier New"/>
                <a:cs typeface="Courier New"/>
                <a:sym typeface="Courier New"/>
              </a:rPr>
              <a:t>'Guess your lucky number: 0 – 9 '</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guess_two = </a:t>
            </a:r>
            <a:r>
              <a:rPr lang="en" sz="1400">
                <a:solidFill>
                  <a:srgbClr val="000080"/>
                </a:solidFill>
                <a:latin typeface="Courier New"/>
                <a:ea typeface="Courier New"/>
                <a:cs typeface="Courier New"/>
                <a:sym typeface="Courier New"/>
              </a:rPr>
              <a:t>int</a:t>
            </a:r>
            <a:r>
              <a:rPr lang="en" sz="1400">
                <a:solidFill>
                  <a:schemeClr val="dk1"/>
                </a:solidFill>
                <a:latin typeface="Courier New"/>
                <a:ea typeface="Courier New"/>
                <a:cs typeface="Courier New"/>
                <a:sym typeface="Courier New"/>
              </a:rPr>
              <a:t>(</a:t>
            </a:r>
            <a:r>
              <a:rPr lang="en" sz="1400">
                <a:solidFill>
                  <a:srgbClr val="000080"/>
                </a:solidFill>
                <a:latin typeface="Courier New"/>
                <a:ea typeface="Courier New"/>
                <a:cs typeface="Courier New"/>
                <a:sym typeface="Courier New"/>
              </a:rPr>
              <a:t>input</a:t>
            </a:r>
            <a:r>
              <a:rPr lang="en" sz="1400">
                <a:solidFill>
                  <a:schemeClr val="dk1"/>
                </a:solidFill>
                <a:latin typeface="Courier New"/>
                <a:ea typeface="Courier New"/>
                <a:cs typeface="Courier New"/>
                <a:sym typeface="Courier New"/>
              </a:rPr>
              <a:t>(</a:t>
            </a:r>
            <a:r>
              <a:rPr lang="en" sz="1400" b="1">
                <a:solidFill>
                  <a:srgbClr val="008080"/>
                </a:solidFill>
                <a:latin typeface="Courier New"/>
                <a:ea typeface="Courier New"/>
                <a:cs typeface="Courier New"/>
                <a:sym typeface="Courier New"/>
              </a:rPr>
              <a:t>'Guess your lucky number: 0 – 9 '</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solidFill>
                  <a:schemeClr val="dk1"/>
                </a:solidFill>
                <a:latin typeface="Courier New"/>
                <a:ea typeface="Courier New"/>
                <a:cs typeface="Courier New"/>
                <a:sym typeface="Courier New"/>
              </a:rPr>
              <a:t>	guess_three = </a:t>
            </a:r>
            <a:r>
              <a:rPr lang="en" sz="1400">
                <a:solidFill>
                  <a:srgbClr val="000080"/>
                </a:solidFill>
                <a:latin typeface="Courier New"/>
                <a:ea typeface="Courier New"/>
                <a:cs typeface="Courier New"/>
                <a:sym typeface="Courier New"/>
              </a:rPr>
              <a:t>int</a:t>
            </a:r>
            <a:r>
              <a:rPr lang="en" sz="1400">
                <a:solidFill>
                  <a:schemeClr val="dk1"/>
                </a:solidFill>
                <a:latin typeface="Courier New"/>
                <a:ea typeface="Courier New"/>
                <a:cs typeface="Courier New"/>
                <a:sym typeface="Courier New"/>
              </a:rPr>
              <a:t>(</a:t>
            </a:r>
            <a:r>
              <a:rPr lang="en" sz="1400">
                <a:solidFill>
                  <a:srgbClr val="000080"/>
                </a:solidFill>
                <a:latin typeface="Courier New"/>
                <a:ea typeface="Courier New"/>
                <a:cs typeface="Courier New"/>
                <a:sym typeface="Courier New"/>
              </a:rPr>
              <a:t>input</a:t>
            </a:r>
            <a:r>
              <a:rPr lang="en" sz="1400">
                <a:solidFill>
                  <a:schemeClr val="dk1"/>
                </a:solidFill>
                <a:latin typeface="Courier New"/>
                <a:ea typeface="Courier New"/>
                <a:cs typeface="Courier New"/>
                <a:sym typeface="Courier New"/>
              </a:rPr>
              <a:t>(</a:t>
            </a:r>
            <a:r>
              <a:rPr lang="en" sz="1400" b="1">
                <a:solidFill>
                  <a:srgbClr val="008080"/>
                </a:solidFill>
                <a:latin typeface="Courier New"/>
                <a:ea typeface="Courier New"/>
                <a:cs typeface="Courier New"/>
                <a:sym typeface="Courier New"/>
              </a:rPr>
              <a:t>'Guess your lucky number: 0 – 9 '</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it does?</a:t>
            </a:r>
            <a:endParaRPr/>
          </a:p>
        </p:txBody>
      </p:sp>
      <p:sp>
        <p:nvSpPr>
          <p:cNvPr id="186" name="Google Shape;18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Randomly generates three numbers within the range of 0-9, and asks the user for three guesses.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6"/>
          <p:cNvSpPr txBox="1">
            <a:spLocks noGrp="1"/>
          </p:cNvSpPr>
          <p:nvPr>
            <p:ph type="title"/>
          </p:nvPr>
        </p:nvSpPr>
        <p:spPr>
          <a:xfrm>
            <a:off x="311700" y="393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check if the user guessed correctly? </a:t>
            </a:r>
            <a:endParaRPr/>
          </a:p>
        </p:txBody>
      </p:sp>
      <p:sp>
        <p:nvSpPr>
          <p:cNvPr id="192" name="Google Shape;192;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chemeClr val="dk1"/>
              </a:solidFill>
            </a:endParaRPr>
          </a:p>
          <a:p>
            <a:pPr marL="0" lvl="0" indent="0" algn="l" rtl="0">
              <a:spcBef>
                <a:spcPts val="1600"/>
              </a:spcBef>
              <a:spcAft>
                <a:spcPts val="0"/>
              </a:spcAft>
              <a:buNone/>
            </a:pPr>
            <a:r>
              <a:rPr lang="en" sz="1100">
                <a:solidFill>
                  <a:schemeClr val="dk1"/>
                </a:solidFill>
              </a:rPr>
              <a:t> </a:t>
            </a:r>
            <a:r>
              <a:rPr lang="en" sz="1600">
                <a:solidFill>
                  <a:schemeClr val="dk1"/>
                </a:solidFill>
                <a:latin typeface="Courier New"/>
                <a:ea typeface="Courier New"/>
                <a:cs typeface="Courier New"/>
                <a:sym typeface="Courier New"/>
              </a:rPr>
              <a:t>   if guess_one == lucky_one and guess_two == lucky_two and guess_three == lucky_three:</a:t>
            </a:r>
            <a:endParaRPr sz="1600">
              <a:solidFill>
                <a:schemeClr val="dk1"/>
              </a:solidFill>
              <a:latin typeface="Courier New"/>
              <a:ea typeface="Courier New"/>
              <a:cs typeface="Courier New"/>
              <a:sym typeface="Courier New"/>
            </a:endParaRPr>
          </a:p>
          <a:p>
            <a:pPr marL="0" lvl="0" indent="0" algn="l" rtl="0">
              <a:spcBef>
                <a:spcPts val="1600"/>
              </a:spcBef>
              <a:spcAft>
                <a:spcPts val="0"/>
              </a:spcAft>
              <a:buNone/>
            </a:pPr>
            <a:r>
              <a:rPr lang="en" sz="1600">
                <a:solidFill>
                  <a:schemeClr val="dk1"/>
                </a:solidFill>
                <a:latin typeface="Courier New"/>
                <a:ea typeface="Courier New"/>
                <a:cs typeface="Courier New"/>
                <a:sym typeface="Courier New"/>
              </a:rPr>
              <a:t>        print("Congrats! You won $500")</a:t>
            </a:r>
            <a:endParaRPr sz="1600">
              <a:solidFill>
                <a:schemeClr val="dk1"/>
              </a:solidFill>
              <a:latin typeface="Courier New"/>
              <a:ea typeface="Courier New"/>
              <a:cs typeface="Courier New"/>
              <a:sym typeface="Courier New"/>
            </a:endParaRPr>
          </a:p>
          <a:p>
            <a:pPr marL="0" lvl="0" indent="0" algn="l" rtl="0">
              <a:spcBef>
                <a:spcPts val="1600"/>
              </a:spcBef>
              <a:spcAft>
                <a:spcPts val="0"/>
              </a:spcAft>
              <a:buNone/>
            </a:pPr>
            <a:r>
              <a:rPr lang="en" sz="1600">
                <a:solidFill>
                  <a:schemeClr val="dk1"/>
                </a:solidFill>
                <a:latin typeface="Courier New"/>
                <a:ea typeface="Courier New"/>
                <a:cs typeface="Courier New"/>
                <a:sym typeface="Courier New"/>
              </a:rPr>
              <a:t>    else:</a:t>
            </a:r>
            <a:endParaRPr sz="1600">
              <a:solidFill>
                <a:schemeClr val="dk1"/>
              </a:solidFill>
              <a:latin typeface="Courier New"/>
              <a:ea typeface="Courier New"/>
              <a:cs typeface="Courier New"/>
              <a:sym typeface="Courier New"/>
            </a:endParaRPr>
          </a:p>
          <a:p>
            <a:pPr marL="0" lvl="0" indent="0" algn="l" rtl="0">
              <a:spcBef>
                <a:spcPts val="1600"/>
              </a:spcBef>
              <a:spcAft>
                <a:spcPts val="0"/>
              </a:spcAft>
              <a:buNone/>
            </a:pPr>
            <a:r>
              <a:rPr lang="en" sz="1600">
                <a:solidFill>
                  <a:schemeClr val="dk1"/>
                </a:solidFill>
                <a:latin typeface="Courier New"/>
                <a:ea typeface="Courier New"/>
                <a:cs typeface="Courier New"/>
                <a:sym typeface="Courier New"/>
              </a:rPr>
              <a:t>        print("Today wasn't your day! Try again.")</a:t>
            </a:r>
            <a:endParaRPr sz="1600">
              <a:solidFill>
                <a:schemeClr val="dk1"/>
              </a:solidFill>
              <a:latin typeface="Courier New"/>
              <a:ea typeface="Courier New"/>
              <a:cs typeface="Courier New"/>
              <a:sym typeface="Courier New"/>
            </a:endParaRPr>
          </a:p>
          <a:p>
            <a:pPr marL="0" lvl="0" indent="0" algn="l" rtl="0">
              <a:spcBef>
                <a:spcPts val="1600"/>
              </a:spcBef>
              <a:spcAft>
                <a:spcPts val="0"/>
              </a:spcAft>
              <a:buNone/>
            </a:pPr>
            <a:endParaRPr sz="1100">
              <a:solidFill>
                <a:schemeClr val="dk1"/>
              </a:solidFill>
            </a:endParaRPr>
          </a:p>
          <a:p>
            <a:pPr marL="0" lvl="0" indent="0" algn="l" rtl="0">
              <a:spcBef>
                <a:spcPts val="1600"/>
              </a:spcBef>
              <a:spcAft>
                <a:spcPts val="0"/>
              </a:spcAft>
              <a:buClr>
                <a:schemeClr val="dk1"/>
              </a:buClr>
              <a:buSzPts val="1100"/>
              <a:buFont typeface="Arial"/>
              <a:buNone/>
            </a:pPr>
            <a:endParaRPr sz="1100">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We’ve Coded the daily 3!</a:t>
            </a:r>
            <a:endParaRPr/>
          </a:p>
        </p:txBody>
      </p:sp>
      <p:sp>
        <p:nvSpPr>
          <p:cNvPr id="198" name="Google Shape;198;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a:t>Now, code the rest of the California lotteries. View the solution on GitHub: </a:t>
            </a:r>
            <a:r>
              <a:rPr lang="en" sz="2200" u="sng">
                <a:solidFill>
                  <a:schemeClr val="hlink"/>
                </a:solidFill>
                <a:latin typeface="Courier New"/>
                <a:ea typeface="Courier New"/>
                <a:cs typeface="Courier New"/>
                <a:sym typeface="Courier New"/>
                <a:hlinkClick r:id="rId3"/>
              </a:rPr>
              <a:t>https://github.com/purcellconsult/Code-Cool-Stuff-With-Python/blob/master/sourcecode/ch_03/california_lottery.py</a:t>
            </a:r>
            <a:endParaRPr sz="22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211800"/>
            <a:ext cx="8653800" cy="87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A Game of Dice. Humans vs. Randomization </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Randomization is a phenomena that effects all humans regardless of what walk of life they’re from. Many things are randomly assigned to us such as such as our date of birth, nationally, family, height, and eye color. With its inherit nonpartisan attributes, randomization is heavily used in statistics, clinical trials, and shuffling cards. Randomization is a fascinating somewhat overlooked portion of life, so let’s get more familiar with it by writing some cool python programs. </a:t>
            </a:r>
            <a:endParaRPr sz="22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the Gameplay Works?</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240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The user will start with a bank account of $1000 and can keep making wagers on which number the dice will roll on. If the dice falls on the number that the user guesses, then the user gets the money that they wagered, and vice-versa. The game play will continue until the user runs out of money or exits from the game. This is a truly simple game that displays the beauty and the volatile nature of randomness. </a:t>
            </a:r>
            <a:endParaRPr sz="2200">
              <a:solidFill>
                <a:schemeClr val="dk1"/>
              </a:solidFill>
              <a:latin typeface="Times New Roman"/>
              <a:ea typeface="Times New Roman"/>
              <a:cs typeface="Times New Roman"/>
              <a:sym typeface="Times New Roman"/>
            </a:endParaRPr>
          </a:p>
          <a:p>
            <a:pPr marL="0" lvl="0" indent="0" algn="l" rtl="0">
              <a:spcBef>
                <a:spcPts val="10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play a couple of rounds!</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b="1">
                <a:solidFill>
                  <a:srgbClr val="000000"/>
                </a:solidFill>
                <a:latin typeface="Courier New"/>
                <a:ea typeface="Courier New"/>
                <a:cs typeface="Courier New"/>
                <a:sym typeface="Courier New"/>
              </a:rPr>
              <a:t>$ python a_game_of_dice.py </a:t>
            </a:r>
            <a:endParaRPr sz="2500" b="1">
              <a:solidFill>
                <a:srgbClr val="000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Script Hints</a:t>
            </a:r>
            <a:endParaRPr/>
          </a:p>
        </p:txBody>
      </p:sp>
      <p:sp>
        <p:nvSpPr>
          <p:cNvPr id="84" name="Google Shape;84;p18"/>
          <p:cNvSpPr txBox="1">
            <a:spLocks noGrp="1"/>
          </p:cNvSpPr>
          <p:nvPr>
            <p:ph type="body" idx="1"/>
          </p:nvPr>
        </p:nvSpPr>
        <p:spPr>
          <a:xfrm>
            <a:off x="311700" y="863550"/>
            <a:ext cx="8770500" cy="4067100"/>
          </a:xfrm>
          <a:prstGeom prst="rect">
            <a:avLst/>
          </a:prstGeom>
        </p:spPr>
        <p:txBody>
          <a:bodyPr spcFirstLastPara="1" wrap="square" lIns="91425" tIns="91425" rIns="91425" bIns="91425" anchor="t" anchorCtr="0">
            <a:noAutofit/>
          </a:bodyPr>
          <a:lstStyle/>
          <a:p>
            <a:pPr marL="457200" lvl="0" indent="-355600" algn="l" rtl="0">
              <a:spcBef>
                <a:spcPts val="24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Who goes first? The first question is how to determine which player goes first, the human or the computer? One way is to simulate a coin flip of heads or tails. Both players are allowed to pick which side of the coin they want. If both players both pick the correct side then this process should be repeated until there’s a single winner.</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How much money will each player start with? What happens when some edge cases arise like a player betting more money than they have, or enters an invalid input like a string?</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What’s the minimum and maximum amount of rounds allowed?</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What happens when the player has no more money to bet?</a:t>
            </a:r>
            <a:endParaRPr sz="2000">
              <a:solidFill>
                <a:schemeClr val="dk1"/>
              </a:solidFill>
              <a:latin typeface="Times New Roman"/>
              <a:ea typeface="Times New Roman"/>
              <a:cs typeface="Times New Roman"/>
              <a:sym typeface="Times New Roman"/>
            </a:endParaRPr>
          </a:p>
          <a:p>
            <a:pPr marL="0" lvl="0" indent="0" algn="l" rtl="0">
              <a:spcBef>
                <a:spcPts val="2400"/>
              </a:spcBef>
              <a:spcAft>
                <a:spcPts val="1000"/>
              </a:spcAft>
              <a:buNone/>
            </a:pP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Many Rounds we Want the Player to Play?</a:t>
            </a:r>
            <a:endParaRPr/>
          </a:p>
        </p:txBody>
      </p:sp>
      <p:sp>
        <p:nvSpPr>
          <p:cNvPr id="90" name="Google Shape;90;p19"/>
          <p:cNvSpPr txBox="1">
            <a:spLocks noGrp="1"/>
          </p:cNvSpPr>
          <p:nvPr>
            <p:ph type="body" idx="1"/>
          </p:nvPr>
        </p:nvSpPr>
        <p:spPr>
          <a:xfrm>
            <a:off x="311700" y="1152475"/>
            <a:ext cx="8666700" cy="37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a:solidFill>
                  <a:srgbClr val="000080"/>
                </a:solidFill>
                <a:latin typeface="Courier New"/>
                <a:ea typeface="Courier New"/>
                <a:cs typeface="Courier New"/>
                <a:sym typeface="Courier New"/>
              </a:rPr>
              <a:t>from </a:t>
            </a:r>
            <a:r>
              <a:rPr lang="en" sz="1500">
                <a:solidFill>
                  <a:schemeClr val="dk1"/>
                </a:solidFill>
                <a:latin typeface="Courier New"/>
                <a:ea typeface="Courier New"/>
                <a:cs typeface="Courier New"/>
                <a:sym typeface="Courier New"/>
              </a:rPr>
              <a:t>random </a:t>
            </a:r>
            <a:r>
              <a:rPr lang="en" sz="1500" b="1">
                <a:solidFill>
                  <a:srgbClr val="000080"/>
                </a:solidFill>
                <a:latin typeface="Courier New"/>
                <a:ea typeface="Courier New"/>
                <a:cs typeface="Courier New"/>
                <a:sym typeface="Courier New"/>
              </a:rPr>
              <a:t>import </a:t>
            </a:r>
            <a:r>
              <a:rPr lang="en" sz="1500">
                <a:solidFill>
                  <a:schemeClr val="dk1"/>
                </a:solidFill>
                <a:latin typeface="Courier New"/>
                <a:ea typeface="Courier New"/>
                <a:cs typeface="Courier New"/>
                <a:sym typeface="Courier New"/>
              </a:rPr>
              <a:t>randint</a:t>
            </a:r>
            <a:endParaRPr sz="15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500" b="1">
                <a:solidFill>
                  <a:srgbClr val="000080"/>
                </a:solidFill>
                <a:latin typeface="Courier New"/>
                <a:ea typeface="Courier New"/>
                <a:cs typeface="Courier New"/>
                <a:sym typeface="Courier New"/>
              </a:rPr>
              <a:t>def </a:t>
            </a:r>
            <a:r>
              <a:rPr lang="en" sz="1500">
                <a:solidFill>
                  <a:schemeClr val="dk1"/>
                </a:solidFill>
                <a:latin typeface="Courier New"/>
                <a:ea typeface="Courier New"/>
                <a:cs typeface="Courier New"/>
                <a:sym typeface="Courier New"/>
              </a:rPr>
              <a:t>game():</a:t>
            </a:r>
            <a:endParaRPr sz="15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a:t>
            </a:r>
            <a:r>
              <a:rPr lang="en" sz="1500">
                <a:solidFill>
                  <a:srgbClr val="000080"/>
                </a:solidFill>
                <a:latin typeface="Courier New"/>
                <a:ea typeface="Courier New"/>
                <a:cs typeface="Courier New"/>
                <a:sym typeface="Courier New"/>
              </a:rPr>
              <a:t>print</a:t>
            </a:r>
            <a:r>
              <a:rPr lang="en" sz="1500">
                <a:solidFill>
                  <a:schemeClr val="dk1"/>
                </a:solidFill>
                <a:latin typeface="Courier New"/>
                <a:ea typeface="Courier New"/>
                <a:cs typeface="Courier New"/>
                <a:sym typeface="Courier New"/>
              </a:rPr>
              <a:t>(</a:t>
            </a:r>
            <a:r>
              <a:rPr lang="en" sz="1500" b="1">
                <a:solidFill>
                  <a:srgbClr val="008080"/>
                </a:solidFill>
                <a:latin typeface="Courier New"/>
                <a:ea typeface="Courier New"/>
                <a:cs typeface="Courier New"/>
                <a:sym typeface="Courier New"/>
              </a:rPr>
              <a:t>'Welcome! You</a:t>
            </a:r>
            <a:r>
              <a:rPr lang="en" sz="1500" b="1">
                <a:solidFill>
                  <a:srgbClr val="000080"/>
                </a:solidFill>
                <a:latin typeface="Courier New"/>
                <a:ea typeface="Courier New"/>
                <a:cs typeface="Courier New"/>
                <a:sym typeface="Courier New"/>
              </a:rPr>
              <a:t>\'</a:t>
            </a:r>
            <a:r>
              <a:rPr lang="en" sz="1500" b="1">
                <a:solidFill>
                  <a:srgbClr val="008080"/>
                </a:solidFill>
                <a:latin typeface="Courier New"/>
                <a:ea typeface="Courier New"/>
                <a:cs typeface="Courier New"/>
                <a:sym typeface="Courier New"/>
              </a:rPr>
              <a:t>re Playing:'</a:t>
            </a: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human_bank = </a:t>
            </a:r>
            <a:r>
              <a:rPr lang="en" sz="1500">
                <a:solidFill>
                  <a:srgbClr val="0000FF"/>
                </a:solidFill>
                <a:latin typeface="Courier New"/>
                <a:ea typeface="Courier New"/>
                <a:cs typeface="Courier New"/>
                <a:sym typeface="Courier New"/>
              </a:rPr>
              <a:t>1000</a:t>
            </a:r>
            <a:endParaRPr sz="1500">
              <a:solidFill>
                <a:srgbClr val="0000FF"/>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500">
                <a:solidFill>
                  <a:srgbClr val="0000FF"/>
                </a:solidFill>
                <a:latin typeface="Courier New"/>
                <a:ea typeface="Courier New"/>
                <a:cs typeface="Courier New"/>
                <a:sym typeface="Courier New"/>
              </a:rPr>
              <a:t>	</a:t>
            </a:r>
            <a:r>
              <a:rPr lang="en" sz="1500" b="1">
                <a:solidFill>
                  <a:srgbClr val="000080"/>
                </a:solidFill>
                <a:latin typeface="Courier New"/>
                <a:ea typeface="Courier New"/>
                <a:cs typeface="Courier New"/>
                <a:sym typeface="Courier New"/>
              </a:rPr>
              <a:t>while True</a:t>
            </a: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you = </a:t>
            </a:r>
            <a:r>
              <a:rPr lang="en" sz="1500">
                <a:solidFill>
                  <a:srgbClr val="000080"/>
                </a:solidFill>
                <a:latin typeface="Courier New"/>
                <a:ea typeface="Courier New"/>
                <a:cs typeface="Courier New"/>
                <a:sym typeface="Courier New"/>
              </a:rPr>
              <a:t>float</a:t>
            </a:r>
            <a:r>
              <a:rPr lang="en" sz="1500">
                <a:solidFill>
                  <a:schemeClr val="dk1"/>
                </a:solidFill>
                <a:latin typeface="Courier New"/>
                <a:ea typeface="Courier New"/>
                <a:cs typeface="Courier New"/>
                <a:sym typeface="Courier New"/>
              </a:rPr>
              <a:t>(</a:t>
            </a:r>
            <a:r>
              <a:rPr lang="en" sz="1500">
                <a:solidFill>
                  <a:srgbClr val="000080"/>
                </a:solidFill>
                <a:latin typeface="Courier New"/>
                <a:ea typeface="Courier New"/>
                <a:cs typeface="Courier New"/>
                <a:sym typeface="Courier New"/>
              </a:rPr>
              <a:t>input</a:t>
            </a:r>
            <a:r>
              <a:rPr lang="en" sz="1500">
                <a:solidFill>
                  <a:schemeClr val="dk1"/>
                </a:solidFill>
                <a:latin typeface="Courier New"/>
                <a:ea typeface="Courier New"/>
                <a:cs typeface="Courier New"/>
                <a:sym typeface="Courier New"/>
              </a:rPr>
              <a:t>(</a:t>
            </a:r>
            <a:r>
              <a:rPr lang="en" sz="1500" b="1">
                <a:solidFill>
                  <a:srgbClr val="008080"/>
                </a:solidFill>
                <a:latin typeface="Courier New"/>
                <a:ea typeface="Courier New"/>
                <a:cs typeface="Courier New"/>
                <a:sym typeface="Courier New"/>
              </a:rPr>
              <a:t>"How much money do you want to wager? "</a:t>
            </a:r>
            <a:endParaRPr sz="1500" b="1">
              <a:solidFill>
                <a:srgbClr val="00808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500">
                <a:solidFill>
                  <a:srgbClr val="008080"/>
                </a:solidFill>
                <a:latin typeface="Courier New"/>
                <a:ea typeface="Courier New"/>
                <a:cs typeface="Courier New"/>
                <a:sym typeface="Courier New"/>
              </a:rPr>
              <a:t>                    	</a:t>
            </a:r>
            <a:r>
              <a:rPr lang="en" sz="1500" b="1">
                <a:solidFill>
                  <a:srgbClr val="008080"/>
                </a:solidFill>
                <a:latin typeface="Courier New"/>
                <a:ea typeface="Courier New"/>
                <a:cs typeface="Courier New"/>
                <a:sym typeface="Courier New"/>
              </a:rPr>
              <a:t>"Your bank has ${} "</a:t>
            </a:r>
            <a:r>
              <a:rPr lang="en" sz="1500">
                <a:solidFill>
                  <a:schemeClr val="dk1"/>
                </a:solidFill>
                <a:latin typeface="Courier New"/>
                <a:ea typeface="Courier New"/>
                <a:cs typeface="Courier New"/>
                <a:sym typeface="Courier New"/>
              </a:rPr>
              <a:t>.format(human_bank)))</a:t>
            </a:r>
            <a:endParaRPr sz="15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33975" y="56325"/>
            <a:ext cx="8520600" cy="92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Check if the Player Has Enough Money in the Bank?</a:t>
            </a:r>
            <a:endParaRPr/>
          </a:p>
        </p:txBody>
      </p:sp>
      <p:sp>
        <p:nvSpPr>
          <p:cNvPr id="96" name="Google Shape;96;p20"/>
          <p:cNvSpPr txBox="1">
            <a:spLocks noGrp="1"/>
          </p:cNvSpPr>
          <p:nvPr>
            <p:ph type="body" idx="1"/>
          </p:nvPr>
        </p:nvSpPr>
        <p:spPr>
          <a:xfrm>
            <a:off x="311700" y="1152475"/>
            <a:ext cx="8832300" cy="375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a:t>
            </a:r>
            <a:r>
              <a:rPr lang="en" sz="1300" b="1">
                <a:solidFill>
                  <a:srgbClr val="000080"/>
                </a:solidFill>
                <a:latin typeface="Courier New"/>
                <a:ea typeface="Courier New"/>
                <a:cs typeface="Courier New"/>
                <a:sym typeface="Courier New"/>
              </a:rPr>
              <a:t>if </a:t>
            </a:r>
            <a:r>
              <a:rPr lang="en" sz="1300">
                <a:solidFill>
                  <a:schemeClr val="dk1"/>
                </a:solidFill>
                <a:latin typeface="Courier New"/>
                <a:ea typeface="Courier New"/>
                <a:cs typeface="Courier New"/>
                <a:sym typeface="Courier New"/>
              </a:rPr>
              <a:t>you &gt; </a:t>
            </a:r>
            <a:r>
              <a:rPr lang="en" sz="1300">
                <a:solidFill>
                  <a:srgbClr val="0000FF"/>
                </a:solidFill>
                <a:latin typeface="Courier New"/>
                <a:ea typeface="Courier New"/>
                <a:cs typeface="Courier New"/>
                <a:sym typeface="Courier New"/>
              </a:rPr>
              <a:t>0 </a:t>
            </a:r>
            <a:r>
              <a:rPr lang="en" sz="1300">
                <a:solidFill>
                  <a:schemeClr val="dk1"/>
                </a:solidFill>
                <a:latin typeface="Courier New"/>
                <a:ea typeface="Courier New"/>
                <a:cs typeface="Courier New"/>
                <a:sym typeface="Courier New"/>
              </a:rPr>
              <a:t>&lt;= human_bank:</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a:t>
            </a:r>
            <a:r>
              <a:rPr lang="en" sz="1300">
                <a:solidFill>
                  <a:srgbClr val="000080"/>
                </a:solidFill>
                <a:latin typeface="Courier New"/>
                <a:ea typeface="Courier New"/>
                <a:cs typeface="Courier New"/>
                <a:sym typeface="Courier New"/>
              </a:rPr>
              <a:t>print</a:t>
            </a:r>
            <a:r>
              <a:rPr lang="en" sz="1300">
                <a:solidFill>
                  <a:schemeClr val="dk1"/>
                </a:solidFill>
                <a:latin typeface="Courier New"/>
                <a:ea typeface="Courier New"/>
                <a:cs typeface="Courier New"/>
                <a:sym typeface="Courier New"/>
              </a:rPr>
              <a:t>(</a:t>
            </a:r>
            <a:r>
              <a:rPr lang="en" sz="1300" b="1">
                <a:solidFill>
                  <a:srgbClr val="008080"/>
                </a:solidFill>
                <a:latin typeface="Courier New"/>
                <a:ea typeface="Courier New"/>
                <a:cs typeface="Courier New"/>
                <a:sym typeface="Courier New"/>
              </a:rPr>
              <a:t>"You're betting ${}"</a:t>
            </a:r>
            <a:r>
              <a:rPr lang="en" sz="1300">
                <a:solidFill>
                  <a:schemeClr val="dk1"/>
                </a:solidFill>
                <a:latin typeface="Courier New"/>
                <a:ea typeface="Courier New"/>
                <a:cs typeface="Courier New"/>
                <a:sym typeface="Courier New"/>
              </a:rPr>
              <a:t>.format(you))</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dice_roll = randint(</a:t>
            </a:r>
            <a:r>
              <a:rPr lang="en" sz="1300">
                <a:solidFill>
                  <a:srgbClr val="0000FF"/>
                </a:solidFill>
                <a:latin typeface="Courier New"/>
                <a:ea typeface="Courier New"/>
                <a:cs typeface="Courier New"/>
                <a:sym typeface="Courier New"/>
              </a:rPr>
              <a:t>1</a:t>
            </a:r>
            <a:r>
              <a:rPr lang="en" sz="1300">
                <a:solidFill>
                  <a:schemeClr val="dk1"/>
                </a:solidFill>
                <a:latin typeface="Courier New"/>
                <a:ea typeface="Courier New"/>
                <a:cs typeface="Courier New"/>
                <a:sym typeface="Courier New"/>
              </a:rPr>
              <a:t>, </a:t>
            </a:r>
            <a:r>
              <a:rPr lang="en" sz="1300">
                <a:solidFill>
                  <a:srgbClr val="0000FF"/>
                </a:solidFill>
                <a:latin typeface="Courier New"/>
                <a:ea typeface="Courier New"/>
                <a:cs typeface="Courier New"/>
                <a:sym typeface="Courier New"/>
              </a:rPr>
              <a:t>6</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human_guess = </a:t>
            </a:r>
            <a:r>
              <a:rPr lang="en" sz="1300">
                <a:solidFill>
                  <a:srgbClr val="000080"/>
                </a:solidFill>
                <a:latin typeface="Courier New"/>
                <a:ea typeface="Courier New"/>
                <a:cs typeface="Courier New"/>
                <a:sym typeface="Courier New"/>
              </a:rPr>
              <a:t>float</a:t>
            </a:r>
            <a:r>
              <a:rPr lang="en" sz="1300">
                <a:solidFill>
                  <a:schemeClr val="dk1"/>
                </a:solidFill>
                <a:latin typeface="Courier New"/>
                <a:ea typeface="Courier New"/>
                <a:cs typeface="Courier New"/>
                <a:sym typeface="Courier New"/>
              </a:rPr>
              <a:t>(</a:t>
            </a:r>
            <a:r>
              <a:rPr lang="en" sz="1300">
                <a:solidFill>
                  <a:srgbClr val="000080"/>
                </a:solidFill>
                <a:latin typeface="Courier New"/>
                <a:ea typeface="Courier New"/>
                <a:cs typeface="Courier New"/>
                <a:sym typeface="Courier New"/>
              </a:rPr>
              <a:t>input</a:t>
            </a:r>
            <a:r>
              <a:rPr lang="en" sz="1300">
                <a:solidFill>
                  <a:schemeClr val="dk1"/>
                </a:solidFill>
                <a:latin typeface="Courier New"/>
                <a:ea typeface="Courier New"/>
                <a:cs typeface="Courier New"/>
                <a:sym typeface="Courier New"/>
              </a:rPr>
              <a:t>(</a:t>
            </a:r>
            <a:r>
              <a:rPr lang="en" sz="1300" b="1">
                <a:solidFill>
                  <a:srgbClr val="008080"/>
                </a:solidFill>
                <a:latin typeface="Courier New"/>
                <a:ea typeface="Courier New"/>
                <a:cs typeface="Courier New"/>
                <a:sym typeface="Courier New"/>
              </a:rPr>
              <a:t>'What number you think the dice will roll on? '</a:t>
            </a:r>
            <a:endParaRPr sz="1300" b="1">
              <a:solidFill>
                <a:srgbClr val="00808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8080"/>
                </a:solidFill>
                <a:latin typeface="Courier New"/>
                <a:ea typeface="Courier New"/>
                <a:cs typeface="Courier New"/>
                <a:sym typeface="Courier New"/>
              </a:rPr>
              <a:t>                                      	</a:t>
            </a:r>
            <a:r>
              <a:rPr lang="en" sz="1300" b="1">
                <a:solidFill>
                  <a:srgbClr val="008080"/>
                </a:solidFill>
                <a:latin typeface="Courier New"/>
                <a:ea typeface="Courier New"/>
                <a:cs typeface="Courier New"/>
                <a:sym typeface="Courier New"/>
              </a:rPr>
              <a:t>'Select numbers: 1-6 '</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258000" y="-64775"/>
            <a:ext cx="8628000" cy="89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 we update the player’s bank account if they won or loss a wager?</a:t>
            </a:r>
            <a:endParaRPr/>
          </a:p>
        </p:txBody>
      </p:sp>
      <p:sp>
        <p:nvSpPr>
          <p:cNvPr id="102" name="Google Shape;102;p21"/>
          <p:cNvSpPr txBox="1">
            <a:spLocks noGrp="1"/>
          </p:cNvSpPr>
          <p:nvPr>
            <p:ph type="body" idx="1"/>
          </p:nvPr>
        </p:nvSpPr>
        <p:spPr>
          <a:xfrm>
            <a:off x="258000" y="919275"/>
            <a:ext cx="8681700" cy="416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b="1">
                <a:solidFill>
                  <a:srgbClr val="000080"/>
                </a:solidFill>
                <a:latin typeface="Courier New"/>
                <a:ea typeface="Courier New"/>
                <a:cs typeface="Courier New"/>
                <a:sym typeface="Courier New"/>
              </a:rPr>
              <a:t>if </a:t>
            </a:r>
            <a:r>
              <a:rPr lang="en" sz="1000">
                <a:solidFill>
                  <a:schemeClr val="dk1"/>
                </a:solidFill>
                <a:latin typeface="Courier New"/>
                <a:ea typeface="Courier New"/>
                <a:cs typeface="Courier New"/>
                <a:sym typeface="Courier New"/>
              </a:rPr>
              <a:t>human_guess == dice_roll:</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human_bank += you</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print</a:t>
            </a:r>
            <a:r>
              <a:rPr lang="en" sz="1000">
                <a:solidFill>
                  <a:schemeClr val="dk1"/>
                </a:solidFill>
                <a:latin typeface="Courier New"/>
                <a:ea typeface="Courier New"/>
                <a:cs typeface="Courier New"/>
                <a:sym typeface="Courier New"/>
              </a:rPr>
              <a:t>(</a:t>
            </a:r>
            <a:r>
              <a:rPr lang="en" sz="1000" b="1">
                <a:solidFill>
                  <a:srgbClr val="008080"/>
                </a:solidFill>
                <a:latin typeface="Courier New"/>
                <a:ea typeface="Courier New"/>
                <a:cs typeface="Courier New"/>
                <a:sym typeface="Courier New"/>
              </a:rPr>
              <a:t>'Dice landed on {}'</a:t>
            </a:r>
            <a:r>
              <a:rPr lang="en" sz="1000">
                <a:solidFill>
                  <a:schemeClr val="dk1"/>
                </a:solidFill>
                <a:latin typeface="Courier New"/>
                <a:ea typeface="Courier New"/>
                <a:cs typeface="Courier New"/>
                <a:sym typeface="Courier New"/>
              </a:rPr>
              <a:t>.format(dice_roll))</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print</a:t>
            </a:r>
            <a:r>
              <a:rPr lang="en" sz="1000">
                <a:solidFill>
                  <a:schemeClr val="dk1"/>
                </a:solidFill>
                <a:latin typeface="Courier New"/>
                <a:ea typeface="Courier New"/>
                <a:cs typeface="Courier New"/>
                <a:sym typeface="Courier New"/>
              </a:rPr>
              <a:t>(</a:t>
            </a:r>
            <a:r>
              <a:rPr lang="en" sz="1000" b="1">
                <a:solidFill>
                  <a:srgbClr val="008080"/>
                </a:solidFill>
                <a:latin typeface="Courier New"/>
                <a:ea typeface="Courier New"/>
                <a:cs typeface="Courier New"/>
                <a:sym typeface="Courier New"/>
              </a:rPr>
              <a:t>"Congrats! You now have ${}"</a:t>
            </a:r>
            <a:r>
              <a:rPr lang="en" sz="1000">
                <a:solidFill>
                  <a:schemeClr val="dk1"/>
                </a:solidFill>
                <a:latin typeface="Courier New"/>
                <a:ea typeface="Courier New"/>
                <a:cs typeface="Courier New"/>
                <a:sym typeface="Courier New"/>
              </a:rPr>
              <a:t>.format(human_bank))</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b="1">
                <a:solidFill>
                  <a:srgbClr val="000080"/>
                </a:solidFill>
                <a:latin typeface="Courier New"/>
                <a:ea typeface="Courier New"/>
                <a:cs typeface="Courier New"/>
                <a:sym typeface="Courier New"/>
              </a:rPr>
              <a:t>else</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human_bank -= you</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print</a:t>
            </a:r>
            <a:r>
              <a:rPr lang="en" sz="1000">
                <a:solidFill>
                  <a:schemeClr val="dk1"/>
                </a:solidFill>
                <a:latin typeface="Courier New"/>
                <a:ea typeface="Courier New"/>
                <a:cs typeface="Courier New"/>
                <a:sym typeface="Courier New"/>
              </a:rPr>
              <a:t>(</a:t>
            </a:r>
            <a:r>
              <a:rPr lang="en" sz="1000" b="1">
                <a:solidFill>
                  <a:srgbClr val="008080"/>
                </a:solidFill>
                <a:latin typeface="Courier New"/>
                <a:ea typeface="Courier New"/>
                <a:cs typeface="Courier New"/>
                <a:sym typeface="Courier New"/>
              </a:rPr>
              <a:t>"Bummers! Dice landed on {}! Money gone..."</a:t>
            </a:r>
            <a:r>
              <a:rPr lang="en" sz="1000">
                <a:solidFill>
                  <a:schemeClr val="dk1"/>
                </a:solidFill>
                <a:latin typeface="Courier New"/>
                <a:ea typeface="Courier New"/>
                <a:cs typeface="Courier New"/>
                <a:sym typeface="Courier New"/>
              </a:rPr>
              <a:t>.format(dice_roll))</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print</a:t>
            </a:r>
            <a:r>
              <a:rPr lang="en" sz="1000">
                <a:solidFill>
                  <a:schemeClr val="dk1"/>
                </a:solidFill>
                <a:latin typeface="Courier New"/>
                <a:ea typeface="Courier New"/>
                <a:cs typeface="Courier New"/>
                <a:sym typeface="Courier New"/>
              </a:rPr>
              <a:t>(</a:t>
            </a:r>
            <a:r>
              <a:rPr lang="en" sz="1000" b="1">
                <a:solidFill>
                  <a:srgbClr val="008080"/>
                </a:solidFill>
                <a:latin typeface="Courier New"/>
                <a:ea typeface="Courier New"/>
                <a:cs typeface="Courier New"/>
                <a:sym typeface="Courier New"/>
              </a:rPr>
              <a:t>"You have ${}"</a:t>
            </a:r>
            <a:r>
              <a:rPr lang="en" sz="1000">
                <a:solidFill>
                  <a:schemeClr val="dk1"/>
                </a:solidFill>
                <a:latin typeface="Courier New"/>
                <a:ea typeface="Courier New"/>
                <a:cs typeface="Courier New"/>
                <a:sym typeface="Courier New"/>
              </a:rPr>
              <a:t>.format(human_bank))</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b="1">
                <a:solidFill>
                  <a:srgbClr val="000080"/>
                </a:solidFill>
                <a:latin typeface="Courier New"/>
                <a:ea typeface="Courier New"/>
                <a:cs typeface="Courier New"/>
                <a:sym typeface="Courier New"/>
              </a:rPr>
              <a:t>if </a:t>
            </a:r>
            <a:r>
              <a:rPr lang="en" sz="1000">
                <a:solidFill>
                  <a:schemeClr val="dk1"/>
                </a:solidFill>
                <a:latin typeface="Courier New"/>
                <a:ea typeface="Courier New"/>
                <a:cs typeface="Courier New"/>
                <a:sym typeface="Courier New"/>
              </a:rPr>
              <a:t>human_bank == </a:t>
            </a:r>
            <a:r>
              <a:rPr lang="en" sz="1000">
                <a:solidFill>
                  <a:srgbClr val="0000FF"/>
                </a:solidFill>
                <a:latin typeface="Courier New"/>
                <a:ea typeface="Courier New"/>
                <a:cs typeface="Courier New"/>
                <a:sym typeface="Courier New"/>
              </a:rPr>
              <a:t>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print</a:t>
            </a:r>
            <a:r>
              <a:rPr lang="en" sz="1000">
                <a:solidFill>
                  <a:schemeClr val="dk1"/>
                </a:solidFill>
                <a:latin typeface="Courier New"/>
                <a:ea typeface="Courier New"/>
                <a:cs typeface="Courier New"/>
                <a:sym typeface="Courier New"/>
              </a:rPr>
              <a:t>(</a:t>
            </a:r>
            <a:r>
              <a:rPr lang="en" sz="1000" b="1">
                <a:solidFill>
                  <a:srgbClr val="008080"/>
                </a:solidFill>
                <a:latin typeface="Courier New"/>
                <a:ea typeface="Courier New"/>
                <a:cs typeface="Courier New"/>
                <a:sym typeface="Courier New"/>
              </a:rPr>
              <a:t>"Game over! You're out of cash"</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b="1">
                <a:solidFill>
                  <a:srgbClr val="000080"/>
                </a:solidFill>
                <a:latin typeface="Courier New"/>
                <a:ea typeface="Courier New"/>
                <a:cs typeface="Courier New"/>
                <a:sym typeface="Courier New"/>
              </a:rPr>
              <a:t>break</a:t>
            </a:r>
            <a:endParaRPr sz="1000" b="1">
              <a:solidFill>
                <a:srgbClr val="00008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1450</Words>
  <PresentationFormat>On-screen Show (16:9)</PresentationFormat>
  <Paragraphs>142</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Simple Light</vt:lpstr>
      <vt:lpstr>How to Unlock the Power of Randomization to Create Intriguing Scripts in Python</vt:lpstr>
      <vt:lpstr>Slide 2</vt:lpstr>
      <vt:lpstr>Project: A Game of Dice. Humans vs. Randomization </vt:lpstr>
      <vt:lpstr>How the Gameplay Works?</vt:lpstr>
      <vt:lpstr>Let’s play a couple of rounds!</vt:lpstr>
      <vt:lpstr>Script Hints</vt:lpstr>
      <vt:lpstr>How Many Rounds we Want the Player to Play?</vt:lpstr>
      <vt:lpstr>How to Check if the Player Has Enough Money in the Bank?</vt:lpstr>
      <vt:lpstr>How do we update the player’s bank account if they won or loss a wager?</vt:lpstr>
      <vt:lpstr>How do we give a player the option to continue or quit gameplay?</vt:lpstr>
      <vt:lpstr>View the full source code of a Game of Dice </vt:lpstr>
      <vt:lpstr>Project: Random Person Generator </vt:lpstr>
      <vt:lpstr>Script Hints </vt:lpstr>
      <vt:lpstr>How to randomly generate a name? Use the random module </vt:lpstr>
      <vt:lpstr>How to randomly generate an age?</vt:lpstr>
      <vt:lpstr>How to generate a random password? Use the string module</vt:lpstr>
      <vt:lpstr>string module continued </vt:lpstr>
      <vt:lpstr>Random Person Generator Solution</vt:lpstr>
      <vt:lpstr>Project: The California State Lottery</vt:lpstr>
      <vt:lpstr>The Type of Lotteries Available </vt:lpstr>
      <vt:lpstr>Script Hints</vt:lpstr>
      <vt:lpstr>The daily_3 function </vt:lpstr>
      <vt:lpstr>What it does?</vt:lpstr>
      <vt:lpstr>How to check if the user guessed correctly? </vt:lpstr>
      <vt:lpstr>We’ve Coded the daily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Unlock the Power of Randomization to Create Intriguing Scripts in Python</dc:title>
  <dc:creator>doug</dc:creator>
  <cp:lastModifiedBy>Windows User</cp:lastModifiedBy>
  <cp:revision>1</cp:revision>
  <dcterms:modified xsi:type="dcterms:W3CDTF">2019-10-26T05:59:54Z</dcterms:modified>
</cp:coreProperties>
</file>