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1" d="100"/>
          <a:sy n="51" d="100"/>
        </p:scale>
        <p:origin x="-402"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3338840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333884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f83338840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f8333884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f83338840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f833388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f8333884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f8333884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f83338840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f8333884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f8333884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f8333884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f83338840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f8333884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f8333884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f8333884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f8333884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f8333884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f8333884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f8333884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8333884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8333884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f8333884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f8333884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f8333884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f8333884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f8333884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f8333884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f83338840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f8333884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f83338840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f83338840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f83338840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f8333884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f83338840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f83338840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83338840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83338840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f83338840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f83338840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f83338840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6f8333884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8333884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8333884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f83338840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f83338840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83338840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83338840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f83338840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f8333884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f83338840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f83338840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f83338840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f8333884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f83338840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f8333884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f83338840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f83338840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f83338840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f83338840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f83338840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f83338840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f83338840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f83338840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83338840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8333884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f83338840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6f8333884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f83338840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f83338840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f83338840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6f83338840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6f83338840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6f83338840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f83338840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f833388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f83338840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f8333884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f83338840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f8333884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f83338840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f8333884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f83338840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f8333884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2/your_bio.py"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2/temperature_converter.py"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2/autoloan_calculator.py"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2/mortgage_calculator.py"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2/spanish_translator.py"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functions.html"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4600" y="329150"/>
            <a:ext cx="8614800" cy="2932500"/>
          </a:xfrm>
          <a:prstGeom prst="rect">
            <a:avLst/>
          </a:prstGeom>
        </p:spPr>
        <p:txBody>
          <a:bodyPr spcFirstLastPara="1" wrap="square" lIns="91425" tIns="91425" rIns="91425" bIns="91425" anchor="b" anchorCtr="0">
            <a:noAutofit/>
          </a:bodyPr>
          <a:lstStyle/>
          <a:p>
            <a:pPr marL="0" lvl="0" indent="0" algn="l" rtl="0">
              <a:lnSpc>
                <a:spcPct val="115000"/>
              </a:lnSpc>
              <a:spcBef>
                <a:spcPts val="2400"/>
              </a:spcBef>
              <a:spcAft>
                <a:spcPts val="0"/>
              </a:spcAft>
              <a:buClr>
                <a:schemeClr val="dk1"/>
              </a:buClr>
              <a:buSzPts val="1100"/>
              <a:buFont typeface="Arial"/>
              <a:buNone/>
            </a:pPr>
            <a:r>
              <a:rPr lang="en" sz="4000" b="1"/>
              <a:t>Crafting Small Scripts, Converters, and Practical Tools in Python</a:t>
            </a:r>
            <a:endParaRPr sz="4000" b="1"/>
          </a:p>
          <a:p>
            <a:pPr marL="0" lvl="0" indent="0" algn="ctr" rtl="0">
              <a:spcBef>
                <a:spcPts val="1000"/>
              </a:spcBef>
              <a:spcAft>
                <a:spcPts val="0"/>
              </a:spcAft>
              <a:buNone/>
            </a:pPr>
            <a:endParaRPr/>
          </a:p>
        </p:txBody>
      </p:sp>
      <p:sp>
        <p:nvSpPr>
          <p:cNvPr id="55" name="Google Shape;55;p13"/>
          <p:cNvSpPr txBox="1">
            <a:spLocks noGrp="1"/>
          </p:cNvSpPr>
          <p:nvPr>
            <p:ph type="subTitle" idx="1"/>
          </p:nvPr>
        </p:nvSpPr>
        <p:spPr>
          <a:xfrm>
            <a:off x="311700" y="32616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Doug Purcell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Hint # 3: </a:t>
            </a:r>
            <a:r>
              <a:rPr lang="en" sz="2200">
                <a:latin typeface="Times New Roman"/>
                <a:ea typeface="Times New Roman"/>
                <a:cs typeface="Times New Roman"/>
                <a:sym typeface="Times New Roman"/>
              </a:rPr>
              <a:t>Include the following code snippet after the </a:t>
            </a:r>
            <a:r>
              <a:rPr lang="en" sz="2200"/>
              <a:t>questions</a:t>
            </a:r>
            <a:r>
              <a:rPr lang="en" sz="2200">
                <a:latin typeface="Times New Roman"/>
                <a:ea typeface="Times New Roman"/>
                <a:cs typeface="Times New Roman"/>
                <a:sym typeface="Times New Roman"/>
              </a:rPr>
              <a:t> function</a:t>
            </a:r>
            <a:endParaRPr sz="2200"/>
          </a:p>
        </p:txBody>
      </p:sp>
      <p:sp>
        <p:nvSpPr>
          <p:cNvPr id="107" name="Google Shape;10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b="1">
                <a:solidFill>
                  <a:srgbClr val="000080"/>
                </a:solidFill>
                <a:latin typeface="Courier New"/>
                <a:ea typeface="Courier New"/>
                <a:cs typeface="Courier New"/>
                <a:sym typeface="Courier New"/>
              </a:rPr>
              <a:t>if </a:t>
            </a:r>
            <a:r>
              <a:rPr lang="en" sz="2600">
                <a:solidFill>
                  <a:schemeClr val="dk1"/>
                </a:solidFill>
                <a:latin typeface="Courier New"/>
                <a:ea typeface="Courier New"/>
                <a:cs typeface="Courier New"/>
                <a:sym typeface="Courier New"/>
              </a:rPr>
              <a:t>__name__ == </a:t>
            </a:r>
            <a:r>
              <a:rPr lang="en" sz="2600" b="1">
                <a:solidFill>
                  <a:srgbClr val="008080"/>
                </a:solidFill>
                <a:latin typeface="Courier New"/>
                <a:ea typeface="Courier New"/>
                <a:cs typeface="Courier New"/>
                <a:sym typeface="Courier New"/>
              </a:rPr>
              <a:t>'__main__'</a:t>
            </a:r>
            <a:r>
              <a:rPr lang="en" sz="2600">
                <a:solidFill>
                  <a:schemeClr val="dk1"/>
                </a:solidFill>
                <a:latin typeface="Courier New"/>
                <a:ea typeface="Courier New"/>
                <a:cs typeface="Courier New"/>
                <a:sym typeface="Courier New"/>
              </a:rPr>
              <a:t>:</a:t>
            </a:r>
            <a:endParaRPr sz="26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600">
                <a:solidFill>
                  <a:schemeClr val="dk1"/>
                </a:solidFill>
                <a:latin typeface="Courier New"/>
                <a:ea typeface="Courier New"/>
                <a:cs typeface="Courier New"/>
                <a:sym typeface="Courier New"/>
              </a:rPr>
              <a:t>	</a:t>
            </a:r>
            <a:r>
              <a:rPr lang="en" sz="2600" i="1">
                <a:solidFill>
                  <a:srgbClr val="808080"/>
                </a:solidFill>
                <a:latin typeface="Courier New"/>
                <a:ea typeface="Courier New"/>
                <a:cs typeface="Courier New"/>
                <a:sym typeface="Courier New"/>
              </a:rPr>
              <a:t># this is where your program starts</a:t>
            </a:r>
            <a:endParaRPr sz="2600" i="1">
              <a:solidFill>
                <a:srgbClr val="80808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600">
                <a:solidFill>
                  <a:srgbClr val="808080"/>
                </a:solidFill>
                <a:latin typeface="Courier New"/>
                <a:ea typeface="Courier New"/>
                <a:cs typeface="Courier New"/>
                <a:sym typeface="Courier New"/>
              </a:rPr>
              <a:t>	</a:t>
            </a:r>
            <a:r>
              <a:rPr lang="en" sz="2600">
                <a:solidFill>
                  <a:schemeClr val="dk1"/>
                </a:solidFill>
                <a:latin typeface="Courier New"/>
                <a:ea typeface="Courier New"/>
                <a:cs typeface="Courier New"/>
                <a:sym typeface="Courier New"/>
              </a:rPr>
              <a:t>questions()</a:t>
            </a:r>
            <a:endParaRPr sz="26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p:nvPr/>
        </p:nvSpPr>
        <p:spPr>
          <a:xfrm>
            <a:off x="256200" y="0"/>
            <a:ext cx="8887800" cy="48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2500">
                <a:solidFill>
                  <a:schemeClr val="dk1"/>
                </a:solidFill>
                <a:latin typeface="Times New Roman"/>
                <a:ea typeface="Times New Roman"/>
                <a:cs typeface="Times New Roman"/>
                <a:sym typeface="Times New Roman"/>
              </a:rPr>
              <a:t>This lets the python interpreter know where to start at. In every python file there’s a </a:t>
            </a:r>
            <a:r>
              <a:rPr lang="en" sz="2500">
                <a:solidFill>
                  <a:schemeClr val="dk1"/>
                </a:solidFill>
                <a:latin typeface="Courier New"/>
                <a:ea typeface="Courier New"/>
                <a:cs typeface="Courier New"/>
                <a:sym typeface="Courier New"/>
              </a:rPr>
              <a:t>__name__</a:t>
            </a:r>
            <a:r>
              <a:rPr lang="en" sz="2500">
                <a:solidFill>
                  <a:schemeClr val="dk1"/>
                </a:solidFill>
              </a:rPr>
              <a:t> </a:t>
            </a:r>
            <a:r>
              <a:rPr lang="en" sz="2500">
                <a:solidFill>
                  <a:schemeClr val="dk1"/>
                </a:solidFill>
                <a:latin typeface="Times New Roman"/>
                <a:ea typeface="Times New Roman"/>
                <a:cs typeface="Times New Roman"/>
                <a:sym typeface="Times New Roman"/>
              </a:rPr>
              <a:t>variable that’s set equal to </a:t>
            </a:r>
            <a:r>
              <a:rPr lang="en" sz="2500">
                <a:solidFill>
                  <a:schemeClr val="dk1"/>
                </a:solidFill>
                <a:latin typeface="Courier New"/>
                <a:ea typeface="Courier New"/>
                <a:cs typeface="Courier New"/>
                <a:sym typeface="Courier New"/>
              </a:rPr>
              <a:t>__main__</a:t>
            </a:r>
            <a:r>
              <a:rPr lang="en" sz="2500">
                <a:solidFill>
                  <a:schemeClr val="dk1"/>
                </a:solidFill>
                <a:latin typeface="Times New Roman"/>
                <a:ea typeface="Times New Roman"/>
                <a:cs typeface="Times New Roman"/>
                <a:sym typeface="Times New Roman"/>
              </a:rPr>
              <a:t>. Therefore, if your file explicitly includes this then it will tell the python interpreter to start here. </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Template of How Things Should Look</a:t>
            </a:r>
            <a:endParaRPr/>
          </a:p>
        </p:txBody>
      </p:sp>
      <p:sp>
        <p:nvSpPr>
          <p:cNvPr id="118" name="Google Shape;11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300">
                <a:solidFill>
                  <a:schemeClr val="dk1"/>
                </a:solidFill>
                <a:latin typeface="Courier New"/>
                <a:ea typeface="Courier New"/>
                <a:cs typeface="Courier New"/>
                <a:sym typeface="Courier New"/>
              </a:rPr>
              <a:t>def questions()</a:t>
            </a:r>
            <a:endParaRPr sz="230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2300">
                <a:solidFill>
                  <a:schemeClr val="dk1"/>
                </a:solidFill>
                <a:latin typeface="Courier New"/>
                <a:ea typeface="Courier New"/>
                <a:cs typeface="Courier New"/>
                <a:sym typeface="Courier New"/>
              </a:rPr>
              <a:t>	"""This is the part of the</a:t>
            </a:r>
            <a:endParaRPr sz="230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2300">
                <a:solidFill>
                  <a:schemeClr val="dk1"/>
                </a:solidFill>
                <a:latin typeface="Courier New"/>
                <a:ea typeface="Courier New"/>
                <a:cs typeface="Courier New"/>
                <a:sym typeface="Courier New"/>
              </a:rPr>
              <a:t>	program that prompts the user"""</a:t>
            </a:r>
            <a:endParaRPr sz="230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2300">
                <a:solidFill>
                  <a:schemeClr val="dk1"/>
                </a:solidFill>
                <a:latin typeface="Courier New"/>
                <a:ea typeface="Courier New"/>
                <a:cs typeface="Courier New"/>
                <a:sym typeface="Courier New"/>
              </a:rPr>
              <a:t>if __name__ == '__main__':</a:t>
            </a:r>
            <a:endParaRPr sz="230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2300">
                <a:solidFill>
                  <a:schemeClr val="dk1"/>
                </a:solidFill>
                <a:latin typeface="Courier New"/>
                <a:ea typeface="Courier New"/>
                <a:cs typeface="Courier New"/>
                <a:sym typeface="Courier New"/>
              </a:rPr>
              <a:t>	questions()</a:t>
            </a:r>
            <a:endParaRPr sz="2300">
              <a:solidFill>
                <a:schemeClr val="dk1"/>
              </a:solidFill>
              <a:latin typeface="Courier New"/>
              <a:ea typeface="Courier New"/>
              <a:cs typeface="Courier New"/>
              <a:sym typeface="Courier New"/>
            </a:endParaRPr>
          </a:p>
          <a:p>
            <a:pPr marL="0" lvl="0" indent="0" algn="l" rtl="0">
              <a:spcBef>
                <a:spcPts val="1200"/>
              </a:spcBef>
              <a:spcAft>
                <a:spcPts val="1200"/>
              </a:spcAft>
              <a:buClr>
                <a:schemeClr val="dk1"/>
              </a:buClr>
              <a:buSzPts val="1100"/>
              <a:buFont typeface="Arial"/>
              <a:buNone/>
            </a:pP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259875" y="95200"/>
            <a:ext cx="8679600" cy="9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read in multiple user input in a single statement?</a:t>
            </a:r>
            <a:endParaRPr/>
          </a:p>
        </p:txBody>
      </p:sp>
      <p:sp>
        <p:nvSpPr>
          <p:cNvPr id="124" name="Google Shape;12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600">
                <a:solidFill>
                  <a:srgbClr val="000000"/>
                </a:solidFill>
              </a:rPr>
              <a:t>Use the built in </a:t>
            </a:r>
            <a:r>
              <a:rPr lang="en" sz="2600">
                <a:solidFill>
                  <a:srgbClr val="000000"/>
                </a:solidFill>
                <a:latin typeface="Courier New"/>
                <a:ea typeface="Courier New"/>
                <a:cs typeface="Courier New"/>
                <a:sym typeface="Courier New"/>
              </a:rPr>
              <a:t>split</a:t>
            </a:r>
            <a:r>
              <a:rPr lang="en" sz="2600">
                <a:solidFill>
                  <a:srgbClr val="000000"/>
                </a:solidFill>
              </a:rPr>
              <a:t> function. </a:t>
            </a:r>
            <a:endParaRPr sz="2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130" name="Google Shape;13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600">
                <a:solidFill>
                  <a:srgbClr val="000000"/>
                </a:solidFill>
              </a:rPr>
              <a:t>View full source here: </a:t>
            </a:r>
            <a:r>
              <a:rPr lang="en" sz="2300" u="sng">
                <a:solidFill>
                  <a:schemeClr val="hlink"/>
                </a:solidFill>
                <a:latin typeface="Courier New"/>
                <a:ea typeface="Courier New"/>
                <a:cs typeface="Courier New"/>
                <a:sym typeface="Courier New"/>
                <a:hlinkClick r:id="rId3"/>
              </a:rPr>
              <a:t>https://github.com/purcellconsult/Code-Cool-Stuff-With-Python/blob/master/sourcecode/ch_02/your_bio.py</a:t>
            </a:r>
            <a:endParaRPr sz="23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Temperature Converter </a:t>
            </a:r>
            <a:endParaRPr/>
          </a:p>
        </p:txBody>
      </p:sp>
      <p:sp>
        <p:nvSpPr>
          <p:cNvPr id="136" name="Google Shape;13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rPr>
              <a:t>Let’s code a temperature converter! There’s three commonly used scales for measuring temperature: Celsius (°C), Fahrenheit (°F), and Kelvin (K). </a:t>
            </a:r>
            <a:endParaRPr sz="23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the Script</a:t>
            </a:r>
            <a:endParaRPr/>
          </a:p>
        </p:txBody>
      </p:sp>
      <p:sp>
        <p:nvSpPr>
          <p:cNvPr id="142" name="Google Shape;14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b="1">
                <a:solidFill>
                  <a:srgbClr val="000000"/>
                </a:solidFill>
                <a:latin typeface="Courier New"/>
                <a:ea typeface="Courier New"/>
                <a:cs typeface="Courier New"/>
                <a:sym typeface="Courier New"/>
              </a:rPr>
              <a:t>$ python temperature_converter.py </a:t>
            </a:r>
            <a:endParaRPr sz="2400" b="1">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Temperature Formulas </a:t>
            </a:r>
            <a:endParaRPr/>
          </a:p>
        </p:txBody>
      </p:sp>
      <p:sp>
        <p:nvSpPr>
          <p:cNvPr id="148" name="Google Shape;148;p29"/>
          <p:cNvSpPr txBox="1">
            <a:spLocks noGrp="1"/>
          </p:cNvSpPr>
          <p:nvPr>
            <p:ph type="body" idx="1"/>
          </p:nvPr>
        </p:nvSpPr>
        <p:spPr>
          <a:xfrm>
            <a:off x="311700" y="1152475"/>
            <a:ext cx="9003600" cy="38946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Clr>
                <a:schemeClr val="dk1"/>
              </a:buClr>
              <a:buSzPts val="1100"/>
              <a:buFont typeface="Arial"/>
              <a:buNone/>
            </a:pPr>
            <a:r>
              <a:rPr lang="en" sz="2300">
                <a:solidFill>
                  <a:schemeClr val="dk1"/>
                </a:solidFill>
              </a:rPr>
              <a:t>·</a:t>
            </a:r>
            <a:r>
              <a:rPr lang="en" sz="2300">
                <a:solidFill>
                  <a:schemeClr val="dk1"/>
                </a:solidFill>
                <a:latin typeface="Times New Roman"/>
                <a:ea typeface="Times New Roman"/>
                <a:cs typeface="Times New Roman"/>
                <a:sym typeface="Times New Roman"/>
              </a:rPr>
              <a:t>         F -&gt; C = (F - 32) x 5/9</a:t>
            </a:r>
            <a:endParaRPr sz="23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2300">
                <a:solidFill>
                  <a:schemeClr val="dk1"/>
                </a:solidFill>
              </a:rPr>
              <a:t>·</a:t>
            </a:r>
            <a:r>
              <a:rPr lang="en" sz="2300">
                <a:solidFill>
                  <a:schemeClr val="dk1"/>
                </a:solidFill>
                <a:latin typeface="Times New Roman"/>
                <a:ea typeface="Times New Roman"/>
                <a:cs typeface="Times New Roman"/>
                <a:sym typeface="Times New Roman"/>
              </a:rPr>
              <a:t>         F -&gt; K = (F - 32)/1.8 + 273.15</a:t>
            </a:r>
            <a:endParaRPr sz="23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2300">
                <a:solidFill>
                  <a:schemeClr val="dk1"/>
                </a:solidFill>
              </a:rPr>
              <a:t>·</a:t>
            </a:r>
            <a:r>
              <a:rPr lang="en" sz="2300">
                <a:solidFill>
                  <a:schemeClr val="dk1"/>
                </a:solidFill>
                <a:latin typeface="Times New Roman"/>
                <a:ea typeface="Times New Roman"/>
                <a:cs typeface="Times New Roman"/>
                <a:sym typeface="Times New Roman"/>
              </a:rPr>
              <a:t>         C -&gt; F = (C x 9/5) + 32</a:t>
            </a:r>
            <a:endParaRPr sz="23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2300">
                <a:solidFill>
                  <a:schemeClr val="dk1"/>
                </a:solidFill>
              </a:rPr>
              <a:t>·</a:t>
            </a:r>
            <a:r>
              <a:rPr lang="en" sz="2300">
                <a:solidFill>
                  <a:schemeClr val="dk1"/>
                </a:solidFill>
                <a:latin typeface="Times New Roman"/>
                <a:ea typeface="Times New Roman"/>
                <a:cs typeface="Times New Roman"/>
                <a:sym typeface="Times New Roman"/>
              </a:rPr>
              <a:t>         C -&gt; K = C + 273.15</a:t>
            </a:r>
            <a:endParaRPr sz="23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2300">
                <a:solidFill>
                  <a:schemeClr val="dk1"/>
                </a:solidFill>
              </a:rPr>
              <a:t>·</a:t>
            </a:r>
            <a:r>
              <a:rPr lang="en" sz="2300">
                <a:solidFill>
                  <a:schemeClr val="dk1"/>
                </a:solidFill>
                <a:latin typeface="Times New Roman"/>
                <a:ea typeface="Times New Roman"/>
                <a:cs typeface="Times New Roman"/>
                <a:sym typeface="Times New Roman"/>
              </a:rPr>
              <a:t>         K -&gt; F = (K - 273.15) x 9/5 + 32</a:t>
            </a:r>
            <a:endParaRPr sz="23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2300">
                <a:solidFill>
                  <a:schemeClr val="dk1"/>
                </a:solidFill>
              </a:rPr>
              <a:t>·</a:t>
            </a:r>
            <a:r>
              <a:rPr lang="en" sz="2300">
                <a:solidFill>
                  <a:schemeClr val="dk1"/>
                </a:solidFill>
                <a:latin typeface="Times New Roman"/>
                <a:ea typeface="Times New Roman"/>
                <a:cs typeface="Times New Roman"/>
                <a:sym typeface="Times New Roman"/>
              </a:rPr>
              <a:t>         K -&gt; C = K - 273.15</a:t>
            </a:r>
            <a:endParaRPr sz="23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Script Hints </a:t>
            </a:r>
            <a:endParaRPr/>
          </a:p>
        </p:txBody>
      </p:sp>
      <p:sp>
        <p:nvSpPr>
          <p:cNvPr id="154" name="Google Shape;154;p30"/>
          <p:cNvSpPr txBox="1">
            <a:spLocks noGrp="1"/>
          </p:cNvSpPr>
          <p:nvPr>
            <p:ph type="body" idx="1"/>
          </p:nvPr>
        </p:nvSpPr>
        <p:spPr>
          <a:xfrm>
            <a:off x="311700" y="1152475"/>
            <a:ext cx="8757600" cy="3843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fahrenheit_to_celsius</a:t>
            </a:r>
            <a:r>
              <a:rPr lang="en" sz="1700">
                <a:solidFill>
                  <a:schemeClr val="dk1"/>
                </a:solidFill>
              </a:rPr>
              <a:t>: </a:t>
            </a:r>
            <a:r>
              <a:rPr lang="en" sz="1700">
                <a:solidFill>
                  <a:schemeClr val="dk1"/>
                </a:solidFill>
                <a:latin typeface="Times New Roman"/>
                <a:ea typeface="Times New Roman"/>
                <a:cs typeface="Times New Roman"/>
                <a:sym typeface="Times New Roman"/>
              </a:rPr>
              <a:t>Converts the user input from Fahrenheit to Celsius.</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fahrenheit_to_kelvin</a:t>
            </a:r>
            <a:r>
              <a:rPr lang="en" sz="1700">
                <a:solidFill>
                  <a:schemeClr val="dk1"/>
                </a:solidFill>
              </a:rPr>
              <a:t>: </a:t>
            </a:r>
            <a:r>
              <a:rPr lang="en" sz="1700">
                <a:solidFill>
                  <a:schemeClr val="dk1"/>
                </a:solidFill>
                <a:latin typeface="Times New Roman"/>
                <a:ea typeface="Times New Roman"/>
                <a:cs typeface="Times New Roman"/>
                <a:sym typeface="Times New Roman"/>
              </a:rPr>
              <a:t>Converts the user input from Fahrenheit to Kelvin.</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celsius_to_fahrenheit</a:t>
            </a:r>
            <a:r>
              <a:rPr lang="en" sz="1700">
                <a:solidFill>
                  <a:schemeClr val="dk1"/>
                </a:solidFill>
              </a:rPr>
              <a:t>: </a:t>
            </a:r>
            <a:r>
              <a:rPr lang="en" sz="1700">
                <a:solidFill>
                  <a:schemeClr val="dk1"/>
                </a:solidFill>
                <a:latin typeface="Times New Roman"/>
                <a:ea typeface="Times New Roman"/>
                <a:cs typeface="Times New Roman"/>
                <a:sym typeface="Times New Roman"/>
              </a:rPr>
              <a:t>Converts the user input from Celsius to Fahrenheit.</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celsius_to_kelvin</a:t>
            </a:r>
            <a:r>
              <a:rPr lang="en" sz="1700">
                <a:solidFill>
                  <a:schemeClr val="dk1"/>
                </a:solidFill>
              </a:rPr>
              <a:t>: Converts the user input from Celsius to Kelvin.</a:t>
            </a:r>
            <a:endParaRPr sz="1700">
              <a:solidFill>
                <a:schemeClr val="dk1"/>
              </a:solidFill>
            </a:endParaRPr>
          </a:p>
          <a:p>
            <a:pPr marL="0" lvl="0" indent="0" algn="l" rtl="0">
              <a:spcBef>
                <a:spcPts val="12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kelvin_to_fahrenheit</a:t>
            </a:r>
            <a:r>
              <a:rPr lang="en" sz="1700">
                <a:solidFill>
                  <a:schemeClr val="dk1"/>
                </a:solidFill>
              </a:rPr>
              <a:t>: </a:t>
            </a:r>
            <a:r>
              <a:rPr lang="en" sz="1700">
                <a:solidFill>
                  <a:schemeClr val="dk1"/>
                </a:solidFill>
                <a:latin typeface="Times New Roman"/>
                <a:ea typeface="Times New Roman"/>
                <a:cs typeface="Times New Roman"/>
                <a:sym typeface="Times New Roman"/>
              </a:rPr>
              <a:t>Converts the user input from Kelvin to Fahrenheit.</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kelvin_to_celsius</a:t>
            </a:r>
            <a:r>
              <a:rPr lang="en" sz="1700">
                <a:solidFill>
                  <a:schemeClr val="dk1"/>
                </a:solidFill>
              </a:rPr>
              <a:t>: </a:t>
            </a:r>
            <a:r>
              <a:rPr lang="en" sz="1700">
                <a:solidFill>
                  <a:schemeClr val="dk1"/>
                </a:solidFill>
                <a:latin typeface="Times New Roman"/>
                <a:ea typeface="Times New Roman"/>
                <a:cs typeface="Times New Roman"/>
                <a:sym typeface="Times New Roman"/>
              </a:rPr>
              <a:t>Converts the user input from Kelvin to Celsius.</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fahrenheit_to_celsius</a:t>
            </a:r>
            <a:r>
              <a:rPr lang="en" sz="1700">
                <a:solidFill>
                  <a:schemeClr val="dk1"/>
                </a:solidFill>
              </a:rPr>
              <a:t>: </a:t>
            </a:r>
            <a:r>
              <a:rPr lang="en" sz="1700">
                <a:solidFill>
                  <a:schemeClr val="dk1"/>
                </a:solidFill>
                <a:latin typeface="Times New Roman"/>
                <a:ea typeface="Times New Roman"/>
                <a:cs typeface="Times New Roman"/>
                <a:sym typeface="Times New Roman"/>
              </a:rPr>
              <a:t>Converts the user input from Fahrenheit to Celsius.</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311700" y="357100"/>
            <a:ext cx="8601900" cy="66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rgbClr val="000000"/>
                </a:solidFill>
                <a:latin typeface="Courier New"/>
                <a:ea typeface="Courier New"/>
                <a:cs typeface="Courier New"/>
                <a:sym typeface="Courier New"/>
              </a:rPr>
              <a:t>fahrenheit_to_kelvin</a:t>
            </a:r>
            <a:endParaRPr>
              <a:solidFill>
                <a:srgbClr val="000000"/>
              </a:solidFill>
              <a:latin typeface="Courier New"/>
              <a:ea typeface="Courier New"/>
              <a:cs typeface="Courier New"/>
              <a:sym typeface="Courier New"/>
            </a:endParaRPr>
          </a:p>
        </p:txBody>
      </p:sp>
      <p:sp>
        <p:nvSpPr>
          <p:cNvPr id="160" name="Google Shape;16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def fahrenheit_to_kelvin():</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	temp_in_fahren = float(input('Enter the temperature in Kelvin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	kelvin = (temp_in_fahren - 32) / 1.8 + 273.15</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	print(kelvin, 'K')</a:t>
            </a:r>
            <a:endParaRPr>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We’ll Learn </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chemeClr val="dk1"/>
                </a:solidFill>
                <a:latin typeface="Times New Roman"/>
                <a:ea typeface="Times New Roman"/>
                <a:cs typeface="Times New Roman"/>
                <a:sym typeface="Times New Roman"/>
              </a:rPr>
              <a:t>We will learn how to make scripts that asks the user a series of questions and then process the input to do various tasks such as converting the temperature to different units, computing auto loans, and handy translators. </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311700" y="305275"/>
            <a:ext cx="8576100" cy="712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rgbClr val="000000"/>
                </a:solidFill>
                <a:latin typeface="Courier New"/>
                <a:ea typeface="Courier New"/>
                <a:cs typeface="Courier New"/>
                <a:sym typeface="Courier New"/>
              </a:rPr>
              <a:t>celsius_to_fahrenheit</a:t>
            </a:r>
            <a:endParaRPr>
              <a:solidFill>
                <a:srgbClr val="000000"/>
              </a:solidFill>
              <a:latin typeface="Courier New"/>
              <a:ea typeface="Courier New"/>
              <a:cs typeface="Courier New"/>
              <a:sym typeface="Courier New"/>
            </a:endParaRPr>
          </a:p>
        </p:txBody>
      </p:sp>
      <p:sp>
        <p:nvSpPr>
          <p:cNvPr id="166" name="Google Shape;16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def celsius_to_fahrenheit():</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	temp_in_celsius = float(input('Enter the temperature in Celsius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	celsius_to_fahren = (temp_in_celsius * 9 / 5) + 32</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	print(celsius_to_fahren, '°F')</a:t>
            </a:r>
            <a:endParaRPr>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3"/>
          <p:cNvSpPr txBox="1">
            <a:spLocks noGrp="1"/>
          </p:cNvSpPr>
          <p:nvPr>
            <p:ph type="title"/>
          </p:nvPr>
        </p:nvSpPr>
        <p:spPr>
          <a:xfrm>
            <a:off x="311700" y="336850"/>
            <a:ext cx="8601900" cy="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latin typeface="Courier New"/>
                <a:ea typeface="Courier New"/>
                <a:cs typeface="Courier New"/>
                <a:sym typeface="Courier New"/>
              </a:rPr>
              <a:t>celsius_to_kelvin</a:t>
            </a:r>
            <a:endParaRPr sz="2700">
              <a:latin typeface="Courier New"/>
              <a:ea typeface="Courier New"/>
              <a:cs typeface="Courier New"/>
              <a:sym typeface="Courier New"/>
            </a:endParaRPr>
          </a:p>
        </p:txBody>
      </p:sp>
      <p:sp>
        <p:nvSpPr>
          <p:cNvPr id="172" name="Google Shape;17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def celsius_to_kelvin():</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	temp_in_cel = float(input('Enter the temperature in Celsius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	celsius_to_kel = (temp_in_cel + 273.15)</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	print(celsius_to_kel, 'K')</a:t>
            </a:r>
            <a:endParaRPr>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Fill in the rest of the functions :-)</a:t>
            </a:r>
            <a:endParaRPr/>
          </a:p>
        </p:txBody>
      </p:sp>
      <p:sp>
        <p:nvSpPr>
          <p:cNvPr id="178" name="Google Shape;17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the script part I</a:t>
            </a:r>
            <a:endParaRPr/>
          </a:p>
        </p:txBody>
      </p:sp>
      <p:sp>
        <p:nvSpPr>
          <p:cNvPr id="184" name="Google Shape;184;p35"/>
          <p:cNvSpPr txBox="1">
            <a:spLocks noGrp="1"/>
          </p:cNvSpPr>
          <p:nvPr>
            <p:ph type="body" idx="1"/>
          </p:nvPr>
        </p:nvSpPr>
        <p:spPr>
          <a:xfrm>
            <a:off x="259875" y="572700"/>
            <a:ext cx="8520600" cy="441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latin typeface="Courier New"/>
                <a:ea typeface="Courier New"/>
                <a:cs typeface="Courier New"/>
                <a:sym typeface="Courier New"/>
              </a:rPr>
              <a:t>if __name__ == '__main__':</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	message = input("""Select one of the following options:</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Type 'fc' to convert from Fahrenheit to Celsius.</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Type 'fk' to convert from Fahrenheit to Kelvin.</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Type 'cf' to convert from Celsius to</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Fahrenheit.</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Type 'ck' to convert from Celsius to Kelvin.</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Type 'kf' to convert from Kelvin to Fahrenheit.</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Type 'kc' to convert from Kelvin to Celsius.</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Enter input here:</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spcBef>
                <a:spcPts val="1600"/>
              </a:spcBef>
              <a:spcAft>
                <a:spcPts val="160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6"/>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urier New"/>
                <a:ea typeface="Courier New"/>
                <a:cs typeface="Courier New"/>
                <a:sym typeface="Courier New"/>
              </a:rPr>
              <a:t>if __name__ == '__main__':</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message = input("""Select one of the following options:</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Type 'fc' to convert from Fahrenheit to Celsius. </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Type 'fk' to convert from Fahrenheit to Kelvin.</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Type 'cf' to convert from Celsius to</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Fahrenheit.</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Type 'ck' to convert from Celsius to Kelvin.</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Type 'kf' to convert from Kelvin to Fahrenheit.</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Type 'kc' to convert from Kelvin to Celsius.</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Enter input here: </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0"/>
              </a:spcBef>
              <a:spcAft>
                <a:spcPts val="0"/>
              </a:spcAft>
              <a:buNone/>
            </a:pP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 casefold is for case-insensitive comparisons</a:t>
            </a:r>
            <a:endParaRPr sz="1100">
              <a:latin typeface="Courier New"/>
              <a:ea typeface="Courier New"/>
              <a:cs typeface="Courier New"/>
              <a:sym typeface="Courier New"/>
            </a:endParaRPr>
          </a:p>
          <a:p>
            <a:pPr marL="0" lvl="0" indent="0" algn="l" rtl="0">
              <a:spcBef>
                <a:spcPts val="0"/>
              </a:spcBef>
              <a:spcAft>
                <a:spcPts val="0"/>
              </a:spcAft>
              <a:buNone/>
            </a:pP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message = message.casefold()</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if message == 'fc':</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fahrenheit_to_celsius()</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elif message == 'fk':</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fahrenheit_to_kelvin()</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elif message == 'cf':</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celsius_to_fahrenheit()</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elif message == 'ck':</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celsius_to_kelvin()</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elif message == 'kf':</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kelvin_to_fahrenheit()</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elif message == 'kc':</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kelvin_to_celsius()</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else:</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        print('Not a valid option pal!')</a:t>
            </a:r>
            <a:endParaRPr sz="11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solution to Temperature Converter </a:t>
            </a:r>
            <a:endParaRPr/>
          </a:p>
        </p:txBody>
      </p:sp>
      <p:sp>
        <p:nvSpPr>
          <p:cNvPr id="195" name="Google Shape;19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u="sng">
                <a:solidFill>
                  <a:schemeClr val="hlink"/>
                </a:solidFill>
                <a:latin typeface="Courier New"/>
                <a:ea typeface="Courier New"/>
                <a:cs typeface="Courier New"/>
                <a:sym typeface="Courier New"/>
                <a:hlinkClick r:id="rId3"/>
              </a:rPr>
              <a:t>https://github.com/purcellconsult/Code-Cool-Stuff-With-Python/blob/master/sourcecode/ch_02/temperature_converter.py</a:t>
            </a:r>
            <a:endParaRPr sz="250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Auto loan Calculator </a:t>
            </a:r>
            <a:endParaRPr/>
          </a:p>
        </p:txBody>
      </p:sp>
      <p:sp>
        <p:nvSpPr>
          <p:cNvPr id="201" name="Google Shape;201;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chemeClr val="dk1"/>
                </a:solidFill>
                <a:latin typeface="Times New Roman"/>
                <a:ea typeface="Times New Roman"/>
                <a:cs typeface="Times New Roman"/>
                <a:sym typeface="Times New Roman"/>
              </a:rPr>
              <a:t>Cars are incredible mechanical inventions. Something they can be driven for countless of miles and still function properly is quite amazing. Like many quality things in life it costs money so in this project we’re going to code a useful script that will help us make better purchasing decisions when deciding on a new car. The script will have two parts: one, how many months it will take to pay off the loan and two, what’s the total interest paid accumulated over that period of time. </a:t>
            </a:r>
            <a:endParaRPr sz="23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Script</a:t>
            </a:r>
            <a:endParaRPr/>
          </a:p>
        </p:txBody>
      </p:sp>
      <p:sp>
        <p:nvSpPr>
          <p:cNvPr id="207" name="Google Shape;20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b="1">
                <a:solidFill>
                  <a:srgbClr val="000000"/>
                </a:solidFill>
                <a:latin typeface="Courier New"/>
                <a:ea typeface="Courier New"/>
                <a:cs typeface="Courier New"/>
                <a:sym typeface="Courier New"/>
              </a:rPr>
              <a:t>$ python autoloan_calculator.py</a:t>
            </a:r>
            <a:endParaRPr sz="2500" b="1">
              <a:solidFill>
                <a:srgbClr val="000000"/>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0"/>
          <p:cNvSpPr txBox="1">
            <a:spLocks noGrp="1"/>
          </p:cNvSpPr>
          <p:nvPr>
            <p:ph type="title"/>
          </p:nvPr>
        </p:nvSpPr>
        <p:spPr>
          <a:xfrm>
            <a:off x="311700" y="95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Formulas needed 	</a:t>
            </a:r>
            <a:endParaRPr/>
          </a:p>
        </p:txBody>
      </p:sp>
      <p:sp>
        <p:nvSpPr>
          <p:cNvPr id="213" name="Google Shape;213;p40"/>
          <p:cNvSpPr txBox="1">
            <a:spLocks noGrp="1"/>
          </p:cNvSpPr>
          <p:nvPr>
            <p:ph type="body" idx="1"/>
          </p:nvPr>
        </p:nvSpPr>
        <p:spPr>
          <a:xfrm>
            <a:off x="193200" y="802650"/>
            <a:ext cx="8950800" cy="4257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A = P x (1 + r) ^N / (1 + r)^N – 1</a:t>
            </a:r>
            <a:endParaRPr b="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Formula for calculating the accrued interest:</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A = P(1 + rt)</a:t>
            </a:r>
            <a:endParaRPr b="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first formula looks tricky but it’s simple once you know what all of the variables represent. Here’s a quick overview:</a:t>
            </a:r>
            <a:endParaRPr>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a:solidFill>
                  <a:schemeClr val="dk1"/>
                </a:solidFill>
              </a:rPr>
              <a:t>·</a:t>
            </a:r>
            <a:r>
              <a:rPr lang="en">
                <a:solidFill>
                  <a:schemeClr val="dk1"/>
                </a:solidFill>
                <a:latin typeface="Times New Roman"/>
                <a:ea typeface="Times New Roman"/>
                <a:cs typeface="Times New Roman"/>
                <a:sym typeface="Times New Roman"/>
              </a:rPr>
              <a:t>         P = Principal or the amount owned on a loan.</a:t>
            </a:r>
            <a:endParaRPr>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a:solidFill>
                  <a:schemeClr val="dk1"/>
                </a:solidFill>
              </a:rPr>
              <a:t>·</a:t>
            </a:r>
            <a:r>
              <a:rPr lang="en">
                <a:solidFill>
                  <a:schemeClr val="dk1"/>
                </a:solidFill>
                <a:latin typeface="Times New Roman"/>
                <a:ea typeface="Times New Roman"/>
                <a:cs typeface="Times New Roman"/>
                <a:sym typeface="Times New Roman"/>
              </a:rPr>
              <a:t>         A = Total accrued amount (principal + interest).</a:t>
            </a:r>
            <a:endParaRPr>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a:solidFill>
                  <a:schemeClr val="dk1"/>
                </a:solidFill>
              </a:rPr>
              <a:t>·</a:t>
            </a:r>
            <a:r>
              <a:rPr lang="en">
                <a:solidFill>
                  <a:schemeClr val="dk1"/>
                </a:solidFill>
                <a:latin typeface="Times New Roman"/>
                <a:ea typeface="Times New Roman"/>
                <a:cs typeface="Times New Roman"/>
                <a:sym typeface="Times New Roman"/>
              </a:rPr>
              <a:t>         r = Rate of interest per year as a decimal, or interest rate / 100.</a:t>
            </a:r>
            <a:endParaRPr>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a:solidFill>
                  <a:schemeClr val="dk1"/>
                </a:solidFill>
              </a:rPr>
              <a:t>·</a:t>
            </a:r>
            <a:r>
              <a:rPr lang="en">
                <a:solidFill>
                  <a:schemeClr val="dk1"/>
                </a:solidFill>
                <a:latin typeface="Times New Roman"/>
                <a:ea typeface="Times New Roman"/>
                <a:cs typeface="Times New Roman"/>
                <a:sym typeface="Times New Roman"/>
              </a:rPr>
              <a:t>         N = Number of months in the loan period.</a:t>
            </a:r>
            <a:endParaRPr>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Script Hints </a:t>
            </a:r>
            <a:endParaRPr/>
          </a:p>
        </p:txBody>
      </p:sp>
      <p:sp>
        <p:nvSpPr>
          <p:cNvPr id="219" name="Google Shape;21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Create a function that calculates the monthly cost. You can break down the formula in order to minimize the chances of making a mistake. This reduces syntax errors and makes debugging potential arithmetic errors more straightforward. </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400" y="-316600"/>
            <a:ext cx="8503200" cy="803400"/>
          </a:xfrm>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0"/>
              </a:spcAft>
              <a:buClr>
                <a:schemeClr val="dk1"/>
              </a:buClr>
              <a:buSzPts val="1100"/>
              <a:buFont typeface="Arial"/>
              <a:buNone/>
            </a:pPr>
            <a:r>
              <a:rPr lang="en" sz="2100" b="1"/>
              <a:t>Project: Your Biography</a:t>
            </a:r>
            <a:endParaRPr sz="2100" b="1"/>
          </a:p>
          <a:p>
            <a:pPr marL="0" lvl="0" indent="0" algn="l" rtl="0">
              <a:spcBef>
                <a:spcPts val="1000"/>
              </a:spcBef>
              <a:spcAft>
                <a:spcPts val="0"/>
              </a:spcAft>
              <a:buNone/>
            </a:pPr>
            <a:endParaRPr/>
          </a:p>
        </p:txBody>
      </p:sp>
      <p:sp>
        <p:nvSpPr>
          <p:cNvPr id="67" name="Google Shape;67;p15"/>
          <p:cNvSpPr txBox="1">
            <a:spLocks noGrp="1"/>
          </p:cNvSpPr>
          <p:nvPr>
            <p:ph type="body" idx="1"/>
          </p:nvPr>
        </p:nvSpPr>
        <p:spPr>
          <a:xfrm>
            <a:off x="225300" y="409050"/>
            <a:ext cx="8675400" cy="4656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200">
                <a:solidFill>
                  <a:schemeClr val="dk1"/>
                </a:solidFill>
              </a:rPr>
              <a:t>Let’s write a program that creates a biography for us. One way to do this is to ask a series of probing questions. Some questions that you may want to answer are things like:</a:t>
            </a:r>
            <a:endParaRPr sz="1200">
              <a:solidFill>
                <a:schemeClr val="dk1"/>
              </a:solidFill>
            </a:endParaRPr>
          </a:p>
          <a:p>
            <a:pPr marL="1181100" lvl="0" indent="0" algn="l" rtl="0">
              <a:spcBef>
                <a:spcPts val="1200"/>
              </a:spcBef>
              <a:spcAft>
                <a:spcPts val="0"/>
              </a:spcAft>
              <a:buClr>
                <a:schemeClr val="dk1"/>
              </a:buClr>
              <a:buSzPts val="1100"/>
              <a:buFont typeface="Arial"/>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first name</a:t>
            </a:r>
            <a:endParaRPr sz="1200">
              <a:solidFill>
                <a:schemeClr val="dk1"/>
              </a:solidFill>
            </a:endParaRPr>
          </a:p>
          <a:p>
            <a:pPr marL="1181100" lvl="0" indent="0" algn="l" rtl="0">
              <a:spcBef>
                <a:spcPts val="1200"/>
              </a:spcBef>
              <a:spcAft>
                <a:spcPts val="0"/>
              </a:spcAft>
              <a:buClr>
                <a:schemeClr val="dk1"/>
              </a:buClr>
              <a:buSzPts val="1100"/>
              <a:buFont typeface="Arial"/>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last name</a:t>
            </a:r>
            <a:endParaRPr sz="1200">
              <a:solidFill>
                <a:schemeClr val="dk1"/>
              </a:solidFill>
            </a:endParaRPr>
          </a:p>
          <a:p>
            <a:pPr marL="1181100" lvl="0" indent="0" algn="l" rtl="0">
              <a:spcBef>
                <a:spcPts val="1200"/>
              </a:spcBef>
              <a:spcAft>
                <a:spcPts val="0"/>
              </a:spcAft>
              <a:buClr>
                <a:schemeClr val="dk1"/>
              </a:buClr>
              <a:buSzPts val="1100"/>
              <a:buFont typeface="Arial"/>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nationally</a:t>
            </a:r>
            <a:endParaRPr sz="1200">
              <a:solidFill>
                <a:schemeClr val="dk1"/>
              </a:solidFill>
            </a:endParaRPr>
          </a:p>
          <a:p>
            <a:pPr marL="1181100" lvl="0" indent="0" algn="l" rtl="0">
              <a:spcBef>
                <a:spcPts val="1200"/>
              </a:spcBef>
              <a:spcAft>
                <a:spcPts val="0"/>
              </a:spcAft>
              <a:buClr>
                <a:schemeClr val="dk1"/>
              </a:buClr>
              <a:buSzPts val="1100"/>
              <a:buFont typeface="Arial"/>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birth place</a:t>
            </a:r>
            <a:endParaRPr sz="1200">
              <a:solidFill>
                <a:schemeClr val="dk1"/>
              </a:solidFill>
            </a:endParaRPr>
          </a:p>
          <a:p>
            <a:pPr marL="1181100" lvl="0" indent="0" algn="l" rtl="0">
              <a:spcBef>
                <a:spcPts val="1200"/>
              </a:spcBef>
              <a:spcAft>
                <a:spcPts val="0"/>
              </a:spcAft>
              <a:buClr>
                <a:schemeClr val="dk1"/>
              </a:buClr>
              <a:buSzPts val="1100"/>
              <a:buFont typeface="Arial"/>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age</a:t>
            </a:r>
            <a:endParaRPr sz="1200">
              <a:solidFill>
                <a:schemeClr val="dk1"/>
              </a:solidFill>
            </a:endParaRPr>
          </a:p>
          <a:p>
            <a:pPr marL="1181100" lvl="0" indent="0" algn="l" rtl="0">
              <a:spcBef>
                <a:spcPts val="1200"/>
              </a:spcBef>
              <a:spcAft>
                <a:spcPts val="0"/>
              </a:spcAft>
              <a:buClr>
                <a:schemeClr val="dk1"/>
              </a:buClr>
              <a:buSzPts val="1100"/>
              <a:buFont typeface="Arial"/>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height:</a:t>
            </a:r>
            <a:endParaRPr sz="1200">
              <a:solidFill>
                <a:schemeClr val="dk1"/>
              </a:solidFill>
            </a:endParaRPr>
          </a:p>
          <a:p>
            <a:pPr marL="163830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rPr>
              <a:t>feet</a:t>
            </a:r>
            <a:endParaRPr sz="1200">
              <a:solidFill>
                <a:schemeClr val="dk1"/>
              </a:solidFill>
            </a:endParaRPr>
          </a:p>
          <a:p>
            <a:pPr marL="163830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rPr>
              <a:t>inches</a:t>
            </a:r>
            <a:endParaRPr sz="1200">
              <a:solidFill>
                <a:schemeClr val="dk1"/>
              </a:solidFill>
            </a:endParaRPr>
          </a:p>
          <a:p>
            <a:pPr marL="1181100" lvl="0" indent="0" algn="l" rtl="0">
              <a:spcBef>
                <a:spcPts val="1200"/>
              </a:spcBef>
              <a:spcAft>
                <a:spcPts val="0"/>
              </a:spcAft>
              <a:buClr>
                <a:schemeClr val="dk1"/>
              </a:buClr>
              <a:buSzPts val="1100"/>
              <a:buFont typeface="Arial"/>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weight (in pounds)</a:t>
            </a:r>
            <a:endParaRPr sz="1200">
              <a:solidFill>
                <a:schemeClr val="dk1"/>
              </a:solidFill>
            </a:endParaRPr>
          </a:p>
          <a:p>
            <a:pPr marL="1181100" lvl="0" indent="0" algn="l" rtl="0">
              <a:spcBef>
                <a:spcPts val="1200"/>
              </a:spcBef>
              <a:spcAft>
                <a:spcPts val="0"/>
              </a:spcAft>
              <a:buClr>
                <a:schemeClr val="dk1"/>
              </a:buClr>
              <a:buSzPts val="1100"/>
              <a:buFont typeface="Arial"/>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favorite food</a:t>
            </a:r>
            <a:endParaRPr sz="1200">
              <a:solidFill>
                <a:schemeClr val="dk1"/>
              </a:solidFill>
            </a:endParaRPr>
          </a:p>
          <a:p>
            <a:pPr marL="1181100" lvl="0" indent="0" algn="l" rtl="0">
              <a:spcBef>
                <a:spcPts val="1200"/>
              </a:spcBef>
              <a:spcAft>
                <a:spcPts val="0"/>
              </a:spcAft>
              <a:buClr>
                <a:schemeClr val="dk1"/>
              </a:buClr>
              <a:buSzPts val="1100"/>
              <a:buFont typeface="Arial"/>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favorite city</a:t>
            </a:r>
            <a:endParaRPr sz="1200">
              <a:solidFill>
                <a:schemeClr val="dk1"/>
              </a:solidFill>
            </a:endParaRPr>
          </a:p>
          <a:p>
            <a:pPr marL="0" lvl="0" indent="0" algn="l" rtl="0">
              <a:spcBef>
                <a:spcPts val="12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a:spLocks noGrp="1"/>
          </p:cNvSpPr>
          <p:nvPr>
            <p:ph type="body" idx="4294967295"/>
          </p:nvPr>
        </p:nvSpPr>
        <p:spPr>
          <a:xfrm>
            <a:off x="160950" y="-51825"/>
            <a:ext cx="8822100" cy="506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400">
                <a:solidFill>
                  <a:srgbClr val="000080"/>
                </a:solidFill>
                <a:highlight>
                  <a:srgbClr val="FFFFFF"/>
                </a:highlight>
              </a:rPr>
              <a:t>View Solution on GitHub: </a:t>
            </a:r>
            <a:r>
              <a:rPr lang="en" sz="3400" u="sng">
                <a:solidFill>
                  <a:schemeClr val="hlink"/>
                </a:solidFill>
                <a:latin typeface="Courier New"/>
                <a:ea typeface="Courier New"/>
                <a:cs typeface="Courier New"/>
                <a:sym typeface="Courier New"/>
                <a:hlinkClick r:id="rId3"/>
              </a:rPr>
              <a:t>https://github.com/purcellconsult/Code-Cool-Stuff-With-Python/blob/master/sourcecode/ch_02/autoloan_calculator.py</a:t>
            </a:r>
            <a:endParaRPr sz="34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Mortgage Calculator </a:t>
            </a:r>
            <a:endParaRPr/>
          </a:p>
        </p:txBody>
      </p:sp>
      <p:sp>
        <p:nvSpPr>
          <p:cNvPr id="230" name="Google Shape;23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Getting a house is the American dream, but to obtain a dream does cost. In this exercise we’re going to create a script that calculates the monthly payment that someone owes on a house. A </a:t>
            </a:r>
            <a:r>
              <a:rPr lang="en" sz="2500" i="1">
                <a:solidFill>
                  <a:schemeClr val="dk1"/>
                </a:solidFill>
                <a:latin typeface="Times New Roman"/>
                <a:ea typeface="Times New Roman"/>
                <a:cs typeface="Times New Roman"/>
                <a:sym typeface="Times New Roman"/>
              </a:rPr>
              <a:t>mortgage</a:t>
            </a:r>
            <a:r>
              <a:rPr lang="en" sz="2500">
                <a:solidFill>
                  <a:schemeClr val="dk1"/>
                </a:solidFill>
                <a:latin typeface="Times New Roman"/>
                <a:ea typeface="Times New Roman"/>
                <a:cs typeface="Times New Roman"/>
                <a:sym typeface="Times New Roman"/>
              </a:rPr>
              <a:t> is the type of loan that one takes out for a house.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Script </a:t>
            </a:r>
            <a:endParaRPr/>
          </a:p>
        </p:txBody>
      </p:sp>
      <p:sp>
        <p:nvSpPr>
          <p:cNvPr id="236" name="Google Shape;23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b="1">
                <a:latin typeface="Courier New"/>
                <a:ea typeface="Courier New"/>
                <a:cs typeface="Courier New"/>
                <a:sym typeface="Courier New"/>
              </a:rPr>
              <a:t>$ python mortgage_calculator.py</a:t>
            </a:r>
            <a:endParaRPr sz="2500" b="1">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5"/>
          <p:cNvSpPr txBox="1">
            <a:spLocks noGrp="1"/>
          </p:cNvSpPr>
          <p:nvPr>
            <p:ph type="title"/>
          </p:nvPr>
        </p:nvSpPr>
        <p:spPr>
          <a:xfrm>
            <a:off x="182150" y="-51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A Really Simplified Formula </a:t>
            </a:r>
            <a:endParaRPr sz="2200"/>
          </a:p>
        </p:txBody>
      </p:sp>
      <p:sp>
        <p:nvSpPr>
          <p:cNvPr id="242" name="Google Shape;242;p45"/>
          <p:cNvSpPr txBox="1">
            <a:spLocks noGrp="1"/>
          </p:cNvSpPr>
          <p:nvPr>
            <p:ph type="body" idx="1"/>
          </p:nvPr>
        </p:nvSpPr>
        <p:spPr>
          <a:xfrm>
            <a:off x="246925" y="443125"/>
            <a:ext cx="8964600" cy="4578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Mortgage calculators can get pretty complex, so in this exercise we’re going to </a:t>
            </a:r>
            <a:r>
              <a:rPr lang="en" sz="1900" i="1">
                <a:solidFill>
                  <a:schemeClr val="dk1"/>
                </a:solidFill>
                <a:latin typeface="Times New Roman"/>
                <a:ea typeface="Times New Roman"/>
                <a:cs typeface="Times New Roman"/>
                <a:sym typeface="Times New Roman"/>
              </a:rPr>
              <a:t>stupify</a:t>
            </a:r>
            <a:r>
              <a:rPr lang="en" sz="1900">
                <a:solidFill>
                  <a:schemeClr val="dk1"/>
                </a:solidFill>
                <a:latin typeface="Times New Roman"/>
                <a:ea typeface="Times New Roman"/>
                <a:cs typeface="Times New Roman"/>
                <a:sym typeface="Times New Roman"/>
              </a:rPr>
              <a:t> the process so that we just calculate the monthly payments and total mortgage that one would owe contingent on some variables. These variables are:</a:t>
            </a:r>
            <a:endParaRPr sz="19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1900">
                <a:solidFill>
                  <a:schemeClr val="dk1"/>
                </a:solidFill>
              </a:rPr>
              <a:t>·</a:t>
            </a:r>
            <a:r>
              <a:rPr lang="en" sz="1900">
                <a:solidFill>
                  <a:schemeClr val="dk1"/>
                </a:solidFill>
                <a:latin typeface="Times New Roman"/>
                <a:ea typeface="Times New Roman"/>
                <a:cs typeface="Times New Roman"/>
                <a:sym typeface="Times New Roman"/>
              </a:rPr>
              <a:t>        </a:t>
            </a:r>
            <a:r>
              <a:rPr lang="en" sz="1900" b="1">
                <a:solidFill>
                  <a:schemeClr val="dk1"/>
                </a:solidFill>
                <a:latin typeface="Times New Roman"/>
                <a:ea typeface="Times New Roman"/>
                <a:cs typeface="Times New Roman"/>
                <a:sym typeface="Times New Roman"/>
              </a:rPr>
              <a:t>Mortgage period</a:t>
            </a:r>
            <a:r>
              <a:rPr lang="en" sz="1900">
                <a:solidFill>
                  <a:schemeClr val="dk1"/>
                </a:solidFill>
                <a:latin typeface="Times New Roman"/>
                <a:ea typeface="Times New Roman"/>
                <a:cs typeface="Times New Roman"/>
                <a:sym typeface="Times New Roman"/>
              </a:rPr>
              <a:t>: How long the mortgage will last in years.</a:t>
            </a:r>
            <a:endParaRPr sz="19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1900">
                <a:solidFill>
                  <a:schemeClr val="dk1"/>
                </a:solidFill>
              </a:rPr>
              <a:t>·</a:t>
            </a:r>
            <a:r>
              <a:rPr lang="en" sz="1900">
                <a:solidFill>
                  <a:schemeClr val="dk1"/>
                </a:solidFill>
                <a:latin typeface="Times New Roman"/>
                <a:ea typeface="Times New Roman"/>
                <a:cs typeface="Times New Roman"/>
                <a:sym typeface="Times New Roman"/>
              </a:rPr>
              <a:t>        </a:t>
            </a:r>
            <a:r>
              <a:rPr lang="en" sz="1900" b="1">
                <a:solidFill>
                  <a:schemeClr val="dk1"/>
                </a:solidFill>
                <a:latin typeface="Times New Roman"/>
                <a:ea typeface="Times New Roman"/>
                <a:cs typeface="Times New Roman"/>
                <a:sym typeface="Times New Roman"/>
              </a:rPr>
              <a:t>Principal</a:t>
            </a:r>
            <a:r>
              <a:rPr lang="en" sz="1900">
                <a:solidFill>
                  <a:schemeClr val="dk1"/>
                </a:solidFill>
                <a:latin typeface="Times New Roman"/>
                <a:ea typeface="Times New Roman"/>
                <a:cs typeface="Times New Roman"/>
                <a:sym typeface="Times New Roman"/>
              </a:rPr>
              <a:t>: The amount of money owed on the loan.</a:t>
            </a:r>
            <a:endParaRPr sz="19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1900">
                <a:solidFill>
                  <a:schemeClr val="dk1"/>
                </a:solidFill>
              </a:rPr>
              <a:t>·</a:t>
            </a:r>
            <a:r>
              <a:rPr lang="en" sz="1900">
                <a:solidFill>
                  <a:schemeClr val="dk1"/>
                </a:solidFill>
                <a:latin typeface="Times New Roman"/>
                <a:ea typeface="Times New Roman"/>
                <a:cs typeface="Times New Roman"/>
                <a:sym typeface="Times New Roman"/>
              </a:rPr>
              <a:t>        </a:t>
            </a:r>
            <a:r>
              <a:rPr lang="en" sz="1900" b="1">
                <a:solidFill>
                  <a:schemeClr val="dk1"/>
                </a:solidFill>
                <a:latin typeface="Times New Roman"/>
                <a:ea typeface="Times New Roman"/>
                <a:cs typeface="Times New Roman"/>
                <a:sym typeface="Times New Roman"/>
              </a:rPr>
              <a:t>Interest rate</a:t>
            </a:r>
            <a:r>
              <a:rPr lang="en" sz="1900">
                <a:solidFill>
                  <a:schemeClr val="dk1"/>
                </a:solidFill>
                <a:latin typeface="Times New Roman"/>
                <a:ea typeface="Times New Roman"/>
                <a:cs typeface="Times New Roman"/>
                <a:sym typeface="Times New Roman"/>
              </a:rPr>
              <a:t>: The percentage of principal charged by the lender for the use of their money.</a:t>
            </a:r>
            <a:endParaRPr sz="19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900">
                <a:solidFill>
                  <a:schemeClr val="dk1"/>
                </a:solidFill>
              </a:rPr>
              <a:t>A</a:t>
            </a:r>
            <a:r>
              <a:rPr lang="en" sz="1900">
                <a:solidFill>
                  <a:schemeClr val="dk1"/>
                </a:solidFill>
                <a:latin typeface="Times New Roman"/>
                <a:ea typeface="Times New Roman"/>
                <a:cs typeface="Times New Roman"/>
                <a:sym typeface="Times New Roman"/>
              </a:rPr>
              <a:t> formula that you can use to calculate the monthly payments on a house:</a:t>
            </a:r>
            <a:endParaRPr sz="1900">
              <a:solidFill>
                <a:schemeClr val="dk1"/>
              </a:solidFill>
              <a:latin typeface="Times New Roman"/>
              <a:ea typeface="Times New Roman"/>
              <a:cs typeface="Times New Roman"/>
              <a:sym typeface="Times New Roman"/>
            </a:endParaRPr>
          </a:p>
          <a:p>
            <a:pPr marL="457200" lvl="0" indent="457200" algn="l" rtl="0">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p x r (1 + r) ^ N / (1 + r) ^ N - 1</a:t>
            </a:r>
            <a:endParaRPr sz="19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6"/>
          <p:cNvSpPr txBox="1"/>
          <p:nvPr/>
        </p:nvSpPr>
        <p:spPr>
          <a:xfrm>
            <a:off x="0" y="0"/>
            <a:ext cx="9263400" cy="52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80"/>
                </a:solidFill>
                <a:latin typeface="Courier New"/>
                <a:ea typeface="Courier New"/>
                <a:cs typeface="Courier New"/>
                <a:sym typeface="Courier New"/>
              </a:rPr>
              <a:t>def </a:t>
            </a:r>
            <a:r>
              <a:rPr lang="en" sz="1600">
                <a:solidFill>
                  <a:schemeClr val="dk1"/>
                </a:solidFill>
                <a:latin typeface="Courier New"/>
                <a:ea typeface="Courier New"/>
                <a:cs typeface="Courier New"/>
                <a:sym typeface="Courier New"/>
              </a:rPr>
              <a:t>mortgage():</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name = </a:t>
            </a:r>
            <a:r>
              <a:rPr lang="en" sz="1600">
                <a:solidFill>
                  <a:srgbClr val="000080"/>
                </a:solidFill>
                <a:latin typeface="Courier New"/>
                <a:ea typeface="Courier New"/>
                <a:cs typeface="Courier New"/>
                <a:sym typeface="Courier New"/>
              </a:rPr>
              <a:t>input</a:t>
            </a:r>
            <a:r>
              <a:rPr lang="en" sz="1600">
                <a:solidFill>
                  <a:schemeClr val="dk1"/>
                </a:solidFill>
                <a:latin typeface="Courier New"/>
                <a:ea typeface="Courier New"/>
                <a:cs typeface="Courier New"/>
                <a:sym typeface="Courier New"/>
              </a:rPr>
              <a:t>(</a:t>
            </a:r>
            <a:r>
              <a:rPr lang="en" sz="1600" b="1">
                <a:solidFill>
                  <a:srgbClr val="008080"/>
                </a:solidFill>
                <a:latin typeface="Courier New"/>
                <a:ea typeface="Courier New"/>
                <a:cs typeface="Courier New"/>
                <a:sym typeface="Courier New"/>
              </a:rPr>
              <a:t>'Enter your name '</a:t>
            </a:r>
            <a:r>
              <a:rPr lang="en" sz="1600">
                <a:solidFill>
                  <a:schemeClr val="dk1"/>
                </a:solidFill>
                <a:latin typeface="Courier New"/>
                <a:ea typeface="Courier New"/>
                <a:cs typeface="Courier New"/>
                <a:sym typeface="Courier New"/>
              </a:rPr>
              <a:t>).capitalize()</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a:t>
            </a:r>
            <a:r>
              <a:rPr lang="en" sz="1600">
                <a:solidFill>
                  <a:srgbClr val="000080"/>
                </a:solidFill>
                <a:latin typeface="Courier New"/>
                <a:ea typeface="Courier New"/>
                <a:cs typeface="Courier New"/>
                <a:sym typeface="Courier New"/>
              </a:rPr>
              <a:t>print</a:t>
            </a:r>
            <a:r>
              <a:rPr lang="en" sz="1600">
                <a:solidFill>
                  <a:schemeClr val="dk1"/>
                </a:solidFill>
                <a:latin typeface="Courier New"/>
                <a:ea typeface="Courier New"/>
                <a:cs typeface="Courier New"/>
                <a:sym typeface="Courier New"/>
              </a:rPr>
              <a:t>(</a:t>
            </a:r>
            <a:r>
              <a:rPr lang="en" sz="1600" b="1">
                <a:solidFill>
                  <a:srgbClr val="008080"/>
                </a:solidFill>
                <a:latin typeface="Courier New"/>
                <a:ea typeface="Courier New"/>
                <a:cs typeface="Courier New"/>
                <a:sym typeface="Courier New"/>
              </a:rPr>
              <a:t>f"Time to calculate your mortgage payments </a:t>
            </a:r>
            <a:r>
              <a:rPr lang="en" sz="1600" b="1">
                <a:solidFill>
                  <a:srgbClr val="00008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name</a:t>
            </a:r>
            <a:r>
              <a:rPr lang="en" sz="1600" b="1">
                <a:solidFill>
                  <a:srgbClr val="000080"/>
                </a:solidFill>
                <a:latin typeface="Courier New"/>
                <a:ea typeface="Courier New"/>
                <a:cs typeface="Courier New"/>
                <a:sym typeface="Courier New"/>
              </a:rPr>
              <a:t>}</a:t>
            </a:r>
            <a:r>
              <a:rPr lang="en" sz="1600" b="1">
                <a:solidFill>
                  <a:srgbClr val="008080"/>
                </a:solidFill>
                <a:latin typeface="Courier New"/>
                <a:ea typeface="Courier New"/>
                <a:cs typeface="Courier New"/>
                <a:sym typeface="Courier New"/>
              </a:rPr>
              <a:t>... "</a:t>
            </a: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principal = </a:t>
            </a:r>
            <a:r>
              <a:rPr lang="en" sz="1600">
                <a:solidFill>
                  <a:srgbClr val="000080"/>
                </a:solidFill>
                <a:latin typeface="Courier New"/>
                <a:ea typeface="Courier New"/>
                <a:cs typeface="Courier New"/>
                <a:sym typeface="Courier New"/>
              </a:rPr>
              <a:t>float</a:t>
            </a:r>
            <a:r>
              <a:rPr lang="en" sz="1600">
                <a:solidFill>
                  <a:schemeClr val="dk1"/>
                </a:solidFill>
                <a:latin typeface="Courier New"/>
                <a:ea typeface="Courier New"/>
                <a:cs typeface="Courier New"/>
                <a:sym typeface="Courier New"/>
              </a:rPr>
              <a:t>(</a:t>
            </a:r>
            <a:r>
              <a:rPr lang="en" sz="1600">
                <a:solidFill>
                  <a:srgbClr val="000080"/>
                </a:solidFill>
                <a:latin typeface="Courier New"/>
                <a:ea typeface="Courier New"/>
                <a:cs typeface="Courier New"/>
                <a:sym typeface="Courier New"/>
              </a:rPr>
              <a:t>input</a:t>
            </a:r>
            <a:r>
              <a:rPr lang="en" sz="1600">
                <a:solidFill>
                  <a:schemeClr val="dk1"/>
                </a:solidFill>
                <a:latin typeface="Courier New"/>
                <a:ea typeface="Courier New"/>
                <a:cs typeface="Courier New"/>
                <a:sym typeface="Courier New"/>
              </a:rPr>
              <a:t>(</a:t>
            </a:r>
            <a:r>
              <a:rPr lang="en" sz="1600" b="1">
                <a:solidFill>
                  <a:srgbClr val="008080"/>
                </a:solidFill>
                <a:latin typeface="Courier New"/>
                <a:ea typeface="Courier New"/>
                <a:cs typeface="Courier New"/>
                <a:sym typeface="Courier New"/>
              </a:rPr>
              <a:t>'Enter in your principal '</a:t>
            </a: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interest_rate = </a:t>
            </a:r>
            <a:r>
              <a:rPr lang="en" sz="1600">
                <a:solidFill>
                  <a:srgbClr val="000080"/>
                </a:solidFill>
                <a:latin typeface="Courier New"/>
                <a:ea typeface="Courier New"/>
                <a:cs typeface="Courier New"/>
                <a:sym typeface="Courier New"/>
              </a:rPr>
              <a:t>float</a:t>
            </a:r>
            <a:r>
              <a:rPr lang="en" sz="1600">
                <a:solidFill>
                  <a:schemeClr val="dk1"/>
                </a:solidFill>
                <a:latin typeface="Courier New"/>
                <a:ea typeface="Courier New"/>
                <a:cs typeface="Courier New"/>
                <a:sym typeface="Courier New"/>
              </a:rPr>
              <a:t>(</a:t>
            </a:r>
            <a:r>
              <a:rPr lang="en" sz="1600">
                <a:solidFill>
                  <a:srgbClr val="000080"/>
                </a:solidFill>
                <a:latin typeface="Courier New"/>
                <a:ea typeface="Courier New"/>
                <a:cs typeface="Courier New"/>
                <a:sym typeface="Courier New"/>
              </a:rPr>
              <a:t>input</a:t>
            </a:r>
            <a:r>
              <a:rPr lang="en" sz="1600">
                <a:solidFill>
                  <a:schemeClr val="dk1"/>
                </a:solidFill>
                <a:latin typeface="Courier New"/>
                <a:ea typeface="Courier New"/>
                <a:cs typeface="Courier New"/>
                <a:sym typeface="Courier New"/>
              </a:rPr>
              <a:t>(</a:t>
            </a:r>
            <a:r>
              <a:rPr lang="en" sz="1600" b="1">
                <a:solidFill>
                  <a:srgbClr val="008080"/>
                </a:solidFill>
                <a:latin typeface="Courier New"/>
                <a:ea typeface="Courier New"/>
                <a:cs typeface="Courier New"/>
                <a:sym typeface="Courier New"/>
              </a:rPr>
              <a:t>'Enter interest rate '</a:t>
            </a: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r = (interest_rate / </a:t>
            </a:r>
            <a:r>
              <a:rPr lang="en" sz="1600">
                <a:solidFill>
                  <a:srgbClr val="0000FF"/>
                </a:solidFill>
                <a:latin typeface="Courier New"/>
                <a:ea typeface="Courier New"/>
                <a:cs typeface="Courier New"/>
                <a:sym typeface="Courier New"/>
              </a:rPr>
              <a:t>100</a:t>
            </a:r>
            <a:r>
              <a:rPr lang="en" sz="1600">
                <a:solidFill>
                  <a:schemeClr val="dk1"/>
                </a:solidFill>
                <a:latin typeface="Courier New"/>
                <a:ea typeface="Courier New"/>
                <a:cs typeface="Courier New"/>
                <a:sym typeface="Courier New"/>
              </a:rPr>
              <a:t>) / </a:t>
            </a:r>
            <a:r>
              <a:rPr lang="en" sz="1600">
                <a:solidFill>
                  <a:srgbClr val="0000FF"/>
                </a:solidFill>
                <a:latin typeface="Courier New"/>
                <a:ea typeface="Courier New"/>
                <a:cs typeface="Courier New"/>
                <a:sym typeface="Courier New"/>
              </a:rPr>
              <a:t>12</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600">
                <a:solidFill>
                  <a:srgbClr val="0000FF"/>
                </a:solidFill>
                <a:latin typeface="Courier New"/>
                <a:ea typeface="Courier New"/>
                <a:cs typeface="Courier New"/>
                <a:sym typeface="Courier New"/>
              </a:rPr>
              <a:t>	</a:t>
            </a:r>
            <a:r>
              <a:rPr lang="en" sz="1600">
                <a:solidFill>
                  <a:schemeClr val="dk1"/>
                </a:solidFill>
                <a:latin typeface="Courier New"/>
                <a:ea typeface="Courier New"/>
                <a:cs typeface="Courier New"/>
                <a:sym typeface="Courier New"/>
              </a:rPr>
              <a:t>n = </a:t>
            </a:r>
            <a:r>
              <a:rPr lang="en" sz="1600">
                <a:solidFill>
                  <a:srgbClr val="000080"/>
                </a:solidFill>
                <a:latin typeface="Courier New"/>
                <a:ea typeface="Courier New"/>
                <a:cs typeface="Courier New"/>
                <a:sym typeface="Courier New"/>
              </a:rPr>
              <a:t>int</a:t>
            </a:r>
            <a:r>
              <a:rPr lang="en" sz="1600">
                <a:solidFill>
                  <a:schemeClr val="dk1"/>
                </a:solidFill>
                <a:latin typeface="Courier New"/>
                <a:ea typeface="Courier New"/>
                <a:cs typeface="Courier New"/>
                <a:sym typeface="Courier New"/>
              </a:rPr>
              <a:t>(</a:t>
            </a:r>
            <a:r>
              <a:rPr lang="en" sz="1600">
                <a:solidFill>
                  <a:srgbClr val="000080"/>
                </a:solidFill>
                <a:latin typeface="Courier New"/>
                <a:ea typeface="Courier New"/>
                <a:cs typeface="Courier New"/>
                <a:sym typeface="Courier New"/>
              </a:rPr>
              <a:t>input</a:t>
            </a:r>
            <a:r>
              <a:rPr lang="en" sz="1600">
                <a:solidFill>
                  <a:schemeClr val="dk1"/>
                </a:solidFill>
                <a:latin typeface="Courier New"/>
                <a:ea typeface="Courier New"/>
                <a:cs typeface="Courier New"/>
                <a:sym typeface="Courier New"/>
              </a:rPr>
              <a:t>(</a:t>
            </a:r>
            <a:r>
              <a:rPr lang="en" sz="1600" b="1">
                <a:solidFill>
                  <a:srgbClr val="008080"/>
                </a:solidFill>
                <a:latin typeface="Courier New"/>
                <a:ea typeface="Courier New"/>
                <a:cs typeface="Courier New"/>
                <a:sym typeface="Courier New"/>
              </a:rPr>
              <a:t>'Enter mortgage period (years) '</a:t>
            </a: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a:t>
            </a:r>
            <a:r>
              <a:rPr lang="en" sz="1600" i="1">
                <a:solidFill>
                  <a:srgbClr val="808080"/>
                </a:solidFill>
                <a:latin typeface="Courier New"/>
                <a:ea typeface="Courier New"/>
                <a:cs typeface="Courier New"/>
                <a:sym typeface="Courier New"/>
              </a:rPr>
              <a:t># get total number of months</a:t>
            </a:r>
            <a:endParaRPr sz="1600" i="1">
              <a:solidFill>
                <a:srgbClr val="808080"/>
              </a:solidFill>
              <a:latin typeface="Courier New"/>
              <a:ea typeface="Courier New"/>
              <a:cs typeface="Courier New"/>
              <a:sym typeface="Courier New"/>
            </a:endParaRPr>
          </a:p>
          <a:p>
            <a:pPr marL="0" lvl="0" indent="0" algn="l" rtl="0">
              <a:spcBef>
                <a:spcPts val="0"/>
              </a:spcBef>
              <a:spcAft>
                <a:spcPts val="0"/>
              </a:spcAft>
              <a:buNone/>
            </a:pPr>
            <a:r>
              <a:rPr lang="en" sz="1600">
                <a:solidFill>
                  <a:srgbClr val="808080"/>
                </a:solidFill>
                <a:latin typeface="Courier New"/>
                <a:ea typeface="Courier New"/>
                <a:cs typeface="Courier New"/>
                <a:sym typeface="Courier New"/>
              </a:rPr>
              <a:t>	</a:t>
            </a:r>
            <a:r>
              <a:rPr lang="en" sz="1600">
                <a:solidFill>
                  <a:schemeClr val="dk1"/>
                </a:solidFill>
                <a:latin typeface="Courier New"/>
                <a:ea typeface="Courier New"/>
                <a:cs typeface="Courier New"/>
                <a:sym typeface="Courier New"/>
              </a:rPr>
              <a:t>n = n * </a:t>
            </a:r>
            <a:r>
              <a:rPr lang="en" sz="1600">
                <a:solidFill>
                  <a:srgbClr val="0000FF"/>
                </a:solidFill>
                <a:latin typeface="Courier New"/>
                <a:ea typeface="Courier New"/>
                <a:cs typeface="Courier New"/>
                <a:sym typeface="Courier New"/>
              </a:rPr>
              <a:t>12</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600">
                <a:solidFill>
                  <a:srgbClr val="0000FF"/>
                </a:solidFill>
                <a:latin typeface="Courier New"/>
                <a:ea typeface="Courier New"/>
                <a:cs typeface="Courier New"/>
                <a:sym typeface="Courier New"/>
              </a:rPr>
              <a:t>	</a:t>
            </a:r>
            <a:r>
              <a:rPr lang="en" sz="1600">
                <a:solidFill>
                  <a:schemeClr val="dk1"/>
                </a:solidFill>
                <a:latin typeface="Courier New"/>
                <a:ea typeface="Courier New"/>
                <a:cs typeface="Courier New"/>
                <a:sym typeface="Courier New"/>
              </a:rPr>
              <a:t>numerator = r * (</a:t>
            </a:r>
            <a:r>
              <a:rPr lang="en" sz="1600">
                <a:solidFill>
                  <a:srgbClr val="0000FF"/>
                </a:solidFill>
                <a:latin typeface="Courier New"/>
                <a:ea typeface="Courier New"/>
                <a:cs typeface="Courier New"/>
                <a:sym typeface="Courier New"/>
              </a:rPr>
              <a:t>1 </a:t>
            </a:r>
            <a:r>
              <a:rPr lang="en" sz="1600">
                <a:solidFill>
                  <a:schemeClr val="dk1"/>
                </a:solidFill>
                <a:latin typeface="Courier New"/>
                <a:ea typeface="Courier New"/>
                <a:cs typeface="Courier New"/>
                <a:sym typeface="Courier New"/>
              </a:rPr>
              <a:t>+ r) ** n</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deno = (</a:t>
            </a:r>
            <a:r>
              <a:rPr lang="en" sz="1600">
                <a:solidFill>
                  <a:srgbClr val="0000FF"/>
                </a:solidFill>
                <a:latin typeface="Courier New"/>
                <a:ea typeface="Courier New"/>
                <a:cs typeface="Courier New"/>
                <a:sym typeface="Courier New"/>
              </a:rPr>
              <a:t>1 </a:t>
            </a:r>
            <a:r>
              <a:rPr lang="en" sz="1600">
                <a:solidFill>
                  <a:schemeClr val="dk1"/>
                </a:solidFill>
                <a:latin typeface="Courier New"/>
                <a:ea typeface="Courier New"/>
                <a:cs typeface="Courier New"/>
                <a:sym typeface="Courier New"/>
              </a:rPr>
              <a:t>+ r) ** n - </a:t>
            </a:r>
            <a:r>
              <a:rPr lang="en" sz="1600">
                <a:solidFill>
                  <a:srgbClr val="0000FF"/>
                </a:solidFill>
                <a:latin typeface="Courier New"/>
                <a:ea typeface="Courier New"/>
                <a:cs typeface="Courier New"/>
                <a:sym typeface="Courier New"/>
              </a:rPr>
              <a:t>1</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600">
                <a:solidFill>
                  <a:srgbClr val="0000FF"/>
                </a:solidFill>
                <a:latin typeface="Courier New"/>
                <a:ea typeface="Courier New"/>
                <a:cs typeface="Courier New"/>
                <a:sym typeface="Courier New"/>
              </a:rPr>
              <a:t>	</a:t>
            </a:r>
            <a:r>
              <a:rPr lang="en" sz="1600">
                <a:solidFill>
                  <a:schemeClr val="dk1"/>
                </a:solidFill>
                <a:latin typeface="Courier New"/>
                <a:ea typeface="Courier New"/>
                <a:cs typeface="Courier New"/>
                <a:sym typeface="Courier New"/>
              </a:rPr>
              <a:t>monthly_payment = principal * (numerator / deno)</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monthly_payment = </a:t>
            </a:r>
            <a:r>
              <a:rPr lang="en" sz="1600">
                <a:solidFill>
                  <a:srgbClr val="000080"/>
                </a:solidFill>
                <a:latin typeface="Courier New"/>
                <a:ea typeface="Courier New"/>
                <a:cs typeface="Courier New"/>
                <a:sym typeface="Courier New"/>
              </a:rPr>
              <a:t>round</a:t>
            </a:r>
            <a:r>
              <a:rPr lang="en" sz="1600">
                <a:solidFill>
                  <a:schemeClr val="dk1"/>
                </a:solidFill>
                <a:latin typeface="Courier New"/>
                <a:ea typeface="Courier New"/>
                <a:cs typeface="Courier New"/>
                <a:sym typeface="Courier New"/>
              </a:rPr>
              <a:t>(monthly_payment)</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total_mortgage = monthly_payment * </a:t>
            </a:r>
            <a:r>
              <a:rPr lang="en" sz="1600">
                <a:solidFill>
                  <a:srgbClr val="0000FF"/>
                </a:solidFill>
                <a:latin typeface="Courier New"/>
                <a:ea typeface="Courier New"/>
                <a:cs typeface="Courier New"/>
                <a:sym typeface="Courier New"/>
              </a:rPr>
              <a:t>30 </a:t>
            </a:r>
            <a:r>
              <a:rPr lang="en" sz="1600">
                <a:solidFill>
                  <a:schemeClr val="dk1"/>
                </a:solidFill>
                <a:latin typeface="Courier New"/>
                <a:ea typeface="Courier New"/>
                <a:cs typeface="Courier New"/>
                <a:sym typeface="Courier New"/>
              </a:rPr>
              <a:t>* </a:t>
            </a:r>
            <a:r>
              <a:rPr lang="en" sz="1600">
                <a:solidFill>
                  <a:srgbClr val="0000FF"/>
                </a:solidFill>
                <a:latin typeface="Courier New"/>
                <a:ea typeface="Courier New"/>
                <a:cs typeface="Courier New"/>
                <a:sym typeface="Courier New"/>
              </a:rPr>
              <a:t>12</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600">
                <a:solidFill>
                  <a:srgbClr val="0000FF"/>
                </a:solidFill>
                <a:latin typeface="Courier New"/>
                <a:ea typeface="Courier New"/>
                <a:cs typeface="Courier New"/>
                <a:sym typeface="Courier New"/>
              </a:rPr>
              <a:t>	</a:t>
            </a:r>
            <a:r>
              <a:rPr lang="en" sz="1600">
                <a:solidFill>
                  <a:srgbClr val="000080"/>
                </a:solidFill>
                <a:latin typeface="Courier New"/>
                <a:ea typeface="Courier New"/>
                <a:cs typeface="Courier New"/>
                <a:sym typeface="Courier New"/>
              </a:rPr>
              <a:t>print</a:t>
            </a:r>
            <a:r>
              <a:rPr lang="en" sz="1600">
                <a:solidFill>
                  <a:schemeClr val="dk1"/>
                </a:solidFill>
                <a:latin typeface="Courier New"/>
                <a:ea typeface="Courier New"/>
                <a:cs typeface="Courier New"/>
                <a:sym typeface="Courier New"/>
              </a:rPr>
              <a:t>(</a:t>
            </a:r>
            <a:r>
              <a:rPr lang="en" sz="1600" b="1">
                <a:solidFill>
                  <a:srgbClr val="008080"/>
                </a:solidFill>
                <a:latin typeface="Courier New"/>
                <a:ea typeface="Courier New"/>
                <a:cs typeface="Courier New"/>
                <a:sym typeface="Courier New"/>
              </a:rPr>
              <a:t>f'Monthly payment: $</a:t>
            </a:r>
            <a:r>
              <a:rPr lang="en" sz="1600" b="1">
                <a:solidFill>
                  <a:srgbClr val="00008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monthly_payment</a:t>
            </a:r>
            <a:r>
              <a:rPr lang="en" sz="1600" b="1">
                <a:solidFill>
                  <a:srgbClr val="000080"/>
                </a:solidFill>
                <a:latin typeface="Courier New"/>
                <a:ea typeface="Courier New"/>
                <a:cs typeface="Courier New"/>
                <a:sym typeface="Courier New"/>
              </a:rPr>
              <a:t>}</a:t>
            </a:r>
            <a:r>
              <a:rPr lang="en" sz="1600" b="1">
                <a:solidFill>
                  <a:srgbClr val="008080"/>
                </a:solidFill>
                <a:latin typeface="Courier New"/>
                <a:ea typeface="Courier New"/>
                <a:cs typeface="Courier New"/>
                <a:sym typeface="Courier New"/>
              </a:rPr>
              <a:t>, total mortgage = $</a:t>
            </a:r>
            <a:r>
              <a:rPr lang="en" sz="1600" b="1">
                <a:solidFill>
                  <a:srgbClr val="00008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total_mortgage</a:t>
            </a:r>
            <a:r>
              <a:rPr lang="en" sz="1600" b="1">
                <a:solidFill>
                  <a:srgbClr val="000080"/>
                </a:solidFill>
                <a:latin typeface="Courier New"/>
                <a:ea typeface="Courier New"/>
                <a:cs typeface="Courier New"/>
                <a:sym typeface="Courier New"/>
              </a:rPr>
              <a:t>}</a:t>
            </a:r>
            <a:r>
              <a:rPr lang="en" sz="1600" b="1">
                <a:solidFill>
                  <a:srgbClr val="00808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b="1">
                <a:solidFill>
                  <a:srgbClr val="000080"/>
                </a:solidFill>
                <a:latin typeface="Courier New"/>
                <a:ea typeface="Courier New"/>
                <a:cs typeface="Courier New"/>
                <a:sym typeface="Courier New"/>
              </a:rPr>
              <a:t>if </a:t>
            </a:r>
            <a:r>
              <a:rPr lang="en" sz="1600">
                <a:solidFill>
                  <a:schemeClr val="dk1"/>
                </a:solidFill>
                <a:latin typeface="Courier New"/>
                <a:ea typeface="Courier New"/>
                <a:cs typeface="Courier New"/>
                <a:sym typeface="Courier New"/>
              </a:rPr>
              <a:t>__name__ == </a:t>
            </a:r>
            <a:r>
              <a:rPr lang="en" sz="1600" b="1">
                <a:solidFill>
                  <a:srgbClr val="008080"/>
                </a:solidFill>
                <a:latin typeface="Courier New"/>
                <a:ea typeface="Courier New"/>
                <a:cs typeface="Courier New"/>
                <a:sym typeface="Courier New"/>
              </a:rPr>
              <a:t>'__main__'</a:t>
            </a: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	mortgage()</a:t>
            </a:r>
            <a:endParaRPr sz="1600">
              <a:solidFill>
                <a:schemeClr val="dk1"/>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Script Explanation </a:t>
            </a:r>
            <a:endParaRPr/>
          </a:p>
        </p:txBody>
      </p:sp>
      <p:sp>
        <p:nvSpPr>
          <p:cNvPr id="253" name="Google Shape;253;p47"/>
          <p:cNvSpPr txBox="1">
            <a:spLocks noGrp="1"/>
          </p:cNvSpPr>
          <p:nvPr>
            <p:ph type="body" idx="1"/>
          </p:nvPr>
        </p:nvSpPr>
        <p:spPr>
          <a:xfrm>
            <a:off x="311700" y="1152475"/>
            <a:ext cx="8692800" cy="3933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This script is very similar to the auto loan script except that the formula varies:</a:t>
            </a:r>
            <a:endParaRPr sz="19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1900">
                <a:solidFill>
                  <a:schemeClr val="dk1"/>
                </a:solidFill>
              </a:rPr>
              <a:t>·</a:t>
            </a:r>
            <a:r>
              <a:rPr lang="en" sz="1900">
                <a:solidFill>
                  <a:schemeClr val="dk1"/>
                </a:solidFill>
                <a:latin typeface="Times New Roman"/>
                <a:ea typeface="Times New Roman"/>
                <a:cs typeface="Times New Roman"/>
                <a:sym typeface="Times New Roman"/>
              </a:rPr>
              <a:t> The variables of principal, interest rate, r, and n are prompted from the user.</a:t>
            </a:r>
            <a:endParaRPr sz="19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1900">
                <a:solidFill>
                  <a:schemeClr val="dk1"/>
                </a:solidFill>
              </a:rPr>
              <a:t>·</a:t>
            </a:r>
            <a:r>
              <a:rPr lang="en" sz="1900">
                <a:solidFill>
                  <a:schemeClr val="dk1"/>
                </a:solidFill>
                <a:latin typeface="Times New Roman"/>
                <a:ea typeface="Times New Roman"/>
                <a:cs typeface="Times New Roman"/>
                <a:sym typeface="Times New Roman"/>
              </a:rPr>
              <a:t> The numerator and denominator of the function is calculated separately and then combined together at the end to emulate the formula: p x r (1 + r) ^ N / (1 + r) ^ N – 1</a:t>
            </a:r>
            <a:endParaRPr sz="19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1900">
                <a:solidFill>
                  <a:schemeClr val="dk1"/>
                </a:solidFill>
              </a:rPr>
              <a:t>·</a:t>
            </a:r>
            <a:r>
              <a:rPr lang="en" sz="1900">
                <a:solidFill>
                  <a:schemeClr val="dk1"/>
                </a:solidFill>
                <a:latin typeface="Times New Roman"/>
                <a:ea typeface="Times New Roman"/>
                <a:cs typeface="Times New Roman"/>
                <a:sym typeface="Times New Roman"/>
              </a:rPr>
              <a:t> Once the total monthly payment is calculated, the total mortgage is computed by taking the monthly payment and multiplying it by 30 and 12. The reason for this is because there’s roughly 30 days in a month, and 12 months in a year. </a:t>
            </a:r>
            <a:endParaRPr sz="19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Full Source Code </a:t>
            </a:r>
            <a:endParaRPr/>
          </a:p>
        </p:txBody>
      </p:sp>
      <p:sp>
        <p:nvSpPr>
          <p:cNvPr id="259" name="Google Shape;25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u="sng">
                <a:solidFill>
                  <a:schemeClr val="hlink"/>
                </a:solidFill>
                <a:latin typeface="Courier New"/>
                <a:ea typeface="Courier New"/>
                <a:cs typeface="Courier New"/>
                <a:sym typeface="Courier New"/>
                <a:hlinkClick r:id="rId3"/>
              </a:rPr>
              <a:t>https://github.com/purcellconsult/Code-Cool-Stuff-With-Python/blob/master/sourcecode/ch_02/mortgage_calculator.py</a:t>
            </a:r>
            <a:endParaRPr sz="25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Spanish Translator </a:t>
            </a:r>
            <a:endParaRPr/>
          </a:p>
        </p:txBody>
      </p:sp>
      <p:sp>
        <p:nvSpPr>
          <p:cNvPr id="265" name="Google Shape;265;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Language translation is a complicated art. Even online translation tools created by teams of talented engineers at behemoth tech companies miss structural and linguistic elements in their translations. Therefore, to serve as a learning project we’re going to simplify the process and focus on a narrow domain of words and phrases to transliterate. </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we’re going to do?</a:t>
            </a:r>
            <a:endParaRPr/>
          </a:p>
        </p:txBody>
      </p:sp>
      <p:sp>
        <p:nvSpPr>
          <p:cNvPr id="271" name="Google Shape;271;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chemeClr val="dk1"/>
                </a:solidFill>
                <a:latin typeface="Times New Roman"/>
                <a:ea typeface="Times New Roman"/>
                <a:cs typeface="Times New Roman"/>
                <a:sym typeface="Times New Roman"/>
              </a:rPr>
              <a:t>We’re going to create a python script that focuses on translating foods and general phrases. </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Script Demo</a:t>
            </a:r>
            <a:endParaRPr/>
          </a:p>
        </p:txBody>
      </p:sp>
      <p:sp>
        <p:nvSpPr>
          <p:cNvPr id="277" name="Google Shape;277;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b="1">
                <a:solidFill>
                  <a:srgbClr val="000000"/>
                </a:solidFill>
                <a:latin typeface="Courier New"/>
                <a:ea typeface="Courier New"/>
                <a:cs typeface="Courier New"/>
                <a:sym typeface="Courier New"/>
              </a:rPr>
              <a:t>$ python spanish_translator </a:t>
            </a:r>
            <a:endParaRPr sz="2300" b="1">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0" y="77725"/>
            <a:ext cx="9276600" cy="48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2800">
                <a:solidFill>
                  <a:schemeClr val="dk1"/>
                </a:solidFill>
              </a:rPr>
              <a:t>We won’t use this for a dating app, we just want to use this exercise as a means to explore some of the possibilities of python ;). You can add on any additional questions you want. </a:t>
            </a:r>
            <a:endParaRPr sz="28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Script Outline </a:t>
            </a:r>
            <a:endParaRPr/>
          </a:p>
        </p:txBody>
      </p:sp>
      <p:sp>
        <p:nvSpPr>
          <p:cNvPr id="283" name="Google Shape;283;p52"/>
          <p:cNvSpPr txBox="1">
            <a:spLocks noGrp="1"/>
          </p:cNvSpPr>
          <p:nvPr>
            <p:ph type="body" idx="1"/>
          </p:nvPr>
        </p:nvSpPr>
        <p:spPr>
          <a:xfrm>
            <a:off x="180300" y="676350"/>
            <a:ext cx="8783400" cy="4305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def food():</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pass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def general_phrases():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pass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if __name__ == '__main__':</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print('Bienvenidos! What phases would you like to translate?')</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print('1: Common foods ')</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print('2: General phases') </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your_choice = int(input("Enter your choice: '1' or '2'"))</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if your_choice == 1:</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food()</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elif your_choice == 2:</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general_phrases()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else:</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print('Not a possible choice!')</a:t>
            </a:r>
            <a:endParaRPr>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3"/>
          <p:cNvSpPr txBox="1"/>
          <p:nvPr/>
        </p:nvSpPr>
        <p:spPr>
          <a:xfrm>
            <a:off x="0" y="0"/>
            <a:ext cx="9144000" cy="53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Courier New"/>
                <a:ea typeface="Courier New"/>
                <a:cs typeface="Courier New"/>
                <a:sym typeface="Courier New"/>
              </a:rPr>
              <a:t>def food():</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"""Names for some popular mexican food items.</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Translate spanish food names to english.</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print('\n')</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spanish_to_english = {</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'Birria': 'Spicy stew made with goat or mutton. ',</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'Quesadilla con carne': 'season steak strips. ',</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'Barbacoa': 'Slow cooked meat in soup. Beef, goat, or sheep.',</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'Burrito Banado': 'Wet Burrito.',</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'Huevos rancheros': '"Rancher\'s eggs." Corn tortillas, fried eggs, topped with warm salsa.',</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'Coctel de camarones': 'Shrimp cocktail served cold with tomato, onion, cucumber, and cilantro. ',</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'Huevos a la mexicana': 'Eggs, tomato, onion, and serrano chile. A classic.',</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'Huevo con Chorizo': 'Eggs and chorizo sausage.',</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'Burritos de Desayuno ': 'Breakfast burrito.',</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'Chilli con carne': 'Chili with meat.',</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'Lengua': 'Beef tongue, typically in tacos.',</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'Tripas': 'Small intestines of farm animals that\'s cleaned, boiled, and grilled. ',</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'Al pastor': 'Pork based taco based on shawarma',</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'Suadero': 'Tender slow cooked beef brisket. Typically served in tacos.',</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'Cabeza': 'Beef head/cheek meat. Served in soups or tacos.',</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'Sesos': 'Brains from either a goat or cow. Popular taco filling.'</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marL="0" lvl="0" indent="0" algn="l" rtl="0">
              <a:spcBef>
                <a:spcPts val="0"/>
              </a:spcBef>
              <a:spcAft>
                <a:spcPts val="0"/>
              </a:spcAft>
              <a:buNone/>
            </a:pP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print('Spanish phases available for translation:')</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for spanish, english in spanish_to_english.items():</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print(spanish)</a:t>
            </a:r>
            <a:endParaRPr sz="900">
              <a:latin typeface="Courier New"/>
              <a:ea typeface="Courier New"/>
              <a:cs typeface="Courier New"/>
              <a:sym typeface="Courier New"/>
            </a:endParaRPr>
          </a:p>
          <a:p>
            <a:pPr marL="0" lvl="0" indent="0" algn="l" rtl="0">
              <a:spcBef>
                <a:spcPts val="0"/>
              </a:spcBef>
              <a:spcAft>
                <a:spcPts val="0"/>
              </a:spcAft>
              <a:buNone/>
            </a:pP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print()</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translate = input('Type in spanish phase you\'ll like to translate: ').capitalize()</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for english, spanish in spanish_to_english.items():</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if translate == english:</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print(spanish_to_english.get(translate))</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break</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else:</a:t>
            </a:r>
            <a:endParaRPr sz="900">
              <a:latin typeface="Courier New"/>
              <a:ea typeface="Courier New"/>
              <a:cs typeface="Courier New"/>
              <a:sym typeface="Courier New"/>
            </a:endParaRPr>
          </a:p>
          <a:p>
            <a:pPr marL="0" lvl="0" indent="0" algn="l" rtl="0">
              <a:spcBef>
                <a:spcPts val="0"/>
              </a:spcBef>
              <a:spcAft>
                <a:spcPts val="0"/>
              </a:spcAft>
              <a:buNone/>
            </a:pPr>
            <a:r>
              <a:rPr lang="en" sz="900">
                <a:latin typeface="Courier New"/>
                <a:ea typeface="Courier New"/>
                <a:cs typeface="Courier New"/>
                <a:sym typeface="Courier New"/>
              </a:rPr>
              <a:t>        print('Word is not available for translation')</a:t>
            </a:r>
            <a:endParaRPr sz="900">
              <a:latin typeface="Courier New"/>
              <a:ea typeface="Courier New"/>
              <a:cs typeface="Courier New"/>
              <a:sym typeface="Courier New"/>
            </a:endParaRPr>
          </a:p>
          <a:p>
            <a:pPr marL="0" lvl="0" indent="0" algn="l" rtl="0">
              <a:spcBef>
                <a:spcPts val="0"/>
              </a:spcBef>
              <a:spcAft>
                <a:spcPts val="0"/>
              </a:spcAft>
              <a:buNone/>
            </a:pPr>
            <a:endParaRPr sz="900">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4"/>
          <p:cNvSpPr txBox="1"/>
          <p:nvPr/>
        </p:nvSpPr>
        <p:spPr>
          <a:xfrm>
            <a:off x="186450" y="265650"/>
            <a:ext cx="8771100" cy="461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3200">
                <a:solidFill>
                  <a:schemeClr val="dk1"/>
                </a:solidFill>
                <a:latin typeface="Times New Roman"/>
                <a:ea typeface="Times New Roman"/>
                <a:cs typeface="Times New Roman"/>
                <a:sym typeface="Times New Roman"/>
              </a:rPr>
              <a:t>Identical logic is used for </a:t>
            </a:r>
            <a:r>
              <a:rPr lang="en" sz="3200">
                <a:solidFill>
                  <a:schemeClr val="dk1"/>
                </a:solidFill>
                <a:latin typeface="Courier New"/>
                <a:ea typeface="Courier New"/>
                <a:cs typeface="Courier New"/>
                <a:sym typeface="Courier New"/>
              </a:rPr>
              <a:t>general_phrases</a:t>
            </a:r>
            <a:r>
              <a:rPr lang="en" sz="3200">
                <a:solidFill>
                  <a:schemeClr val="dk1"/>
                </a:solidFill>
                <a:latin typeface="Times New Roman"/>
                <a:ea typeface="Times New Roman"/>
                <a:cs typeface="Times New Roman"/>
                <a:sym typeface="Times New Roman"/>
              </a:rPr>
              <a:t> with the exception that the dictionary contains mappings of English to Spanish. </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the Full Source Code </a:t>
            </a:r>
            <a:endParaRPr/>
          </a:p>
        </p:txBody>
      </p:sp>
      <p:sp>
        <p:nvSpPr>
          <p:cNvPr id="299" name="Google Shape;299;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400" u="sng">
                <a:solidFill>
                  <a:schemeClr val="hlink"/>
                </a:solidFill>
                <a:latin typeface="Courier New"/>
                <a:ea typeface="Courier New"/>
                <a:cs typeface="Courier New"/>
                <a:sym typeface="Courier New"/>
                <a:hlinkClick r:id="rId3"/>
              </a:rPr>
              <a:t>https://github.com/purcellconsult/Code-Cool-Stuff-With-Python/blob/master/sourcecode/ch_02/spanish_translator.py</a:t>
            </a:r>
            <a:endParaRPr sz="2400" u="sng">
              <a:solidFill>
                <a:schemeClr val="hlink"/>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See How The Program Works in Action </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700" b="1">
                <a:solidFill>
                  <a:srgbClr val="000000"/>
                </a:solidFill>
                <a:latin typeface="Courier New"/>
                <a:ea typeface="Courier New"/>
                <a:cs typeface="Courier New"/>
                <a:sym typeface="Courier New"/>
              </a:rPr>
              <a:t>$ python biography.py </a:t>
            </a:r>
            <a:endParaRPr sz="2700" b="1">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Script Hints </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30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 1</a:t>
            </a: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In PyCharm go to the directory where you’ll place all of your programs. Right-click on the directory and select: </a:t>
            </a:r>
            <a:r>
              <a:rPr lang="en" sz="2300">
                <a:solidFill>
                  <a:schemeClr val="dk1"/>
                </a:solidFill>
              </a:rPr>
              <a:t>New → Python File</a:t>
            </a:r>
            <a:endParaRPr sz="2300">
              <a:solidFill>
                <a:schemeClr val="dk1"/>
              </a:solidFill>
            </a:endParaRPr>
          </a:p>
          <a:p>
            <a:pPr marL="0" lvl="0" indent="0" algn="l" rtl="0">
              <a:spcBef>
                <a:spcPts val="120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Enter the name of the python file as </a:t>
            </a:r>
            <a:r>
              <a:rPr lang="en" sz="2300" i="1">
                <a:solidFill>
                  <a:schemeClr val="dk1"/>
                </a:solidFill>
                <a:latin typeface="Times New Roman"/>
                <a:ea typeface="Times New Roman"/>
                <a:cs typeface="Times New Roman"/>
                <a:sym typeface="Times New Roman"/>
              </a:rPr>
              <a:t>bio.py.</a:t>
            </a:r>
            <a:endParaRPr sz="2300" i="1">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 2</a:t>
            </a:r>
            <a:endParaRP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400">
                <a:solidFill>
                  <a:srgbClr val="000000"/>
                </a:solidFill>
                <a:latin typeface="Times New Roman"/>
                <a:ea typeface="Times New Roman"/>
                <a:cs typeface="Times New Roman"/>
                <a:sym typeface="Times New Roman"/>
              </a:rPr>
              <a:t>In the PyCharm editor add a function named </a:t>
            </a:r>
            <a:r>
              <a:rPr lang="en" sz="2400">
                <a:solidFill>
                  <a:srgbClr val="000000"/>
                </a:solidFill>
                <a:latin typeface="Courier New"/>
                <a:ea typeface="Courier New"/>
                <a:cs typeface="Courier New"/>
                <a:sym typeface="Courier New"/>
              </a:rPr>
              <a:t>questions</a:t>
            </a:r>
            <a:r>
              <a:rPr lang="en" sz="2400">
                <a:solidFill>
                  <a:srgbClr val="000000"/>
                </a:solidFill>
                <a:latin typeface="Times New Roman"/>
                <a:ea typeface="Times New Roman"/>
                <a:cs typeface="Times New Roman"/>
                <a:sym typeface="Times New Roman"/>
              </a:rPr>
              <a:t>. Inside the function is where all of the statements for your logic to go inside. You can use the </a:t>
            </a:r>
            <a:r>
              <a:rPr lang="en" sz="2400">
                <a:solidFill>
                  <a:srgbClr val="000000"/>
                </a:solidFill>
                <a:latin typeface="Courier New"/>
                <a:ea typeface="Courier New"/>
                <a:cs typeface="Courier New"/>
                <a:sym typeface="Courier New"/>
              </a:rPr>
              <a:t>input </a:t>
            </a:r>
            <a:r>
              <a:rPr lang="en" sz="2400">
                <a:solidFill>
                  <a:srgbClr val="000000"/>
                </a:solidFill>
                <a:latin typeface="Times New Roman"/>
                <a:ea typeface="Times New Roman"/>
                <a:cs typeface="Times New Roman"/>
                <a:sym typeface="Times New Roman"/>
              </a:rPr>
              <a:t>function to read in text form the terminal. If you need to read in an </a:t>
            </a:r>
            <a:r>
              <a:rPr lang="en" sz="2400">
                <a:solidFill>
                  <a:srgbClr val="000000"/>
                </a:solidFill>
                <a:latin typeface="Courier New"/>
                <a:ea typeface="Courier New"/>
                <a:cs typeface="Courier New"/>
                <a:sym typeface="Courier New"/>
              </a:rPr>
              <a:t>int </a:t>
            </a:r>
            <a:r>
              <a:rPr lang="en" sz="2400">
                <a:solidFill>
                  <a:srgbClr val="000000"/>
                </a:solidFill>
                <a:latin typeface="Times New Roman"/>
                <a:ea typeface="Times New Roman"/>
                <a:cs typeface="Times New Roman"/>
                <a:sym typeface="Times New Roman"/>
              </a:rPr>
              <a:t>or a </a:t>
            </a:r>
            <a:r>
              <a:rPr lang="en" sz="2400">
                <a:solidFill>
                  <a:srgbClr val="000000"/>
                </a:solidFill>
                <a:latin typeface="Courier New"/>
                <a:ea typeface="Courier New"/>
                <a:cs typeface="Courier New"/>
                <a:sym typeface="Courier New"/>
              </a:rPr>
              <a:t>float</a:t>
            </a:r>
            <a:r>
              <a:rPr lang="en" sz="2400">
                <a:solidFill>
                  <a:srgbClr val="000000"/>
                </a:solidFill>
                <a:latin typeface="Times New Roman"/>
                <a:ea typeface="Times New Roman"/>
                <a:cs typeface="Times New Roman"/>
                <a:sym typeface="Times New Roman"/>
              </a:rPr>
              <a:t> then you can pass the input function into the </a:t>
            </a:r>
            <a:r>
              <a:rPr lang="en" sz="2400">
                <a:solidFill>
                  <a:srgbClr val="000000"/>
                </a:solidFill>
                <a:latin typeface="Courier New"/>
                <a:ea typeface="Courier New"/>
                <a:cs typeface="Courier New"/>
                <a:sym typeface="Courier New"/>
              </a:rPr>
              <a:t>int </a:t>
            </a:r>
            <a:r>
              <a:rPr lang="en" sz="2400">
                <a:solidFill>
                  <a:srgbClr val="000000"/>
                </a:solidFill>
                <a:latin typeface="Times New Roman"/>
                <a:ea typeface="Times New Roman"/>
                <a:cs typeface="Times New Roman"/>
                <a:sym typeface="Times New Roman"/>
              </a:rPr>
              <a:t>or</a:t>
            </a:r>
            <a:r>
              <a:rPr lang="en" sz="2400">
                <a:solidFill>
                  <a:srgbClr val="000000"/>
                </a:solidFill>
                <a:latin typeface="Courier New"/>
                <a:ea typeface="Courier New"/>
                <a:cs typeface="Courier New"/>
                <a:sym typeface="Courier New"/>
              </a:rPr>
              <a:t> float</a:t>
            </a:r>
            <a:r>
              <a:rPr lang="en" sz="2400">
                <a:solidFill>
                  <a:srgbClr val="000000"/>
                </a:solidFill>
                <a:latin typeface="Times New Roman"/>
                <a:ea typeface="Times New Roman"/>
                <a:cs typeface="Times New Roman"/>
                <a:sym typeface="Times New Roman"/>
              </a:rPr>
              <a:t> functions. </a:t>
            </a:r>
            <a:endParaRPr sz="2400">
              <a:solidFill>
                <a:srgbClr val="000000"/>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p:nvPr/>
        </p:nvSpPr>
        <p:spPr>
          <a:xfrm>
            <a:off x="0" y="0"/>
            <a:ext cx="8732400" cy="47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2400">
                <a:solidFill>
                  <a:schemeClr val="dk1"/>
                </a:solidFill>
                <a:latin typeface="Courier New"/>
                <a:ea typeface="Courier New"/>
                <a:cs typeface="Courier New"/>
                <a:sym typeface="Courier New"/>
              </a:rPr>
              <a:t>weight = </a:t>
            </a:r>
            <a:r>
              <a:rPr lang="en" sz="2400">
                <a:solidFill>
                  <a:srgbClr val="000080"/>
                </a:solidFill>
                <a:latin typeface="Courier New"/>
                <a:ea typeface="Courier New"/>
                <a:cs typeface="Courier New"/>
                <a:sym typeface="Courier New"/>
              </a:rPr>
              <a:t>float</a:t>
            </a:r>
            <a:r>
              <a:rPr lang="en" sz="2400">
                <a:solidFill>
                  <a:schemeClr val="dk1"/>
                </a:solidFill>
                <a:latin typeface="Courier New"/>
                <a:ea typeface="Courier New"/>
                <a:cs typeface="Courier New"/>
                <a:sym typeface="Courier New"/>
              </a:rPr>
              <a:t>(</a:t>
            </a:r>
            <a:r>
              <a:rPr lang="en" sz="2400">
                <a:solidFill>
                  <a:srgbClr val="000080"/>
                </a:solidFill>
                <a:latin typeface="Courier New"/>
                <a:ea typeface="Courier New"/>
                <a:cs typeface="Courier New"/>
                <a:sym typeface="Courier New"/>
              </a:rPr>
              <a:t>input</a:t>
            </a:r>
            <a:r>
              <a:rPr lang="en" sz="2400">
                <a:solidFill>
                  <a:schemeClr val="dk1"/>
                </a:solidFill>
                <a:latin typeface="Courier New"/>
                <a:ea typeface="Courier New"/>
                <a:cs typeface="Courier New"/>
                <a:sym typeface="Courier New"/>
              </a:rPr>
              <a:t>(</a:t>
            </a:r>
            <a:r>
              <a:rPr lang="en" sz="2400" b="1">
                <a:solidFill>
                  <a:srgbClr val="008080"/>
                </a:solidFill>
                <a:latin typeface="Courier New"/>
                <a:ea typeface="Courier New"/>
                <a:cs typeface="Courier New"/>
                <a:sym typeface="Courier New"/>
              </a:rPr>
              <a:t>'Enter weight in lbs: '</a:t>
            </a:r>
            <a:r>
              <a:rPr lang="en"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2400">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r>
              <a:rPr lang="en" sz="2400">
                <a:solidFill>
                  <a:schemeClr val="dk1"/>
                </a:solidFill>
                <a:latin typeface="Times New Roman"/>
                <a:ea typeface="Times New Roman"/>
                <a:cs typeface="Times New Roman"/>
                <a:sym typeface="Times New Roman"/>
              </a:rPr>
              <a:t>To view a list of the built-in functions in python check out this url</a:t>
            </a:r>
            <a:r>
              <a:rPr lang="en" sz="2400">
                <a:solidFill>
                  <a:schemeClr val="dk1"/>
                </a:solidFill>
              </a:rPr>
              <a:t>:</a:t>
            </a:r>
            <a:r>
              <a:rPr lang="en" sz="2400">
                <a:solidFill>
                  <a:schemeClr val="dk1"/>
                </a:solidFill>
                <a:uFill>
                  <a:noFill/>
                </a:uFill>
                <a:hlinkClick r:id="rId3"/>
              </a:rPr>
              <a:t> </a:t>
            </a:r>
            <a:r>
              <a:rPr lang="en" sz="2400" u="sng">
                <a:solidFill>
                  <a:schemeClr val="hlink"/>
                </a:solidFill>
                <a:latin typeface="Courier New"/>
                <a:ea typeface="Courier New"/>
                <a:cs typeface="Courier New"/>
                <a:sym typeface="Courier New"/>
                <a:hlinkClick r:id="rId3"/>
              </a:rPr>
              <a:t>https://docs.python.org/3/library/functions.html</a:t>
            </a:r>
            <a:endParaRPr sz="2400" u="sng">
              <a:solidFill>
                <a:schemeClr val="hlink"/>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1913</Words>
  <PresentationFormat>On-screen Show (16:9)</PresentationFormat>
  <Paragraphs>240</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Simple Light</vt:lpstr>
      <vt:lpstr>Crafting Small Scripts, Converters, and Practical Tools in Python </vt:lpstr>
      <vt:lpstr>What We’ll Learn </vt:lpstr>
      <vt:lpstr>Project: Your Biography </vt:lpstr>
      <vt:lpstr>Slide 4</vt:lpstr>
      <vt:lpstr>See How The Program Works in Action </vt:lpstr>
      <vt:lpstr>Script Hints </vt:lpstr>
      <vt:lpstr>Hint # 1</vt:lpstr>
      <vt:lpstr>Hint # 2</vt:lpstr>
      <vt:lpstr>Slide 9</vt:lpstr>
      <vt:lpstr>Hint # 3: Include the following code snippet after the questions function</vt:lpstr>
      <vt:lpstr>Slide 11</vt:lpstr>
      <vt:lpstr>A Template of How Things Should Look</vt:lpstr>
      <vt:lpstr>How to read in multiple user input in a single statement?</vt:lpstr>
      <vt:lpstr>Solution</vt:lpstr>
      <vt:lpstr>Project: Temperature Converter </vt:lpstr>
      <vt:lpstr>Demo the Script</vt:lpstr>
      <vt:lpstr>Temperature Formulas </vt:lpstr>
      <vt:lpstr>Script Hints </vt:lpstr>
      <vt:lpstr>fahrenheit_to_kelvin</vt:lpstr>
      <vt:lpstr>celsius_to_fahrenheit</vt:lpstr>
      <vt:lpstr>celsius_to_kelvin</vt:lpstr>
      <vt:lpstr>Fill in the rest of the functions :-)</vt:lpstr>
      <vt:lpstr>Running the script part I</vt:lpstr>
      <vt:lpstr>Slide 24</vt:lpstr>
      <vt:lpstr>Full solution to Temperature Converter </vt:lpstr>
      <vt:lpstr>Project: Auto loan Calculator </vt:lpstr>
      <vt:lpstr>Demo Script</vt:lpstr>
      <vt:lpstr>Formulas needed  </vt:lpstr>
      <vt:lpstr>Script Hints </vt:lpstr>
      <vt:lpstr>Slide 30</vt:lpstr>
      <vt:lpstr>Project: Mortgage Calculator </vt:lpstr>
      <vt:lpstr>Demo Script </vt:lpstr>
      <vt:lpstr>A Really Simplified Formula </vt:lpstr>
      <vt:lpstr>Slide 34</vt:lpstr>
      <vt:lpstr>Script Explanation </vt:lpstr>
      <vt:lpstr>View Full Source Code </vt:lpstr>
      <vt:lpstr>Project: Spanish Translator </vt:lpstr>
      <vt:lpstr>What we’re going to do?</vt:lpstr>
      <vt:lpstr>Script Demo</vt:lpstr>
      <vt:lpstr>Script Outline </vt:lpstr>
      <vt:lpstr>Slide 41</vt:lpstr>
      <vt:lpstr>Slide 42</vt:lpstr>
      <vt:lpstr>View the Full Source Code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Small Scripts, Converters, and Practical Tools in Python </dc:title>
  <dc:creator>doug</dc:creator>
  <cp:lastModifiedBy>Windows User</cp:lastModifiedBy>
  <cp:revision>1</cp:revision>
  <dcterms:modified xsi:type="dcterms:W3CDTF">2019-10-26T05:57:41Z</dcterms:modified>
</cp:coreProperties>
</file>