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notesSlides/notesSlide105.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notesSlides/notesSlide96.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notesSlides/notesSlide68.xml" ContentType="application/vnd.openxmlformats-officedocument.presentationml.notesSlide+xml"/>
  <Override PartName="/ppt/notesSlides/notesSlide79.xml" ContentType="application/vnd.openxmlformats-officedocument.presentationml.notesSlide+xml"/>
  <Override PartName="/ppt/notesSlides/notesSlide97.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notesSlides/notesSlide86.xml" ContentType="application/vnd.openxmlformats-officedocument.presentationml.notesSlide+xml"/>
  <Override PartName="/ppt/notesSlides/notesSlide102.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notesSlides/notesSlide93.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notesSlides/notesSlide87.xml" ContentType="application/vnd.openxmlformats-officedocument.presentationml.notesSlide+xml"/>
  <Override PartName="/ppt/notesSlides/notesSlide98.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notesSlides/notesSlide94.xml" ContentType="application/vnd.openxmlformats-officedocument.presentationml.notesSlide+xml"/>
  <Override PartName="/ppt/notesSlides/notesSlide103.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Override PartName="/ppt/notesSlides/notesSlide83.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notesSlides/notesSlide90.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notesSlides/notesSlide99.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notesSlides/notesSlide88.xml" ContentType="application/vnd.openxmlformats-officedocument.presentationml.notesSlide+xml"/>
  <Override PartName="/ppt/notesSlides/notesSlide104.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notesSlides/notesSlide95.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notesSlides/notesSlide37.xml" ContentType="application/vnd.openxmlformats-officedocument.presentationml.notesSlide+xml"/>
  <Override PartName="/ppt/notesSlides/notesSlide55.xml" ContentType="application/vnd.openxmlformats-officedocument.presentationml.notesSlide+xml"/>
  <Override PartName="/ppt/notesSlides/notesSlide84.xml" ContentType="application/vnd.openxmlformats-officedocument.presentationml.notesSlide+xml"/>
  <Override PartName="/ppt/notesSlides/notesSlide100.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notesSlides/notesSlide91.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notesSlides/notesSlide89.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notesSlides/notesSlide67.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92.xml" ContentType="application/vnd.openxmlformats-officedocument.presentationml.notesSlide+xml"/>
  <Override PartName="/ppt/notesSlides/notesSlide101.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0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51" d="100"/>
          <a:sy n="51" d="100"/>
        </p:scale>
        <p:origin x="-402" y="-90"/>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notesMaster" Target="notesMasters/notes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6f5c2bb4e2_0_2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6f5c2bb4e2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g6f7dada2f5_0_1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3" name="Google Shape;663;g6f7dada2f5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Google Shape;667;g6f7dada2f5_0_1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8" name="Google Shape;668;g6f7dada2f5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g6f7dada2f5_0_1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4" name="Google Shape;674;g6f7dada2f5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6f7dada2f5_0_1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6f7dada2f5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6f7dada2f5_0_1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6f7dada2f5_0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6f5c2bb4e2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6f5c2bb4e2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6f5c2bb4e2_0_2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6f5c2bb4e2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6f5c2bb4e2_0_2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6f5c2bb4e2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6f5c2bb4e2_0_2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6f5c2bb4e2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6f5c2bb4e2_0_2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6f5c2bb4e2_0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6f5c2bb4e2_0_2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6f5c2bb4e2_0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6f5c2bb4e2_0_1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6f5c2bb4e2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6f5c2bb4e2_0_1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6f5c2bb4e2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6f5c2bb4e2_0_1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6f5c2bb4e2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6f5c2bb4e2_0_1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6f5c2bb4e2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6f76763a70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6f76763a70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6f5c2bb4e2_0_1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6f5c2bb4e2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6f5c2bb4e2_0_1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6f5c2bb4e2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6f5c2bb4e2_0_1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6f5c2bb4e2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6f5c2bb4e2_0_1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6f5c2bb4e2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6f5c2bb4e2_0_1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6f5c2bb4e2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6f5c2bb4e2_0_1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6f5c2bb4e2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6f5c2bb4e2_0_1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6f5c2bb4e2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6f5c2bb4e2_0_1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6f5c2bb4e2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6f5c2bb4e2_0_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6f5c2bb4e2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6f5c2bb4e2_0_1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6f5c2bb4e2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6f76763a70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6f76763a70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6f5c2bb4e2_0_1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6f5c2bb4e2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6f5c2bb4e2_0_1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6f5c2bb4e2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6f5c2bb4e2_0_1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6f5c2bb4e2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6f5c2bb4e2_0_1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6f5c2bb4e2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6f5c2bb4e2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6f5c2bb4e2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6f5c2bb4e2_0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6f5c2bb4e2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6f5c2bb4e2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6f5c2bb4e2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6f5c2bb4e2_0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6f5c2bb4e2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6f5c2bb4e2_0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6f5c2bb4e2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6f5c2bb4e2_0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6f5c2bb4e2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6f5c2bb4e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6f5c2bb4e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6f5c2bb4e2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6f5c2bb4e2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6f5c2bb4e2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6f5c2bb4e2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6f5c2bb4e2_0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6f5c2bb4e2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6f5c2bb4e2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6f5c2bb4e2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6f5c2bb4e2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6f5c2bb4e2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6f5c2bb4e2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6f5c2bb4e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6f5c2bb4e2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6f5c2bb4e2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6f5c2bb4e2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6f5c2bb4e2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6f5c2bb4e2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6f5c2bb4e2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6f5c2bb4e2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6f5c2bb4e2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6f5c2bb4e2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6f5c2bb4e2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6f5c2bb4e2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6f5c2bb4e2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6f5c2bb4e2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6f5c2bb4e2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6f5c2bb4e2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6f5c2bb4e2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64456e8ce3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64456e8ce3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64456e8ce3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64456e8ce3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64456e8ce3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64456e8ce3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64456e8ce3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64456e8ce3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64456e8ce3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64456e8ce3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64456e8ce3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64456e8ce3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64456e8ce3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64456e8ce3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6f5c2bb4e2_0_2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6f5c2bb4e2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64456e8ce3_0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64456e8ce3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64456e8ce3_0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64456e8ce3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64456e8ce3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64456e8ce3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64456e8ce3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64456e8ce3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64456e8ce3_0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64456e8ce3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64456e8ce3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64456e8ce3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64456e8ce3_0_1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64456e8ce3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64456e8ce3_0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 name="Google Shape;466;g64456e8ce3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64456e8ce3_0_1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64456e8ce3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64456e8ce3_0_1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64456e8ce3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6f5c2bb4e2_0_2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6f5c2bb4e2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64456e8ce3_0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64456e8ce3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64456e8ce3_0_1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64456e8ce3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64456e8ce3_0_1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64456e8ce3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6f7dada2f5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6f7dada2f5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g64456e8ce3_0_1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g64456e8ce3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6f7dada2f5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6f7dada2f5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g6f7dada2f5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0" name="Google Shape;520;g6f7dada2f5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6f7dada2f5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6" name="Google Shape;526;g6f7dada2f5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6f7dada2f5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6f7dada2f5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6f7dada2f5_0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6f7dada2f5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6f5c2bb4e2_0_2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6f5c2bb4e2_0_2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6f7dada2f5_0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6f7dada2f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64456e8ce3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64456e8ce3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6f7dada2f5_0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6f7dada2f5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g6f7dada2f5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2" name="Google Shape;562;g6f7dada2f5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6f7dada2f5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6f7dada2f5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g6f7dada2f5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5" name="Google Shape;575;g6f7dada2f5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g6f7dada2f5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1" name="Google Shape;581;g6f7dada2f5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g6f7dada2f5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7" name="Google Shape;587;g6f7dada2f5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g6f7dada2f5_0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6f7dada2f5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g6f7dada2f5_0_1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 name="Google Shape;599;g6f7dada2f5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6f5c2bb4e2_0_2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6f5c2bb4e2_0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g6f7dada2f5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5" name="Google Shape;605;g6f7dada2f5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g6f7dada2f5_0_1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1" name="Google Shape;611;g6f7dada2f5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g6f7dada2f5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6" name="Google Shape;616;g6f7dada2f5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g6f7dada2f5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1" name="Google Shape;621;g6f7dada2f5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Google Shape;626;g6f7dada2f5_0_1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7" name="Google Shape;627;g6f7dada2f5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1"/>
        <p:cNvGrpSpPr/>
        <p:nvPr/>
      </p:nvGrpSpPr>
      <p:grpSpPr>
        <a:xfrm>
          <a:off x="0" y="0"/>
          <a:ext cx="0" cy="0"/>
          <a:chOff x="0" y="0"/>
          <a:chExt cx="0" cy="0"/>
        </a:xfrm>
      </p:grpSpPr>
      <p:sp>
        <p:nvSpPr>
          <p:cNvPr id="632" name="Google Shape;632;g6f7dada2f5_0_1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3" name="Google Shape;633;g6f7dada2f5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g6f7dada2f5_0_1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9" name="Google Shape;639;g6f7dada2f5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3"/>
        <p:cNvGrpSpPr/>
        <p:nvPr/>
      </p:nvGrpSpPr>
      <p:grpSpPr>
        <a:xfrm>
          <a:off x="0" y="0"/>
          <a:ext cx="0" cy="0"/>
          <a:chOff x="0" y="0"/>
          <a:chExt cx="0" cy="0"/>
        </a:xfrm>
      </p:grpSpPr>
      <p:sp>
        <p:nvSpPr>
          <p:cNvPr id="644" name="Google Shape;644;g6f7dada2f5_0_1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5" name="Google Shape;645;g6f7dada2f5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g6f7dada2f5_0_1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1" name="Google Shape;651;g6f7dada2f5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g6f7dada2f5_0_1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7" name="Google Shape;657;g6f7dada2f5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onlinegdb.com/online_python_interpreter"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hyperlink" Target="http://mathcs.holycross.edu/~kwalsh/python" TargetMode="External"/><Relationship Id="rId4" Type="http://schemas.openxmlformats.org/officeDocument/2006/relationships/hyperlink" Target="https://repl.it/languages/python3" TargetMode="Externa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11.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3" Type="http://schemas.openxmlformats.org/officeDocument/2006/relationships/hyperlink" Target="https://learning-python.com/class/Workbook/unit02.htm" TargetMode="External"/><Relationship Id="rId2" Type="http://schemas.openxmlformats.org/officeDocument/2006/relationships/notesSlide" Target="../notesSlides/notesSlide105.xml"/><Relationship Id="rId1" Type="http://schemas.openxmlformats.org/officeDocument/2006/relationships/slideLayout" Target="../slideLayouts/slideLayout3.xml"/><Relationship Id="rId6" Type="http://schemas.openxmlformats.org/officeDocument/2006/relationships/hyperlink" Target="https://upload.wikimedia.org/wikipedia/commons/thumb/8/83/Injection_keine_Injektion_2a.svg/220px-Injection_keine_Injektion_2a.svg.png" TargetMode="External"/><Relationship Id="rId5" Type="http://schemas.openxmlformats.org/officeDocument/2006/relationships/hyperlink" Target="https://www.investopedia.com/thmb/tYahC_el76R8oETvnxgfH9uVdZo=/1000x750/smart/filters:no_upscale()/Free-boolean-algebra-hasse-diagram-a30ae4a9499547d186f0343e31eda288.png" TargetMode="External"/><Relationship Id="rId4" Type="http://schemas.openxmlformats.org/officeDocument/2006/relationships/hyperlink" Target="http://www.mosaic-industries.com/Products/Software/IDE.html" TargetMode="External"/></Relationships>
</file>

<file path=ppt/slides/_rels/slide1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wiki.python.org/moin/IntegratedDevelopmentEnvironments"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www.codemarket.io"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hyperlink" Target="https://www.jetbrains.com/help/pycharm/quick-start-guide.html" TargetMode="External"/><Relationship Id="rId2" Type="http://schemas.openxmlformats.org/officeDocument/2006/relationships/notesSlide" Target="../notesSlides/notesSlide32.xml"/><Relationship Id="rId1" Type="http://schemas.openxmlformats.org/officeDocument/2006/relationships/slideLayout" Target="../slideLayouts/slideLayout3.xml"/><Relationship Id="rId5" Type="http://schemas.openxmlformats.org/officeDocument/2006/relationships/hyperlink" Target="https://www.jetbrains.com/help/pycharm/mastering-keyboard-shortcuts.html" TargetMode="External"/><Relationship Id="rId4" Type="http://schemas.openxmlformats.org/officeDocument/2006/relationships/hyperlink" Target="https://blog.jetbrains.com/pycharm" TargetMode="Externa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hyperlink" Target="https://www.python.org/dev/peps/pep-0008" TargetMode="External"/><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www.python.org/downloads"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www.python.org/downloads"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hyperlink" Target="https://www.python.org/downloads/" TargetMode="Externa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1.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1.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278850" y="331175"/>
            <a:ext cx="8586300" cy="2409000"/>
          </a:xfrm>
          <a:prstGeom prst="rect">
            <a:avLst/>
          </a:prstGeom>
        </p:spPr>
        <p:txBody>
          <a:bodyPr spcFirstLastPara="1" wrap="square" lIns="91425" tIns="91425" rIns="91425" bIns="91425" anchor="b" anchorCtr="0">
            <a:noAutofit/>
          </a:bodyPr>
          <a:lstStyle/>
          <a:p>
            <a:pPr marL="0" lvl="0" indent="0" algn="l" rtl="0">
              <a:lnSpc>
                <a:spcPct val="115000"/>
              </a:lnSpc>
              <a:spcBef>
                <a:spcPts val="2400"/>
              </a:spcBef>
              <a:spcAft>
                <a:spcPts val="0"/>
              </a:spcAft>
              <a:buClr>
                <a:schemeClr val="dk1"/>
              </a:buClr>
              <a:buSzPts val="1100"/>
              <a:buFont typeface="Arial"/>
              <a:buNone/>
            </a:pPr>
            <a:r>
              <a:rPr lang="en" sz="4000" b="1"/>
              <a:t>A Merry Overview of the Python Programming Language</a:t>
            </a:r>
            <a:endParaRPr sz="4000" b="1"/>
          </a:p>
          <a:p>
            <a:pPr marL="0" lvl="0" indent="0" algn="ctr" rtl="0">
              <a:spcBef>
                <a:spcPts val="1000"/>
              </a:spcBef>
              <a:spcAft>
                <a:spcPts val="0"/>
              </a:spcAft>
              <a:buNone/>
            </a:pP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000000"/>
                </a:solidFill>
              </a:rPr>
              <a:t>By Doug Purcell</a:t>
            </a:r>
            <a:endParaRPr>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Online Python Interpreters: A Short Term Solution</a:t>
            </a:r>
            <a:endParaRPr/>
          </a:p>
        </p:txBody>
      </p:sp>
      <p:sp>
        <p:nvSpPr>
          <p:cNvPr id="112" name="Google Shape;112;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81000" algn="l" rtl="0">
              <a:spcBef>
                <a:spcPts val="1200"/>
              </a:spcBef>
              <a:spcAft>
                <a:spcPts val="0"/>
              </a:spcAft>
              <a:buSzPts val="2400"/>
              <a:buChar char="●"/>
            </a:pPr>
            <a:r>
              <a:rPr lang="en" sz="2400">
                <a:solidFill>
                  <a:schemeClr val="dk1"/>
                </a:solidFill>
                <a:latin typeface="Times New Roman"/>
                <a:ea typeface="Times New Roman"/>
                <a:cs typeface="Times New Roman"/>
                <a:sym typeface="Times New Roman"/>
              </a:rPr>
              <a:t>Online GDB:</a:t>
            </a:r>
            <a:r>
              <a:rPr lang="en" sz="2400">
                <a:solidFill>
                  <a:schemeClr val="dk1"/>
                </a:solidFill>
                <a:uFill>
                  <a:noFill/>
                </a:uFill>
                <a:hlinkClick r:id="rId3"/>
              </a:rPr>
              <a:t> </a:t>
            </a:r>
            <a:r>
              <a:rPr lang="en" sz="2400" b="1" u="sng">
                <a:solidFill>
                  <a:schemeClr val="hlink"/>
                </a:solidFill>
                <a:latin typeface="Courier New"/>
                <a:ea typeface="Courier New"/>
                <a:cs typeface="Courier New"/>
                <a:sym typeface="Courier New"/>
                <a:hlinkClick r:id="rId3"/>
              </a:rPr>
              <a:t>https://www.onlinegdb.com/online_python_interpreter</a:t>
            </a:r>
            <a:endParaRPr sz="2400" b="1">
              <a:solidFill>
                <a:schemeClr val="dk1"/>
              </a:solidFill>
              <a:latin typeface="Courier New"/>
              <a:ea typeface="Courier New"/>
              <a:cs typeface="Courier New"/>
              <a:sym typeface="Courier New"/>
            </a:endParaRPr>
          </a:p>
          <a:p>
            <a:pPr marL="457200" lvl="0" indent="-381000" algn="l" rtl="0">
              <a:spcBef>
                <a:spcPts val="0"/>
              </a:spcBef>
              <a:spcAft>
                <a:spcPts val="0"/>
              </a:spcAft>
              <a:buSzPts val="2400"/>
              <a:buChar char="●"/>
            </a:pPr>
            <a:r>
              <a:rPr lang="en" sz="2400">
                <a:solidFill>
                  <a:schemeClr val="dk1"/>
                </a:solidFill>
                <a:latin typeface="Times New Roman"/>
                <a:ea typeface="Times New Roman"/>
                <a:cs typeface="Times New Roman"/>
                <a:sym typeface="Times New Roman"/>
              </a:rPr>
              <a:t>Repl.it</a:t>
            </a:r>
            <a:r>
              <a:rPr lang="en" sz="2400">
                <a:solidFill>
                  <a:schemeClr val="dk1"/>
                </a:solidFill>
              </a:rPr>
              <a:t>:</a:t>
            </a:r>
            <a:r>
              <a:rPr lang="en" sz="2400">
                <a:solidFill>
                  <a:schemeClr val="dk1"/>
                </a:solidFill>
                <a:uFill>
                  <a:noFill/>
                </a:uFill>
                <a:hlinkClick r:id="rId4"/>
              </a:rPr>
              <a:t> </a:t>
            </a:r>
            <a:r>
              <a:rPr lang="en" sz="2400" b="1" u="sng">
                <a:solidFill>
                  <a:schemeClr val="hlink"/>
                </a:solidFill>
                <a:latin typeface="Courier New"/>
                <a:ea typeface="Courier New"/>
                <a:cs typeface="Courier New"/>
                <a:sym typeface="Courier New"/>
                <a:hlinkClick r:id="rId4"/>
              </a:rPr>
              <a:t>https://repl.it/languages/python3</a:t>
            </a:r>
            <a:endParaRPr sz="2400" b="1">
              <a:solidFill>
                <a:schemeClr val="dk1"/>
              </a:solidFill>
              <a:latin typeface="Courier New"/>
              <a:ea typeface="Courier New"/>
              <a:cs typeface="Courier New"/>
              <a:sym typeface="Courier New"/>
            </a:endParaRPr>
          </a:p>
          <a:p>
            <a:pPr marL="457200" lvl="0" indent="-381000" algn="l" rtl="0">
              <a:spcBef>
                <a:spcPts val="0"/>
              </a:spcBef>
              <a:spcAft>
                <a:spcPts val="0"/>
              </a:spcAft>
              <a:buSzPts val="2400"/>
              <a:buChar char="●"/>
            </a:pPr>
            <a:r>
              <a:rPr lang="en" sz="2400">
                <a:solidFill>
                  <a:schemeClr val="dk1"/>
                </a:solidFill>
                <a:latin typeface="Times New Roman"/>
                <a:ea typeface="Times New Roman"/>
                <a:cs typeface="Times New Roman"/>
                <a:sym typeface="Times New Roman"/>
              </a:rPr>
              <a:t>Another online python interpreter:</a:t>
            </a:r>
            <a:r>
              <a:rPr lang="en" sz="2400">
                <a:solidFill>
                  <a:schemeClr val="dk1"/>
                </a:solidFill>
                <a:uFill>
                  <a:noFill/>
                </a:uFill>
                <a:latin typeface="Times New Roman"/>
                <a:ea typeface="Times New Roman"/>
                <a:cs typeface="Times New Roman"/>
                <a:sym typeface="Times New Roman"/>
                <a:hlinkClick r:id="rId5"/>
              </a:rPr>
              <a:t> </a:t>
            </a:r>
            <a:r>
              <a:rPr lang="en" sz="2400" b="1" u="sng">
                <a:solidFill>
                  <a:schemeClr val="hlink"/>
                </a:solidFill>
                <a:latin typeface="Courier New"/>
                <a:ea typeface="Courier New"/>
                <a:cs typeface="Courier New"/>
                <a:sym typeface="Courier New"/>
                <a:hlinkClick r:id="rId5"/>
              </a:rPr>
              <a:t>http://mathcs.holycross.edu/~kwalsh/python</a:t>
            </a:r>
            <a:endParaRPr sz="2400" b="1" u="sng">
              <a:solidFill>
                <a:schemeClr val="hlink"/>
              </a:solidFill>
              <a:latin typeface="Courier New"/>
              <a:ea typeface="Courier New"/>
              <a:cs typeface="Courier New"/>
              <a:sym typeface="Courier New"/>
            </a:endParaRPr>
          </a:p>
          <a:p>
            <a:pPr marL="0" lvl="0" indent="0" algn="l" rtl="0">
              <a:spcBef>
                <a:spcPts val="1200"/>
              </a:spcBef>
              <a:spcAft>
                <a:spcPts val="1600"/>
              </a:spcAft>
              <a:buNone/>
            </a:pPr>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665" name="Google Shape;665;p112"/>
          <p:cNvSpPr txBox="1"/>
          <p:nvPr/>
        </p:nvSpPr>
        <p:spPr>
          <a:xfrm>
            <a:off x="0" y="0"/>
            <a:ext cx="9069300" cy="4930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1200"/>
              </a:spcAft>
              <a:buNone/>
            </a:pPr>
            <a:r>
              <a:rPr lang="en" sz="3500">
                <a:solidFill>
                  <a:schemeClr val="dk1"/>
                </a:solidFill>
                <a:latin typeface="Times New Roman"/>
                <a:ea typeface="Times New Roman"/>
                <a:cs typeface="Times New Roman"/>
                <a:sym typeface="Times New Roman"/>
              </a:rPr>
              <a:t>The statement that wants to be executed is located within the </a:t>
            </a:r>
            <a:r>
              <a:rPr lang="en" sz="3500">
                <a:solidFill>
                  <a:schemeClr val="dk1"/>
                </a:solidFill>
                <a:latin typeface="Courier New"/>
                <a:ea typeface="Courier New"/>
                <a:cs typeface="Courier New"/>
                <a:sym typeface="Courier New"/>
              </a:rPr>
              <a:t>try </a:t>
            </a:r>
            <a:r>
              <a:rPr lang="en" sz="3500">
                <a:solidFill>
                  <a:schemeClr val="dk1"/>
                </a:solidFill>
                <a:latin typeface="Times New Roman"/>
                <a:ea typeface="Times New Roman"/>
                <a:cs typeface="Times New Roman"/>
                <a:sym typeface="Times New Roman"/>
              </a:rPr>
              <a:t>block. If an error occurs within the try block then the</a:t>
            </a:r>
            <a:r>
              <a:rPr lang="en" sz="3500">
                <a:solidFill>
                  <a:schemeClr val="dk1"/>
                </a:solidFill>
                <a:latin typeface="Courier New"/>
                <a:ea typeface="Courier New"/>
                <a:cs typeface="Courier New"/>
                <a:sym typeface="Courier New"/>
              </a:rPr>
              <a:t> except</a:t>
            </a:r>
            <a:r>
              <a:rPr lang="en" sz="3500">
                <a:solidFill>
                  <a:schemeClr val="dk1"/>
                </a:solidFill>
                <a:latin typeface="Times New Roman"/>
                <a:ea typeface="Times New Roman"/>
                <a:cs typeface="Times New Roman"/>
                <a:sym typeface="Times New Roman"/>
              </a:rPr>
              <a:t> block is executed. </a:t>
            </a:r>
            <a:r>
              <a:rPr lang="en" sz="3500">
                <a:solidFill>
                  <a:schemeClr val="dk1"/>
                </a:solidFill>
                <a:latin typeface="Courier New"/>
                <a:ea typeface="Courier New"/>
                <a:cs typeface="Courier New"/>
                <a:sym typeface="Courier New"/>
              </a:rPr>
              <a:t>ZeroDivisionError</a:t>
            </a:r>
            <a:r>
              <a:rPr lang="en" sz="3500">
                <a:solidFill>
                  <a:schemeClr val="dk1"/>
                </a:solidFill>
                <a:latin typeface="Times New Roman"/>
                <a:ea typeface="Times New Roman"/>
                <a:cs typeface="Times New Roman"/>
                <a:sym typeface="Times New Roman"/>
              </a:rPr>
              <a:t> is one of the many builtin exceptions in python3. </a:t>
            </a:r>
            <a:endParaRPr sz="3500">
              <a:solidFill>
                <a:schemeClr val="dk1"/>
              </a:solidFill>
              <a:latin typeface="Times New Roman"/>
              <a:ea typeface="Times New Roman"/>
              <a:cs typeface="Times New Roman"/>
              <a:sym typeface="Times New Roman"/>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669"/>
        <p:cNvGrpSpPr/>
        <p:nvPr/>
      </p:nvGrpSpPr>
      <p:grpSpPr>
        <a:xfrm>
          <a:off x="0" y="0"/>
          <a:ext cx="0" cy="0"/>
          <a:chOff x="0" y="0"/>
          <a:chExt cx="0" cy="0"/>
        </a:xfrm>
      </p:grpSpPr>
      <p:sp>
        <p:nvSpPr>
          <p:cNvPr id="670" name="Google Shape;670;p113"/>
          <p:cNvSpPr txBox="1">
            <a:spLocks noGrp="1"/>
          </p:cNvSpPr>
          <p:nvPr>
            <p:ph type="title"/>
          </p:nvPr>
        </p:nvSpPr>
        <p:spPr>
          <a:xfrm>
            <a:off x="246925" y="563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Another Example of a </a:t>
            </a:r>
            <a:r>
              <a:rPr lang="en">
                <a:latin typeface="Courier New"/>
                <a:ea typeface="Courier New"/>
                <a:cs typeface="Courier New"/>
                <a:sym typeface="Courier New"/>
              </a:rPr>
              <a:t>try/except</a:t>
            </a:r>
            <a:r>
              <a:rPr lang="en"/>
              <a:t> statement</a:t>
            </a:r>
            <a:endParaRPr/>
          </a:p>
        </p:txBody>
      </p:sp>
      <p:sp>
        <p:nvSpPr>
          <p:cNvPr id="671" name="Google Shape;671;p113"/>
          <p:cNvSpPr txBox="1">
            <a:spLocks noGrp="1"/>
          </p:cNvSpPr>
          <p:nvPr>
            <p:ph type="body" idx="1"/>
          </p:nvPr>
        </p:nvSpPr>
        <p:spPr>
          <a:xfrm>
            <a:off x="311700" y="630900"/>
            <a:ext cx="8705700" cy="436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000">
                <a:solidFill>
                  <a:srgbClr val="000000"/>
                </a:solidFill>
                <a:latin typeface="Courier New"/>
                <a:ea typeface="Courier New"/>
                <a:cs typeface="Courier New"/>
                <a:sym typeface="Courier New"/>
              </a:rPr>
              <a:t>def import_test():</a:t>
            </a:r>
            <a:endParaRPr sz="10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000">
                <a:solidFill>
                  <a:srgbClr val="000000"/>
                </a:solidFill>
                <a:latin typeface="Courier New"/>
                <a:ea typeface="Courier New"/>
                <a:cs typeface="Courier New"/>
                <a:sym typeface="Courier New"/>
              </a:rPr>
              <a:t>    try:</a:t>
            </a:r>
            <a:endParaRPr sz="10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000">
                <a:solidFill>
                  <a:srgbClr val="000000"/>
                </a:solidFill>
                <a:latin typeface="Courier New"/>
                <a:ea typeface="Courier New"/>
                <a:cs typeface="Courier New"/>
                <a:sym typeface="Courier New"/>
              </a:rPr>
              <a:t>        import math</a:t>
            </a:r>
            <a:endParaRPr sz="10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000">
                <a:solidFill>
                  <a:srgbClr val="000000"/>
                </a:solidFill>
                <a:latin typeface="Courier New"/>
                <a:ea typeface="Courier New"/>
                <a:cs typeface="Courier New"/>
                <a:sym typeface="Courier New"/>
              </a:rPr>
              <a:t>        import operating</a:t>
            </a:r>
            <a:endParaRPr sz="10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000">
                <a:solidFill>
                  <a:srgbClr val="000000"/>
                </a:solidFill>
                <a:latin typeface="Courier New"/>
                <a:ea typeface="Courier New"/>
                <a:cs typeface="Courier New"/>
                <a:sym typeface="Courier New"/>
              </a:rPr>
              <a:t>        import sys</a:t>
            </a:r>
            <a:endParaRPr sz="10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000">
                <a:solidFill>
                  <a:srgbClr val="000000"/>
                </a:solidFill>
                <a:latin typeface="Courier New"/>
                <a:ea typeface="Courier New"/>
                <a:cs typeface="Courier New"/>
                <a:sym typeface="Courier New"/>
              </a:rPr>
              <a:t>        print(math.pi)</a:t>
            </a:r>
            <a:endParaRPr sz="10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000">
                <a:solidFill>
                  <a:srgbClr val="000000"/>
                </a:solidFill>
                <a:latin typeface="Courier New"/>
                <a:ea typeface="Courier New"/>
                <a:cs typeface="Courier New"/>
                <a:sym typeface="Courier New"/>
              </a:rPr>
              <a:t>        print(sys.version_info)</a:t>
            </a:r>
            <a:endParaRPr sz="10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000">
                <a:solidFill>
                  <a:srgbClr val="000000"/>
                </a:solidFill>
                <a:latin typeface="Courier New"/>
                <a:ea typeface="Courier New"/>
                <a:cs typeface="Courier New"/>
                <a:sym typeface="Courier New"/>
              </a:rPr>
              <a:t>    except ImportError:</a:t>
            </a:r>
            <a:endParaRPr sz="10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1000">
                <a:solidFill>
                  <a:srgbClr val="000000"/>
                </a:solidFill>
                <a:latin typeface="Courier New"/>
                <a:ea typeface="Courier New"/>
                <a:cs typeface="Courier New"/>
                <a:sym typeface="Courier New"/>
              </a:rPr>
              <a:t>        print("Couldn't import something")</a:t>
            </a:r>
            <a:endParaRPr sz="10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1000">
                <a:solidFill>
                  <a:srgbClr val="000000"/>
                </a:solidFill>
                <a:latin typeface="Courier New"/>
                <a:ea typeface="Courier New"/>
                <a:cs typeface="Courier New"/>
                <a:sym typeface="Courier New"/>
              </a:rPr>
              <a:t>&gt;&gt;&gt; import_test()</a:t>
            </a:r>
            <a:endParaRPr sz="1000">
              <a:solidFill>
                <a:srgbClr val="000000"/>
              </a:solidFill>
              <a:latin typeface="Courier New"/>
              <a:ea typeface="Courier New"/>
              <a:cs typeface="Courier New"/>
              <a:sym typeface="Courier New"/>
            </a:endParaRPr>
          </a:p>
          <a:p>
            <a:pPr marL="0" lvl="0" indent="0" algn="l" rtl="0">
              <a:spcBef>
                <a:spcPts val="1200"/>
              </a:spcBef>
              <a:spcAft>
                <a:spcPts val="0"/>
              </a:spcAft>
              <a:buNone/>
            </a:pPr>
            <a:r>
              <a:rPr lang="en" sz="1000">
                <a:solidFill>
                  <a:srgbClr val="000000"/>
                </a:solidFill>
                <a:latin typeface="Courier New"/>
                <a:ea typeface="Courier New"/>
                <a:cs typeface="Courier New"/>
                <a:sym typeface="Courier New"/>
              </a:rPr>
              <a:t>...</a:t>
            </a:r>
            <a:endParaRPr sz="1000">
              <a:solidFill>
                <a:srgbClr val="000000"/>
              </a:solidFill>
              <a:latin typeface="Courier New"/>
              <a:ea typeface="Courier New"/>
              <a:cs typeface="Courier New"/>
              <a:sym typeface="Courier New"/>
            </a:endParaRPr>
          </a:p>
          <a:p>
            <a:pPr marL="0" lvl="0" indent="0" algn="l" rtl="0">
              <a:spcBef>
                <a:spcPts val="1200"/>
              </a:spcBef>
              <a:spcAft>
                <a:spcPts val="0"/>
              </a:spcAft>
              <a:buNone/>
            </a:pPr>
            <a:r>
              <a:rPr lang="en" sz="1000">
                <a:solidFill>
                  <a:srgbClr val="000000"/>
                </a:solidFill>
                <a:latin typeface="Courier New"/>
                <a:ea typeface="Courier New"/>
                <a:cs typeface="Courier New"/>
                <a:sym typeface="Courier New"/>
              </a:rPr>
              <a:t>Couldn't import something</a:t>
            </a:r>
            <a:endParaRPr sz="1000">
              <a:solidFill>
                <a:srgbClr val="000000"/>
              </a:solidFill>
              <a:latin typeface="Courier New"/>
              <a:ea typeface="Courier New"/>
              <a:cs typeface="Courier New"/>
              <a:sym typeface="Courier New"/>
            </a:endParaRPr>
          </a:p>
          <a:p>
            <a:pPr marL="0" lvl="0" indent="0" algn="l" rtl="0">
              <a:spcBef>
                <a:spcPts val="1200"/>
              </a:spcBef>
              <a:spcAft>
                <a:spcPts val="0"/>
              </a:spcAft>
              <a:buClr>
                <a:schemeClr val="dk1"/>
              </a:buClr>
              <a:buSzPts val="1100"/>
              <a:buFont typeface="Arial"/>
              <a:buNone/>
            </a:pPr>
            <a:endParaRPr sz="1000">
              <a:solidFill>
                <a:srgbClr val="000000"/>
              </a:solidFill>
              <a:latin typeface="Courier New"/>
              <a:ea typeface="Courier New"/>
              <a:cs typeface="Courier New"/>
              <a:sym typeface="Courier New"/>
            </a:endParaRPr>
          </a:p>
          <a:p>
            <a:pPr marL="0" lvl="0" indent="0" algn="l" rtl="0">
              <a:spcBef>
                <a:spcPts val="1600"/>
              </a:spcBef>
              <a:spcAft>
                <a:spcPts val="1600"/>
              </a:spcAft>
              <a:buNone/>
            </a:pPr>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sp>
        <p:nvSpPr>
          <p:cNvPr id="676" name="Google Shape;676;p1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Explanation </a:t>
            </a:r>
            <a:endParaRPr/>
          </a:p>
        </p:txBody>
      </p:sp>
      <p:sp>
        <p:nvSpPr>
          <p:cNvPr id="677" name="Google Shape;677;p1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 sz="2500">
                <a:solidFill>
                  <a:schemeClr val="dk1"/>
                </a:solidFill>
                <a:latin typeface="Times New Roman"/>
                <a:ea typeface="Times New Roman"/>
                <a:cs typeface="Times New Roman"/>
                <a:sym typeface="Times New Roman"/>
              </a:rPr>
              <a:t>The reason for this is because </a:t>
            </a:r>
            <a:r>
              <a:rPr lang="en" sz="2500">
                <a:solidFill>
                  <a:schemeClr val="dk1"/>
                </a:solidFill>
                <a:latin typeface="Courier New"/>
                <a:ea typeface="Courier New"/>
                <a:cs typeface="Courier New"/>
                <a:sym typeface="Courier New"/>
              </a:rPr>
              <a:t>operating</a:t>
            </a:r>
            <a:r>
              <a:rPr lang="en" sz="2500">
                <a:solidFill>
                  <a:schemeClr val="dk1"/>
                </a:solidFill>
                <a:latin typeface="Times New Roman"/>
                <a:ea typeface="Times New Roman"/>
                <a:cs typeface="Times New Roman"/>
                <a:sym typeface="Times New Roman"/>
              </a:rPr>
              <a:t> is not a built-in module in python and therefore an error was triggered while in the</a:t>
            </a:r>
            <a:r>
              <a:rPr lang="en" sz="2500">
                <a:solidFill>
                  <a:schemeClr val="dk1"/>
                </a:solidFill>
                <a:latin typeface="Courier New"/>
                <a:ea typeface="Courier New"/>
                <a:cs typeface="Courier New"/>
                <a:sym typeface="Courier New"/>
              </a:rPr>
              <a:t> try </a:t>
            </a:r>
            <a:r>
              <a:rPr lang="en" sz="2500">
                <a:solidFill>
                  <a:schemeClr val="dk1"/>
                </a:solidFill>
                <a:latin typeface="Times New Roman"/>
                <a:ea typeface="Times New Roman"/>
                <a:cs typeface="Times New Roman"/>
                <a:sym typeface="Times New Roman"/>
              </a:rPr>
              <a:t>block. You can also use the</a:t>
            </a:r>
            <a:r>
              <a:rPr lang="en" sz="2500">
                <a:solidFill>
                  <a:schemeClr val="dk1"/>
                </a:solidFill>
                <a:latin typeface="Courier New"/>
                <a:ea typeface="Courier New"/>
                <a:cs typeface="Courier New"/>
                <a:sym typeface="Courier New"/>
              </a:rPr>
              <a:t> raise</a:t>
            </a:r>
            <a:r>
              <a:rPr lang="en" sz="2500">
                <a:solidFill>
                  <a:schemeClr val="dk1"/>
                </a:solidFill>
                <a:latin typeface="Times New Roman"/>
                <a:ea typeface="Times New Roman"/>
                <a:cs typeface="Times New Roman"/>
                <a:sym typeface="Times New Roman"/>
              </a:rPr>
              <a:t> statement to force an exception to occur. </a:t>
            </a:r>
            <a:endParaRPr sz="2500">
              <a:solidFill>
                <a:schemeClr val="dk1"/>
              </a:solidFill>
              <a:latin typeface="Times New Roman"/>
              <a:ea typeface="Times New Roman"/>
              <a:cs typeface="Times New Roman"/>
              <a:sym typeface="Times New Roman"/>
            </a:endParaRPr>
          </a:p>
          <a:p>
            <a:pPr marL="0" lvl="0" indent="0" algn="l" rtl="0">
              <a:spcBef>
                <a:spcPts val="1200"/>
              </a:spcBef>
              <a:spcAft>
                <a:spcPts val="1600"/>
              </a:spcAft>
              <a:buNone/>
            </a:pPr>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115"/>
          <p:cNvSpPr txBox="1">
            <a:spLocks noGrp="1"/>
          </p:cNvSpPr>
          <p:nvPr>
            <p:ph type="title"/>
          </p:nvPr>
        </p:nvSpPr>
        <p:spPr>
          <a:xfrm>
            <a:off x="182125"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a:t>
            </a:r>
            <a:r>
              <a:rPr lang="en">
                <a:latin typeface="Courier New"/>
                <a:ea typeface="Courier New"/>
                <a:cs typeface="Courier New"/>
                <a:sym typeface="Courier New"/>
              </a:rPr>
              <a:t>raise </a:t>
            </a:r>
            <a:r>
              <a:rPr lang="en"/>
              <a:t>statement </a:t>
            </a:r>
            <a:endParaRPr/>
          </a:p>
        </p:txBody>
      </p:sp>
      <p:sp>
        <p:nvSpPr>
          <p:cNvPr id="683" name="Google Shape;683;p115"/>
          <p:cNvSpPr txBox="1">
            <a:spLocks noGrp="1"/>
          </p:cNvSpPr>
          <p:nvPr>
            <p:ph type="body" idx="1"/>
          </p:nvPr>
        </p:nvSpPr>
        <p:spPr>
          <a:xfrm>
            <a:off x="182125" y="634250"/>
            <a:ext cx="8835300" cy="450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a:solidFill>
                  <a:srgbClr val="000000"/>
                </a:solidFill>
                <a:latin typeface="Courier New"/>
                <a:ea typeface="Courier New"/>
                <a:cs typeface="Courier New"/>
                <a:sym typeface="Courier New"/>
              </a:rPr>
              <a:t>try:</a:t>
            </a:r>
            <a:endParaRPr sz="12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200">
                <a:solidFill>
                  <a:srgbClr val="000000"/>
                </a:solidFill>
                <a:latin typeface="Courier New"/>
                <a:ea typeface="Courier New"/>
                <a:cs typeface="Courier New"/>
                <a:sym typeface="Courier New"/>
              </a:rPr>
              <a:t>    a = input('Enter an integer ')</a:t>
            </a:r>
            <a:endParaRPr sz="12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200">
                <a:solidFill>
                  <a:srgbClr val="000000"/>
                </a:solidFill>
                <a:latin typeface="Courier New"/>
                <a:ea typeface="Courier New"/>
                <a:cs typeface="Courier New"/>
                <a:sym typeface="Courier New"/>
              </a:rPr>
              <a:t>    raise Exception("Something strange happened")</a:t>
            </a:r>
            <a:endParaRPr sz="12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200">
                <a:solidFill>
                  <a:srgbClr val="000000"/>
                </a:solidFill>
                <a:latin typeface="Courier New"/>
                <a:ea typeface="Courier New"/>
                <a:cs typeface="Courier New"/>
                <a:sym typeface="Courier New"/>
              </a:rPr>
              <a:t>except ValueError:</a:t>
            </a:r>
            <a:endParaRPr sz="12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1200">
                <a:solidFill>
                  <a:srgbClr val="000000"/>
                </a:solidFill>
                <a:latin typeface="Courier New"/>
                <a:ea typeface="Courier New"/>
                <a:cs typeface="Courier New"/>
                <a:sym typeface="Courier New"/>
              </a:rPr>
              <a:t>    print("An exception happened.")</a:t>
            </a:r>
            <a:endParaRPr sz="12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endParaRPr sz="12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200">
                <a:solidFill>
                  <a:srgbClr val="000000"/>
                </a:solidFill>
                <a:latin typeface="Courier New"/>
                <a:ea typeface="Courier New"/>
                <a:cs typeface="Courier New"/>
                <a:sym typeface="Courier New"/>
              </a:rPr>
              <a:t>&gt;&gt;&gt; Enter an integer 10</a:t>
            </a:r>
            <a:endParaRPr sz="12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200">
                <a:solidFill>
                  <a:srgbClr val="000000"/>
                </a:solidFill>
                <a:latin typeface="Courier New"/>
                <a:ea typeface="Courier New"/>
                <a:cs typeface="Courier New"/>
                <a:sym typeface="Courier New"/>
              </a:rPr>
              <a:t>Traceback (most recent call last):</a:t>
            </a:r>
            <a:endParaRPr sz="12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200">
                <a:solidFill>
                  <a:srgbClr val="000000"/>
                </a:solidFill>
                <a:latin typeface="Courier New"/>
                <a:ea typeface="Courier New"/>
                <a:cs typeface="Courier New"/>
                <a:sym typeface="Courier New"/>
              </a:rPr>
              <a:t>File "&lt;stdin&gt;", line 3, in &lt;module&gt;</a:t>
            </a:r>
            <a:endParaRPr sz="12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200">
                <a:solidFill>
                  <a:srgbClr val="000000"/>
                </a:solidFill>
                <a:latin typeface="Courier New"/>
                <a:ea typeface="Courier New"/>
                <a:cs typeface="Courier New"/>
                <a:sym typeface="Courier New"/>
              </a:rPr>
              <a:t>Exception: Something strange happened</a:t>
            </a:r>
            <a:endParaRPr sz="1200">
              <a:solidFill>
                <a:srgbClr val="000000"/>
              </a:solidFill>
              <a:latin typeface="Courier New"/>
              <a:ea typeface="Courier New"/>
              <a:cs typeface="Courier New"/>
              <a:sym typeface="Courier New"/>
            </a:endParaRPr>
          </a:p>
          <a:p>
            <a:pPr marL="0" lvl="0" indent="0" algn="l" rtl="0">
              <a:spcBef>
                <a:spcPts val="1600"/>
              </a:spcBef>
              <a:spcAft>
                <a:spcPts val="1600"/>
              </a:spcAft>
              <a:buNone/>
            </a:pPr>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116"/>
          <p:cNvSpPr txBox="1">
            <a:spLocks noGrp="1"/>
          </p:cNvSpPr>
          <p:nvPr>
            <p:ph type="title"/>
          </p:nvPr>
        </p:nvSpPr>
        <p:spPr>
          <a:xfrm>
            <a:off x="311700" y="0"/>
            <a:ext cx="8459400" cy="45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300">
                <a:latin typeface="Courier New"/>
                <a:ea typeface="Courier New"/>
                <a:cs typeface="Courier New"/>
                <a:sym typeface="Courier New"/>
              </a:rPr>
              <a:t>try/except/finally</a:t>
            </a:r>
            <a:r>
              <a:rPr lang="en" sz="2300"/>
              <a:t> statement </a:t>
            </a:r>
            <a:endParaRPr sz="2300"/>
          </a:p>
        </p:txBody>
      </p:sp>
      <p:sp>
        <p:nvSpPr>
          <p:cNvPr id="689" name="Google Shape;689;p116"/>
          <p:cNvSpPr txBox="1">
            <a:spLocks noGrp="1"/>
          </p:cNvSpPr>
          <p:nvPr>
            <p:ph type="body" idx="1"/>
          </p:nvPr>
        </p:nvSpPr>
        <p:spPr>
          <a:xfrm>
            <a:off x="311700" y="596125"/>
            <a:ext cx="8832300" cy="443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800">
                <a:solidFill>
                  <a:srgbClr val="000000"/>
                </a:solidFill>
                <a:latin typeface="Courier New"/>
                <a:ea typeface="Courier New"/>
                <a:cs typeface="Courier New"/>
                <a:sym typeface="Courier New"/>
              </a:rPr>
              <a:t>def divide(a, b):</a:t>
            </a:r>
            <a:endParaRPr sz="8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800">
                <a:solidFill>
                  <a:srgbClr val="000000"/>
                </a:solidFill>
                <a:latin typeface="Courier New"/>
                <a:ea typeface="Courier New"/>
                <a:cs typeface="Courier New"/>
                <a:sym typeface="Courier New"/>
              </a:rPr>
              <a:t>    try:</a:t>
            </a:r>
            <a:endParaRPr sz="8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800">
                <a:solidFill>
                  <a:srgbClr val="000000"/>
                </a:solidFill>
                <a:latin typeface="Courier New"/>
                <a:ea typeface="Courier New"/>
                <a:cs typeface="Courier New"/>
                <a:sym typeface="Courier New"/>
              </a:rPr>
              <a:t>        result = a / b</a:t>
            </a:r>
            <a:endParaRPr sz="8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800">
                <a:solidFill>
                  <a:srgbClr val="000000"/>
                </a:solidFill>
                <a:latin typeface="Courier New"/>
                <a:ea typeface="Courier New"/>
                <a:cs typeface="Courier New"/>
                <a:sym typeface="Courier New"/>
              </a:rPr>
              <a:t>    except ZeroDivisionError:</a:t>
            </a:r>
            <a:endParaRPr sz="8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800">
                <a:solidFill>
                  <a:srgbClr val="000000"/>
                </a:solidFill>
                <a:latin typeface="Courier New"/>
                <a:ea typeface="Courier New"/>
                <a:cs typeface="Courier New"/>
                <a:sym typeface="Courier New"/>
              </a:rPr>
              <a:t>        print("Can't divide by 0")</a:t>
            </a:r>
            <a:endParaRPr sz="8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800">
                <a:solidFill>
                  <a:srgbClr val="000000"/>
                </a:solidFill>
                <a:latin typeface="Courier New"/>
                <a:ea typeface="Courier New"/>
                <a:cs typeface="Courier New"/>
                <a:sym typeface="Courier New"/>
              </a:rPr>
              <a:t>    else:</a:t>
            </a:r>
            <a:endParaRPr sz="8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800">
                <a:solidFill>
                  <a:srgbClr val="000000"/>
                </a:solidFill>
                <a:latin typeface="Courier New"/>
                <a:ea typeface="Courier New"/>
                <a:cs typeface="Courier New"/>
                <a:sym typeface="Courier New"/>
              </a:rPr>
              <a:t>        print(result)</a:t>
            </a:r>
            <a:endParaRPr sz="8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800">
                <a:solidFill>
                  <a:srgbClr val="000000"/>
                </a:solidFill>
                <a:latin typeface="Courier New"/>
                <a:ea typeface="Courier New"/>
                <a:cs typeface="Courier New"/>
                <a:sym typeface="Courier New"/>
              </a:rPr>
              <a:t>    finally:</a:t>
            </a:r>
            <a:endParaRPr sz="8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800">
                <a:solidFill>
                  <a:srgbClr val="000000"/>
                </a:solidFill>
                <a:latin typeface="Courier New"/>
                <a:ea typeface="Courier New"/>
                <a:cs typeface="Courier New"/>
                <a:sym typeface="Courier New"/>
              </a:rPr>
              <a:t>    print('This is in the finally statement')</a:t>
            </a:r>
            <a:endParaRPr sz="8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800">
                <a:solidFill>
                  <a:srgbClr val="000000"/>
                </a:solidFill>
                <a:latin typeface="Courier New"/>
                <a:ea typeface="Courier New"/>
                <a:cs typeface="Courier New"/>
                <a:sym typeface="Courier New"/>
              </a:rPr>
              <a:t>&gt;&gt;&gt; divide(10, 2)</a:t>
            </a:r>
            <a:endParaRPr sz="8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800">
                <a:solidFill>
                  <a:srgbClr val="000000"/>
                </a:solidFill>
                <a:latin typeface="Courier New"/>
                <a:ea typeface="Courier New"/>
                <a:cs typeface="Courier New"/>
                <a:sym typeface="Courier New"/>
              </a:rPr>
              <a:t>...</a:t>
            </a:r>
            <a:endParaRPr sz="8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800">
                <a:solidFill>
                  <a:srgbClr val="000000"/>
                </a:solidFill>
                <a:latin typeface="Courier New"/>
                <a:ea typeface="Courier New"/>
                <a:cs typeface="Courier New"/>
                <a:sym typeface="Courier New"/>
              </a:rPr>
              <a:t>5.0</a:t>
            </a:r>
            <a:endParaRPr sz="8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800">
                <a:solidFill>
                  <a:srgbClr val="000000"/>
                </a:solidFill>
                <a:latin typeface="Courier New"/>
                <a:ea typeface="Courier New"/>
                <a:cs typeface="Courier New"/>
                <a:sym typeface="Courier New"/>
              </a:rPr>
              <a:t>This is in the finally statement</a:t>
            </a:r>
            <a:endParaRPr sz="8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endParaRPr/>
          </a:p>
          <a:p>
            <a:pPr marL="0" lvl="0" indent="0" algn="l" rtl="0">
              <a:spcBef>
                <a:spcPts val="1600"/>
              </a:spcBef>
              <a:spcAft>
                <a:spcPts val="1600"/>
              </a:spcAft>
              <a:buNone/>
            </a:pPr>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1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Image Credits </a:t>
            </a:r>
            <a:endParaRPr/>
          </a:p>
        </p:txBody>
      </p:sp>
      <p:sp>
        <p:nvSpPr>
          <p:cNvPr id="695" name="Google Shape;695;p117"/>
          <p:cNvSpPr txBox="1">
            <a:spLocks noGrp="1"/>
          </p:cNvSpPr>
          <p:nvPr>
            <p:ph type="body" idx="1"/>
          </p:nvPr>
        </p:nvSpPr>
        <p:spPr>
          <a:xfrm>
            <a:off x="311700" y="1152475"/>
            <a:ext cx="8832300" cy="406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a:t>Python Interpreter: </a:t>
            </a:r>
            <a:r>
              <a:rPr lang="en" sz="1700" u="sng">
                <a:solidFill>
                  <a:schemeClr val="hlink"/>
                </a:solidFill>
                <a:hlinkClick r:id="rId3"/>
              </a:rPr>
              <a:t>https://learning-python.com/class/Workbook/unit02.htm</a:t>
            </a:r>
            <a:endParaRPr sz="1700"/>
          </a:p>
          <a:p>
            <a:pPr marL="0" lvl="0" indent="0" algn="l" rtl="0">
              <a:spcBef>
                <a:spcPts val="1600"/>
              </a:spcBef>
              <a:spcAft>
                <a:spcPts val="0"/>
              </a:spcAft>
              <a:buNone/>
            </a:pPr>
            <a:r>
              <a:rPr lang="en" sz="1700"/>
              <a:t>Mosaic IDE: </a:t>
            </a:r>
            <a:r>
              <a:rPr lang="en" sz="1700" u="sng">
                <a:solidFill>
                  <a:schemeClr val="hlink"/>
                </a:solidFill>
                <a:hlinkClick r:id="rId4"/>
              </a:rPr>
              <a:t>http://www.mosaic-industries.com/Products/Software/IDE.html</a:t>
            </a:r>
            <a:endParaRPr sz="1700"/>
          </a:p>
          <a:p>
            <a:pPr marL="0" lvl="0" indent="0" algn="l" rtl="0">
              <a:spcBef>
                <a:spcPts val="1600"/>
              </a:spcBef>
              <a:spcAft>
                <a:spcPts val="0"/>
              </a:spcAft>
              <a:buNone/>
            </a:pPr>
            <a:r>
              <a:rPr lang="en" sz="1700"/>
              <a:t>Boolean Algebra: </a:t>
            </a:r>
            <a:r>
              <a:rPr lang="en" sz="1700" u="sng">
                <a:solidFill>
                  <a:schemeClr val="hlink"/>
                </a:solidFill>
                <a:hlinkClick r:id="rId5"/>
              </a:rPr>
              <a:t>https://www.investopedia.com/thmb/tYahC_el76R8oETvnxgfH9uVdZo=/1000x750/smart/filters:no_upscale()/Free-boolean-algebra-hasse-diagram-a30ae4a9499547d186f0343e31eda288.png</a:t>
            </a:r>
            <a:endParaRPr sz="1700"/>
          </a:p>
          <a:p>
            <a:pPr marL="0" lvl="0" indent="0" algn="l" rtl="0">
              <a:spcBef>
                <a:spcPts val="1600"/>
              </a:spcBef>
              <a:spcAft>
                <a:spcPts val="0"/>
              </a:spcAft>
              <a:buNone/>
            </a:pPr>
            <a:r>
              <a:rPr lang="en" sz="1700"/>
              <a:t>Functions: </a:t>
            </a:r>
            <a:r>
              <a:rPr lang="en" sz="1700" u="sng">
                <a:solidFill>
                  <a:schemeClr val="hlink"/>
                </a:solidFill>
                <a:hlinkClick r:id="rId6"/>
              </a:rPr>
              <a:t>https://upload.wikimedia.org/wikipedia/commons/thumb/8/83/Injection_keine_Injektion_2a.svg/220px-Injection_keine_Injektion_2a.svg.png</a:t>
            </a:r>
            <a:r>
              <a:rPr lang="en" sz="1700"/>
              <a:t> </a:t>
            </a:r>
            <a:endParaRPr sz="1700"/>
          </a:p>
          <a:p>
            <a:pPr marL="0" lvl="0" indent="0" algn="l" rtl="0">
              <a:spcBef>
                <a:spcPts val="1600"/>
              </a:spcBef>
              <a:spcAft>
                <a:spcPts val="0"/>
              </a:spcAft>
              <a:buNone/>
            </a:pPr>
            <a:endParaRPr sz="1700"/>
          </a:p>
          <a:p>
            <a:pPr marL="0" lvl="0" indent="0" algn="l" rtl="0">
              <a:spcBef>
                <a:spcPts val="1600"/>
              </a:spcBef>
              <a:spcAft>
                <a:spcPts val="16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Which IDE to Use For Python???</a:t>
            </a:r>
            <a:endParaRPr/>
          </a:p>
        </p:txBody>
      </p:sp>
      <p:sp>
        <p:nvSpPr>
          <p:cNvPr id="118" name="Google Shape;118;p23"/>
          <p:cNvSpPr txBox="1">
            <a:spLocks noGrp="1"/>
          </p:cNvSpPr>
          <p:nvPr>
            <p:ph type="body" idx="1"/>
          </p:nvPr>
        </p:nvSpPr>
        <p:spPr>
          <a:xfrm>
            <a:off x="3272188" y="2419250"/>
            <a:ext cx="5079600" cy="1103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19" name="Google Shape;119;p23"/>
          <p:cNvPicPr preferRelativeResize="0"/>
          <p:nvPr/>
        </p:nvPicPr>
        <p:blipFill>
          <a:blip r:embed="rId3">
            <a:alphaModFix/>
          </a:blip>
          <a:stretch>
            <a:fillRect/>
          </a:stretch>
        </p:blipFill>
        <p:spPr>
          <a:xfrm>
            <a:off x="706300" y="1310200"/>
            <a:ext cx="1771650" cy="1771650"/>
          </a:xfrm>
          <a:prstGeom prst="rect">
            <a:avLst/>
          </a:prstGeom>
          <a:noFill/>
          <a:ln>
            <a:noFill/>
          </a:ln>
        </p:spPr>
      </p:pic>
      <p:pic>
        <p:nvPicPr>
          <p:cNvPr id="120" name="Google Shape;120;p23"/>
          <p:cNvPicPr preferRelativeResize="0"/>
          <p:nvPr/>
        </p:nvPicPr>
        <p:blipFill>
          <a:blip r:embed="rId4">
            <a:alphaModFix/>
          </a:blip>
          <a:stretch>
            <a:fillRect/>
          </a:stretch>
        </p:blipFill>
        <p:spPr>
          <a:xfrm>
            <a:off x="3132275" y="1310200"/>
            <a:ext cx="1778099" cy="417850"/>
          </a:xfrm>
          <a:prstGeom prst="rect">
            <a:avLst/>
          </a:prstGeom>
          <a:noFill/>
          <a:ln>
            <a:noFill/>
          </a:ln>
        </p:spPr>
      </p:pic>
      <p:pic>
        <p:nvPicPr>
          <p:cNvPr id="121" name="Google Shape;121;p23"/>
          <p:cNvPicPr preferRelativeResize="0"/>
          <p:nvPr/>
        </p:nvPicPr>
        <p:blipFill>
          <a:blip r:embed="rId5">
            <a:alphaModFix/>
          </a:blip>
          <a:stretch>
            <a:fillRect/>
          </a:stretch>
        </p:blipFill>
        <p:spPr>
          <a:xfrm>
            <a:off x="3268075" y="2671251"/>
            <a:ext cx="5451249" cy="609381"/>
          </a:xfrm>
          <a:prstGeom prst="rect">
            <a:avLst/>
          </a:prstGeom>
          <a:noFill/>
          <a:ln>
            <a:noFill/>
          </a:ln>
        </p:spPr>
      </p:pic>
      <p:pic>
        <p:nvPicPr>
          <p:cNvPr id="122" name="Google Shape;122;p23"/>
          <p:cNvPicPr preferRelativeResize="0"/>
          <p:nvPr/>
        </p:nvPicPr>
        <p:blipFill>
          <a:blip r:embed="rId6">
            <a:alphaModFix/>
          </a:blip>
          <a:stretch>
            <a:fillRect/>
          </a:stretch>
        </p:blipFill>
        <p:spPr>
          <a:xfrm>
            <a:off x="713700" y="3280625"/>
            <a:ext cx="1756850" cy="1756850"/>
          </a:xfrm>
          <a:prstGeom prst="rect">
            <a:avLst/>
          </a:prstGeom>
          <a:noFill/>
          <a:ln>
            <a:noFill/>
          </a:ln>
        </p:spPr>
      </p:pic>
      <p:pic>
        <p:nvPicPr>
          <p:cNvPr id="123" name="Google Shape;123;p23"/>
          <p:cNvPicPr preferRelativeResize="0"/>
          <p:nvPr/>
        </p:nvPicPr>
        <p:blipFill>
          <a:blip r:embed="rId7">
            <a:alphaModFix/>
          </a:blip>
          <a:stretch>
            <a:fillRect/>
          </a:stretch>
        </p:blipFill>
        <p:spPr>
          <a:xfrm>
            <a:off x="3619500" y="3713600"/>
            <a:ext cx="1905000" cy="1000125"/>
          </a:xfrm>
          <a:prstGeom prst="rect">
            <a:avLst/>
          </a:prstGeom>
          <a:noFill/>
          <a:ln>
            <a:noFill/>
          </a:ln>
        </p:spPr>
      </p:pic>
      <p:pic>
        <p:nvPicPr>
          <p:cNvPr id="124" name="Google Shape;124;p23"/>
          <p:cNvPicPr preferRelativeResize="0"/>
          <p:nvPr/>
        </p:nvPicPr>
        <p:blipFill>
          <a:blip r:embed="rId8">
            <a:alphaModFix/>
          </a:blip>
          <a:stretch>
            <a:fillRect/>
          </a:stretch>
        </p:blipFill>
        <p:spPr>
          <a:xfrm>
            <a:off x="5840124" y="1166700"/>
            <a:ext cx="1905000" cy="704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 Use</a:t>
            </a:r>
            <a:endParaRPr/>
          </a:p>
        </p:txBody>
      </p:sp>
      <p:sp>
        <p:nvSpPr>
          <p:cNvPr id="130" name="Google Shape;130;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31" name="Google Shape;131;p24"/>
          <p:cNvPicPr preferRelativeResize="0"/>
          <p:nvPr/>
        </p:nvPicPr>
        <p:blipFill>
          <a:blip r:embed="rId3">
            <a:alphaModFix/>
          </a:blip>
          <a:stretch>
            <a:fillRect/>
          </a:stretch>
        </p:blipFill>
        <p:spPr>
          <a:xfrm>
            <a:off x="1483650" y="1413850"/>
            <a:ext cx="2699675" cy="2699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Try Them All Out &amp; See Which Ones </a:t>
            </a:r>
            <a:r>
              <a:rPr lang="en" i="1"/>
              <a:t>Tick</a:t>
            </a:r>
            <a:r>
              <a:rPr lang="en"/>
              <a:t> With You</a:t>
            </a:r>
            <a:endParaRPr/>
          </a:p>
        </p:txBody>
      </p:sp>
      <p:sp>
        <p:nvSpPr>
          <p:cNvPr id="137" name="Google Shape;137;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500">
                <a:solidFill>
                  <a:srgbClr val="000000"/>
                </a:solidFill>
              </a:rPr>
              <a:t>A comprehensive list of IDEs for Python: </a:t>
            </a:r>
            <a:r>
              <a:rPr lang="en" sz="2000" b="1" u="sng">
                <a:solidFill>
                  <a:schemeClr val="hlink"/>
                </a:solidFill>
                <a:latin typeface="Courier New"/>
                <a:ea typeface="Courier New"/>
                <a:cs typeface="Courier New"/>
                <a:sym typeface="Courier New"/>
                <a:hlinkClick r:id="rId3"/>
              </a:rPr>
              <a:t>https://wiki.python.org/moin/IntegratedDevelopmentEnvironmen</a:t>
            </a:r>
            <a:r>
              <a:rPr lang="en" sz="2000" u="sng">
                <a:solidFill>
                  <a:schemeClr val="hlink"/>
                </a:solidFill>
                <a:latin typeface="Times New Roman"/>
                <a:ea typeface="Times New Roman"/>
                <a:cs typeface="Times New Roman"/>
                <a:sym typeface="Times New Roman"/>
                <a:hlinkClick r:id="rId3"/>
              </a:rPr>
              <a:t>ts</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6"/>
          <p:cNvSpPr txBox="1">
            <a:spLocks noGrp="1"/>
          </p:cNvSpPr>
          <p:nvPr>
            <p:ph type="title"/>
          </p:nvPr>
        </p:nvSpPr>
        <p:spPr>
          <a:xfrm>
            <a:off x="311700" y="-103650"/>
            <a:ext cx="8511300" cy="50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to Install Python on All Machines  </a:t>
            </a:r>
            <a:endParaRPr/>
          </a:p>
        </p:txBody>
      </p:sp>
      <p:sp>
        <p:nvSpPr>
          <p:cNvPr id="143" name="Google Shape;143;p26"/>
          <p:cNvSpPr txBox="1">
            <a:spLocks noGrp="1"/>
          </p:cNvSpPr>
          <p:nvPr>
            <p:ph type="body" idx="1"/>
          </p:nvPr>
        </p:nvSpPr>
        <p:spPr>
          <a:xfrm>
            <a:off x="492900" y="404250"/>
            <a:ext cx="8511300" cy="4604100"/>
          </a:xfrm>
          <a:prstGeom prst="rect">
            <a:avLst/>
          </a:prstGeom>
        </p:spPr>
        <p:txBody>
          <a:bodyPr spcFirstLastPara="1" wrap="square" lIns="91425" tIns="91425" rIns="91425" bIns="91425" anchor="t" anchorCtr="0">
            <a:noAutofit/>
          </a:bodyPr>
          <a:lstStyle/>
          <a:p>
            <a:pPr marL="0" lvl="0" indent="457200" algn="l" rtl="0">
              <a:spcBef>
                <a:spcPts val="1200"/>
              </a:spcBef>
              <a:spcAft>
                <a:spcPts val="0"/>
              </a:spcAft>
              <a:buClr>
                <a:schemeClr val="dk1"/>
              </a:buClr>
              <a:buSzPts val="1100"/>
              <a:buFont typeface="Arial"/>
              <a:buNone/>
            </a:pPr>
            <a:r>
              <a:rPr lang="en" sz="1600" b="1">
                <a:solidFill>
                  <a:schemeClr val="dk1"/>
                </a:solidFill>
                <a:latin typeface="Times New Roman"/>
                <a:ea typeface="Times New Roman"/>
                <a:cs typeface="Times New Roman"/>
                <a:sym typeface="Times New Roman"/>
              </a:rPr>
              <a:t>Windows:</a:t>
            </a:r>
            <a:endParaRPr sz="1600" b="1">
              <a:solidFill>
                <a:schemeClr val="dk1"/>
              </a:solidFill>
              <a:latin typeface="Times New Roman"/>
              <a:ea typeface="Times New Roman"/>
              <a:cs typeface="Times New Roman"/>
              <a:sym typeface="Times New Roman"/>
            </a:endParaRPr>
          </a:p>
          <a:p>
            <a:pPr marL="914400" lvl="0" indent="0" algn="l" rtl="0">
              <a:spcBef>
                <a:spcPts val="1200"/>
              </a:spcBef>
              <a:spcAft>
                <a:spcPts val="0"/>
              </a:spcAft>
              <a:buNone/>
            </a:pPr>
            <a:r>
              <a:rPr lang="en" sz="1600">
                <a:solidFill>
                  <a:schemeClr val="dk1"/>
                </a:solidFill>
                <a:latin typeface="Times New Roman"/>
                <a:ea typeface="Times New Roman"/>
                <a:cs typeface="Times New Roman"/>
                <a:sym typeface="Times New Roman"/>
              </a:rPr>
              <a:t>Download the PyCharm installer, run the executable file, and follow the installer steps. Here’s the instructions on the PyCharm website: </a:t>
            </a:r>
            <a:r>
              <a:rPr lang="en" sz="1600" b="1">
                <a:solidFill>
                  <a:srgbClr val="0000FF"/>
                </a:solidFill>
                <a:latin typeface="Courier New"/>
                <a:ea typeface="Courier New"/>
                <a:cs typeface="Courier New"/>
                <a:sym typeface="Courier New"/>
              </a:rPr>
              <a:t>https://www.jetbrains.com/help/pycharm/installation-guide.html?section=Windows</a:t>
            </a:r>
            <a:endParaRPr sz="1600" b="1">
              <a:solidFill>
                <a:srgbClr val="0000FF"/>
              </a:solidFill>
              <a:latin typeface="Courier New"/>
              <a:ea typeface="Courier New"/>
              <a:cs typeface="Courier New"/>
              <a:sym typeface="Courier New"/>
            </a:endParaRPr>
          </a:p>
          <a:p>
            <a:pPr marL="457200" lvl="0" indent="0" algn="l" rtl="0">
              <a:spcBef>
                <a:spcPts val="1200"/>
              </a:spcBef>
              <a:spcAft>
                <a:spcPts val="0"/>
              </a:spcAft>
              <a:buNone/>
            </a:pPr>
            <a:r>
              <a:rPr lang="en" sz="1600">
                <a:solidFill>
                  <a:schemeClr val="dk1"/>
                </a:solidFill>
              </a:rPr>
              <a:t>·</a:t>
            </a:r>
            <a:r>
              <a:rPr lang="en" sz="1600">
                <a:solidFill>
                  <a:schemeClr val="dk1"/>
                </a:solidFill>
                <a:latin typeface="Times New Roman"/>
                <a:ea typeface="Times New Roman"/>
                <a:cs typeface="Times New Roman"/>
                <a:sym typeface="Times New Roman"/>
              </a:rPr>
              <a:t> </a:t>
            </a:r>
            <a:r>
              <a:rPr lang="en" sz="1600" b="1">
                <a:solidFill>
                  <a:schemeClr val="dk1"/>
                </a:solidFill>
                <a:latin typeface="Times New Roman"/>
                <a:ea typeface="Times New Roman"/>
                <a:cs typeface="Times New Roman"/>
                <a:sym typeface="Times New Roman"/>
              </a:rPr>
              <a:t>MacOs:</a:t>
            </a:r>
            <a:r>
              <a:rPr lang="en" sz="1600">
                <a:solidFill>
                  <a:schemeClr val="dk1"/>
                </a:solidFill>
                <a:latin typeface="Times New Roman"/>
                <a:ea typeface="Times New Roman"/>
                <a:cs typeface="Times New Roman"/>
                <a:sym typeface="Times New Roman"/>
              </a:rPr>
              <a:t> </a:t>
            </a:r>
            <a:endParaRPr sz="1600">
              <a:solidFill>
                <a:schemeClr val="dk1"/>
              </a:solidFill>
              <a:latin typeface="Times New Roman"/>
              <a:ea typeface="Times New Roman"/>
              <a:cs typeface="Times New Roman"/>
              <a:sym typeface="Times New Roman"/>
            </a:endParaRPr>
          </a:p>
          <a:p>
            <a:pPr marL="914400" lvl="0" indent="0" algn="l" rtl="0">
              <a:spcBef>
                <a:spcPts val="1200"/>
              </a:spcBef>
              <a:spcAft>
                <a:spcPts val="0"/>
              </a:spcAft>
              <a:buClr>
                <a:schemeClr val="dk1"/>
              </a:buClr>
              <a:buSzPts val="1100"/>
              <a:buFont typeface="Arial"/>
              <a:buNone/>
            </a:pPr>
            <a:r>
              <a:rPr lang="en" sz="1600">
                <a:solidFill>
                  <a:schemeClr val="dk1"/>
                </a:solidFill>
                <a:latin typeface="Times New Roman"/>
                <a:ea typeface="Times New Roman"/>
                <a:cs typeface="Times New Roman"/>
                <a:sym typeface="Times New Roman"/>
              </a:rPr>
              <a:t>Download the PyCharm disk image and mount and drag the image to the Applications folder: </a:t>
            </a:r>
            <a:r>
              <a:rPr lang="en" sz="1600" b="1">
                <a:solidFill>
                  <a:srgbClr val="0000FF"/>
                </a:solidFill>
                <a:latin typeface="Courier New"/>
                <a:ea typeface="Courier New"/>
                <a:cs typeface="Courier New"/>
                <a:sym typeface="Courier New"/>
              </a:rPr>
              <a:t>https://www.jetbrains.com/help/pycharm/installation-guide.html?section=macOS</a:t>
            </a:r>
            <a:endParaRPr sz="1600" b="1">
              <a:solidFill>
                <a:srgbClr val="0000FF"/>
              </a:solidFill>
              <a:latin typeface="Courier New"/>
              <a:ea typeface="Courier New"/>
              <a:cs typeface="Courier New"/>
              <a:sym typeface="Courier New"/>
            </a:endParaRPr>
          </a:p>
          <a:p>
            <a:pPr marL="457200" lvl="0" indent="0" algn="l" rtl="0">
              <a:spcBef>
                <a:spcPts val="1200"/>
              </a:spcBef>
              <a:spcAft>
                <a:spcPts val="0"/>
              </a:spcAft>
              <a:buClr>
                <a:schemeClr val="dk1"/>
              </a:buClr>
              <a:buSzPts val="1100"/>
              <a:buFont typeface="Arial"/>
              <a:buNone/>
            </a:pPr>
            <a:r>
              <a:rPr lang="en" sz="1600">
                <a:solidFill>
                  <a:schemeClr val="dk1"/>
                </a:solidFill>
              </a:rPr>
              <a:t>·</a:t>
            </a:r>
            <a:r>
              <a:rPr lang="en" sz="1600">
                <a:solidFill>
                  <a:schemeClr val="dk1"/>
                </a:solidFill>
                <a:latin typeface="Times New Roman"/>
                <a:ea typeface="Times New Roman"/>
                <a:cs typeface="Times New Roman"/>
                <a:sym typeface="Times New Roman"/>
              </a:rPr>
              <a:t>  </a:t>
            </a:r>
            <a:r>
              <a:rPr lang="en" sz="1600" b="1">
                <a:solidFill>
                  <a:schemeClr val="dk1"/>
                </a:solidFill>
                <a:latin typeface="Times New Roman"/>
                <a:ea typeface="Times New Roman"/>
                <a:cs typeface="Times New Roman"/>
                <a:sym typeface="Times New Roman"/>
              </a:rPr>
              <a:t>Linux</a:t>
            </a:r>
            <a:r>
              <a:rPr lang="en" sz="1600">
                <a:solidFill>
                  <a:schemeClr val="dk1"/>
                </a:solidFill>
                <a:latin typeface="Times New Roman"/>
                <a:ea typeface="Times New Roman"/>
                <a:cs typeface="Times New Roman"/>
                <a:sym typeface="Times New Roman"/>
              </a:rPr>
              <a:t>: If you have Ubuntu 16.04 you can install PyCharm through the command line using the snappy package manager:</a:t>
            </a:r>
            <a:endParaRPr sz="1600">
              <a:solidFill>
                <a:schemeClr val="dk1"/>
              </a:solidFill>
              <a:latin typeface="Times New Roman"/>
              <a:ea typeface="Times New Roman"/>
              <a:cs typeface="Times New Roman"/>
              <a:sym typeface="Times New Roman"/>
            </a:endParaRPr>
          </a:p>
          <a:p>
            <a:pPr marL="914400" lvl="0" indent="0" algn="l" rtl="0">
              <a:spcBef>
                <a:spcPts val="1200"/>
              </a:spcBef>
              <a:spcAft>
                <a:spcPts val="0"/>
              </a:spcAft>
              <a:buClr>
                <a:schemeClr val="dk1"/>
              </a:buClr>
              <a:buSzPts val="1100"/>
              <a:buFont typeface="Arial"/>
              <a:buNone/>
            </a:pPr>
            <a:r>
              <a:rPr lang="en" sz="1600">
                <a:solidFill>
                  <a:schemeClr val="dk1"/>
                </a:solidFill>
                <a:latin typeface="Courier New"/>
                <a:ea typeface="Courier New"/>
                <a:cs typeface="Courier New"/>
                <a:sym typeface="Courier New"/>
              </a:rPr>
              <a:t>o</a:t>
            </a:r>
            <a:r>
              <a:rPr lang="en" sz="1600">
                <a:solidFill>
                  <a:schemeClr val="dk1"/>
                </a:solidFill>
                <a:latin typeface="Times New Roman"/>
                <a:ea typeface="Times New Roman"/>
                <a:cs typeface="Times New Roman"/>
                <a:sym typeface="Times New Roman"/>
              </a:rPr>
              <a:t>   </a:t>
            </a:r>
            <a:r>
              <a:rPr lang="en" sz="1600">
                <a:solidFill>
                  <a:schemeClr val="dk1"/>
                </a:solidFill>
              </a:rPr>
              <a:t>$ sudo snap apt-get install pycharm-community</a:t>
            </a:r>
            <a:endParaRPr sz="1600">
              <a:solidFill>
                <a:schemeClr val="dk1"/>
              </a:solidFill>
            </a:endParaRPr>
          </a:p>
          <a:p>
            <a:pPr marL="0" lvl="0" indent="0" algn="l" rtl="0">
              <a:spcBef>
                <a:spcPts val="1200"/>
              </a:spcBef>
              <a:spcAft>
                <a:spcPts val="160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i="1"/>
              <a:t>Hello World</a:t>
            </a:r>
            <a:r>
              <a:rPr lang="en"/>
              <a:t> with PyCharm</a:t>
            </a:r>
            <a:endParaRPr/>
          </a:p>
        </p:txBody>
      </p:sp>
      <p:sp>
        <p:nvSpPr>
          <p:cNvPr id="149" name="Google Shape;149;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300">
                <a:solidFill>
                  <a:srgbClr val="000000"/>
                </a:solidFill>
              </a:rPr>
              <a:t>Once PyCharm is installed the next step is to run the proverbial </a:t>
            </a:r>
            <a:r>
              <a:rPr lang="en" sz="2300" i="1">
                <a:solidFill>
                  <a:srgbClr val="000000"/>
                </a:solidFill>
              </a:rPr>
              <a:t>Hello World</a:t>
            </a:r>
            <a:r>
              <a:rPr lang="en" sz="2300">
                <a:solidFill>
                  <a:srgbClr val="000000"/>
                </a:solidFill>
              </a:rPr>
              <a:t> program. Here are the steps...</a:t>
            </a:r>
            <a:endParaRPr sz="2300">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Create a Brand Spanking New Project </a:t>
            </a:r>
            <a:endParaRPr/>
          </a:p>
        </p:txBody>
      </p:sp>
      <p:sp>
        <p:nvSpPr>
          <p:cNvPr id="155" name="Google Shape;155;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 sz="2500">
                <a:solidFill>
                  <a:schemeClr val="dk1"/>
                </a:solidFill>
                <a:latin typeface="Times New Roman"/>
                <a:ea typeface="Times New Roman"/>
                <a:cs typeface="Times New Roman"/>
                <a:sym typeface="Times New Roman"/>
              </a:rPr>
              <a:t>Create a new project by doing the following: </a:t>
            </a:r>
            <a:r>
              <a:rPr lang="en" sz="2500" i="1">
                <a:solidFill>
                  <a:schemeClr val="dk1"/>
                </a:solidFill>
                <a:latin typeface="Times New Roman"/>
                <a:ea typeface="Times New Roman"/>
                <a:cs typeface="Times New Roman"/>
                <a:sym typeface="Times New Roman"/>
              </a:rPr>
              <a:t>File → New Project</a:t>
            </a:r>
            <a:endParaRPr sz="2500" i="1">
              <a:solidFill>
                <a:schemeClr val="dk1"/>
              </a:solidFill>
              <a:latin typeface="Times New Roman"/>
              <a:ea typeface="Times New Roman"/>
              <a:cs typeface="Times New Roman"/>
              <a:sym typeface="Times New Roman"/>
            </a:endParaRPr>
          </a:p>
          <a:p>
            <a:pPr marL="0" lvl="0" indent="0" algn="l" rtl="0">
              <a:spcBef>
                <a:spcPts val="1200"/>
              </a:spcBef>
              <a:spcAft>
                <a:spcPts val="1200"/>
              </a:spcAft>
              <a:buNone/>
            </a:pPr>
            <a:r>
              <a:rPr lang="en" sz="2500">
                <a:solidFill>
                  <a:schemeClr val="dk1"/>
                </a:solidFill>
                <a:latin typeface="Times New Roman"/>
                <a:ea typeface="Times New Roman"/>
                <a:cs typeface="Times New Roman"/>
                <a:sym typeface="Times New Roman"/>
              </a:rPr>
              <a:t>A project is an organizational unit in PyCharm. Name the project </a:t>
            </a:r>
            <a:r>
              <a:rPr lang="en" sz="2500" i="1">
                <a:solidFill>
                  <a:schemeClr val="dk1"/>
                </a:solidFill>
                <a:latin typeface="Times New Roman"/>
                <a:ea typeface="Times New Roman"/>
                <a:cs typeface="Times New Roman"/>
                <a:sym typeface="Times New Roman"/>
              </a:rPr>
              <a:t>SampleProjects; </a:t>
            </a:r>
            <a:endParaRPr sz="25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Here’s a Screenshot of How it Should Look</a:t>
            </a:r>
            <a:endParaRPr/>
          </a:p>
        </p:txBody>
      </p:sp>
      <p:sp>
        <p:nvSpPr>
          <p:cNvPr id="161" name="Google Shape;161;p29"/>
          <p:cNvSpPr txBox="1">
            <a:spLocks noGrp="1"/>
          </p:cNvSpPr>
          <p:nvPr>
            <p:ph type="body" idx="1"/>
          </p:nvPr>
        </p:nvSpPr>
        <p:spPr>
          <a:xfrm>
            <a:off x="311700" y="1152475"/>
            <a:ext cx="8589000" cy="3881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62" name="Google Shape;162;p29"/>
          <p:cNvPicPr preferRelativeResize="0"/>
          <p:nvPr/>
        </p:nvPicPr>
        <p:blipFill>
          <a:blip r:embed="rId3">
            <a:alphaModFix/>
          </a:blip>
          <a:stretch>
            <a:fillRect/>
          </a:stretch>
        </p:blipFill>
        <p:spPr>
          <a:xfrm>
            <a:off x="1520650" y="1385125"/>
            <a:ext cx="5579176" cy="35248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Add an Interpreter </a:t>
            </a:r>
            <a:endParaRPr/>
          </a:p>
        </p:txBody>
      </p:sp>
      <p:sp>
        <p:nvSpPr>
          <p:cNvPr id="168" name="Google Shape;168;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300">
                <a:solidFill>
                  <a:schemeClr val="dk1"/>
                </a:solidFill>
                <a:latin typeface="Times New Roman"/>
                <a:ea typeface="Times New Roman"/>
                <a:cs typeface="Times New Roman"/>
                <a:sym typeface="Times New Roman"/>
              </a:rPr>
              <a:t>Select the python interpreter that you want to use. Click the arrow that’s next to </a:t>
            </a:r>
            <a:r>
              <a:rPr lang="en" sz="2300" i="1">
                <a:solidFill>
                  <a:schemeClr val="dk1"/>
                </a:solidFill>
                <a:latin typeface="Times New Roman"/>
                <a:ea typeface="Times New Roman"/>
                <a:cs typeface="Times New Roman"/>
                <a:sym typeface="Times New Roman"/>
              </a:rPr>
              <a:t>Project Interpreter:Existing Interpreter, </a:t>
            </a:r>
            <a:r>
              <a:rPr lang="en" sz="2300">
                <a:solidFill>
                  <a:schemeClr val="dk1"/>
                </a:solidFill>
                <a:latin typeface="Times New Roman"/>
                <a:ea typeface="Times New Roman"/>
                <a:cs typeface="Times New Roman"/>
                <a:sym typeface="Times New Roman"/>
              </a:rPr>
              <a:t>and then</a:t>
            </a:r>
            <a:r>
              <a:rPr lang="en" sz="2300" i="1">
                <a:solidFill>
                  <a:schemeClr val="dk1"/>
                </a:solidFill>
                <a:latin typeface="Times New Roman"/>
                <a:ea typeface="Times New Roman"/>
                <a:cs typeface="Times New Roman"/>
                <a:sym typeface="Times New Roman"/>
              </a:rPr>
              <a:t> s</a:t>
            </a:r>
            <a:r>
              <a:rPr lang="en" sz="2300">
                <a:solidFill>
                  <a:schemeClr val="dk1"/>
                </a:solidFill>
                <a:latin typeface="Times New Roman"/>
                <a:ea typeface="Times New Roman"/>
                <a:cs typeface="Times New Roman"/>
                <a:sym typeface="Times New Roman"/>
              </a:rPr>
              <a:t>elect a python 3.6 or up. </a:t>
            </a:r>
            <a:endParaRPr sz="23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r>
              <a:rPr lang="en"/>
              <a:t>How Things Should Look?</a:t>
            </a:r>
            <a:endParaRPr/>
          </a:p>
        </p:txBody>
      </p:sp>
      <p:sp>
        <p:nvSpPr>
          <p:cNvPr id="174" name="Google Shape;174;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75" name="Google Shape;175;p31"/>
          <p:cNvPicPr preferRelativeResize="0"/>
          <p:nvPr/>
        </p:nvPicPr>
        <p:blipFill>
          <a:blip r:embed="rId3">
            <a:alphaModFix/>
          </a:blip>
          <a:stretch>
            <a:fillRect/>
          </a:stretch>
        </p:blipFill>
        <p:spPr>
          <a:xfrm>
            <a:off x="752850" y="1696725"/>
            <a:ext cx="5699224" cy="3122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Very Special Thanks to Our Venue Sponsor! </a:t>
            </a:r>
            <a:endParaRPr/>
          </a:p>
        </p:txBody>
      </p:sp>
      <p:sp>
        <p:nvSpPr>
          <p:cNvPr id="61" name="Google Shape;61;p14"/>
          <p:cNvSpPr txBox="1">
            <a:spLocks noGrp="1"/>
          </p:cNvSpPr>
          <p:nvPr>
            <p:ph type="body" idx="1"/>
          </p:nvPr>
        </p:nvSpPr>
        <p:spPr>
          <a:xfrm>
            <a:off x="246150" y="1152475"/>
            <a:ext cx="8586000" cy="365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a:solidFill>
                  <a:srgbClr val="000000"/>
                </a:solidFill>
              </a:rPr>
              <a:t>Event venue:</a:t>
            </a:r>
            <a:r>
              <a:rPr lang="en" sz="2200"/>
              <a:t> </a:t>
            </a:r>
            <a:r>
              <a:rPr lang="en" sz="2200" b="1" u="sng">
                <a:solidFill>
                  <a:schemeClr val="hlink"/>
                </a:solidFill>
                <a:latin typeface="Courier New"/>
                <a:ea typeface="Courier New"/>
                <a:cs typeface="Courier New"/>
                <a:sym typeface="Courier New"/>
                <a:hlinkClick r:id="rId3"/>
              </a:rPr>
              <a:t>www.codemarket.io</a:t>
            </a:r>
            <a:endParaRPr sz="2200" b="1">
              <a:latin typeface="Courier New"/>
              <a:ea typeface="Courier New"/>
              <a:cs typeface="Courier New"/>
              <a:sym typeface="Courier New"/>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pic>
        <p:nvPicPr>
          <p:cNvPr id="62" name="Google Shape;62;p14"/>
          <p:cNvPicPr preferRelativeResize="0"/>
          <p:nvPr/>
        </p:nvPicPr>
        <p:blipFill>
          <a:blip r:embed="rId4">
            <a:alphaModFix/>
          </a:blip>
          <a:stretch>
            <a:fillRect/>
          </a:stretch>
        </p:blipFill>
        <p:spPr>
          <a:xfrm>
            <a:off x="1749050" y="2401700"/>
            <a:ext cx="4475850" cy="9681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Click The </a:t>
            </a:r>
            <a:r>
              <a:rPr lang="en" i="1"/>
              <a:t>Create</a:t>
            </a:r>
            <a:r>
              <a:rPr lang="en"/>
              <a:t> Button</a:t>
            </a:r>
            <a:endParaRPr/>
          </a:p>
        </p:txBody>
      </p:sp>
      <p:sp>
        <p:nvSpPr>
          <p:cNvPr id="181" name="Google Shape;181;p32"/>
          <p:cNvSpPr txBox="1">
            <a:spLocks noGrp="1"/>
          </p:cNvSpPr>
          <p:nvPr>
            <p:ph type="body" idx="1"/>
          </p:nvPr>
        </p:nvSpPr>
        <p:spPr>
          <a:xfrm>
            <a:off x="311700" y="1152475"/>
            <a:ext cx="8420700" cy="39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Here’s how the state of the IDE should look:</a:t>
            </a:r>
            <a:endParaRPr>
              <a:solidFill>
                <a:srgbClr val="000000"/>
              </a:solidFill>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pic>
        <p:nvPicPr>
          <p:cNvPr id="182" name="Google Shape;182;p32"/>
          <p:cNvPicPr preferRelativeResize="0"/>
          <p:nvPr/>
        </p:nvPicPr>
        <p:blipFill>
          <a:blip r:embed="rId3">
            <a:alphaModFix/>
          </a:blip>
          <a:stretch>
            <a:fillRect/>
          </a:stretch>
        </p:blipFill>
        <p:spPr>
          <a:xfrm>
            <a:off x="414600" y="1787925"/>
            <a:ext cx="5948001" cy="31082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Create a Fresh Python File </a:t>
            </a:r>
            <a:endParaRPr/>
          </a:p>
        </p:txBody>
      </p:sp>
      <p:sp>
        <p:nvSpPr>
          <p:cNvPr id="188" name="Google Shape;188;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 sz="2700">
                <a:solidFill>
                  <a:srgbClr val="000000"/>
                </a:solidFill>
                <a:latin typeface="Times New Roman"/>
                <a:ea typeface="Times New Roman"/>
                <a:cs typeface="Times New Roman"/>
                <a:sym typeface="Times New Roman"/>
              </a:rPr>
              <a:t>Create a new project by doing the following: </a:t>
            </a:r>
            <a:r>
              <a:rPr lang="en" sz="2700" i="1">
                <a:solidFill>
                  <a:srgbClr val="000000"/>
                </a:solidFill>
                <a:latin typeface="Times New Roman"/>
                <a:ea typeface="Times New Roman"/>
                <a:cs typeface="Times New Roman"/>
                <a:sym typeface="Times New Roman"/>
              </a:rPr>
              <a:t>File → New Project </a:t>
            </a:r>
            <a:endParaRPr sz="2700" i="1">
              <a:solidFill>
                <a:srgbClr val="000000"/>
              </a:solidFill>
              <a:latin typeface="Times New Roman"/>
              <a:ea typeface="Times New Roman"/>
              <a:cs typeface="Times New Roman"/>
              <a:sym typeface="Times New Roman"/>
            </a:endParaRPr>
          </a:p>
          <a:p>
            <a:pPr marL="0" lvl="0" indent="0" algn="l" rtl="0">
              <a:spcBef>
                <a:spcPts val="1200"/>
              </a:spcBef>
              <a:spcAft>
                <a:spcPts val="160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What’s a Project in PyCharm </a:t>
            </a:r>
            <a:endParaRPr/>
          </a:p>
        </p:txBody>
      </p:sp>
      <p:sp>
        <p:nvSpPr>
          <p:cNvPr id="194" name="Google Shape;194;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sz="2500">
                <a:solidFill>
                  <a:schemeClr val="dk1"/>
                </a:solidFill>
                <a:latin typeface="Times New Roman"/>
                <a:ea typeface="Times New Roman"/>
                <a:cs typeface="Times New Roman"/>
                <a:sym typeface="Times New Roman"/>
              </a:rPr>
              <a:t>A project is an organizational unit in PyCharm. Name the project </a:t>
            </a:r>
            <a:r>
              <a:rPr lang="en" sz="2500" i="1">
                <a:solidFill>
                  <a:schemeClr val="dk1"/>
                </a:solidFill>
                <a:latin typeface="Times New Roman"/>
                <a:ea typeface="Times New Roman"/>
                <a:cs typeface="Times New Roman"/>
                <a:sym typeface="Times New Roman"/>
              </a:rPr>
              <a:t>SampleProjects</a:t>
            </a:r>
            <a:r>
              <a:rPr lang="en" sz="2500">
                <a:solidFill>
                  <a:schemeClr val="dk1"/>
                </a:solidFill>
                <a:latin typeface="Times New Roman"/>
                <a:ea typeface="Times New Roman"/>
                <a:cs typeface="Times New Roman"/>
                <a:sym typeface="Times New Roman"/>
              </a:rPr>
              <a:t>.</a:t>
            </a:r>
            <a:endParaRPr sz="2500">
              <a:solidFill>
                <a:schemeClr val="dk1"/>
              </a:solidFill>
              <a:latin typeface="Times New Roman"/>
              <a:ea typeface="Times New Roman"/>
              <a:cs typeface="Times New Roman"/>
              <a:sym typeface="Times New Roman"/>
            </a:endParaRPr>
          </a:p>
          <a:p>
            <a:pPr marL="0" lvl="0" indent="0" algn="l" rtl="0">
              <a:spcBef>
                <a:spcPts val="1200"/>
              </a:spcBef>
              <a:spcAft>
                <a:spcPts val="160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a Project Looks Thus Far </a:t>
            </a:r>
            <a:endParaRPr/>
          </a:p>
        </p:txBody>
      </p:sp>
      <p:sp>
        <p:nvSpPr>
          <p:cNvPr id="200" name="Google Shape;200;p35"/>
          <p:cNvSpPr txBox="1">
            <a:spLocks noGrp="1"/>
          </p:cNvSpPr>
          <p:nvPr>
            <p:ph type="body" idx="1"/>
          </p:nvPr>
        </p:nvSpPr>
        <p:spPr>
          <a:xfrm>
            <a:off x="363525" y="1100625"/>
            <a:ext cx="8520600" cy="3952200"/>
          </a:xfrm>
          <a:prstGeom prst="rect">
            <a:avLst/>
          </a:prstGeom>
        </p:spPr>
        <p:txBody>
          <a:bodyPr spcFirstLastPara="1" wrap="square" lIns="91425" tIns="91425" rIns="91425" bIns="91425" anchor="t" anchorCtr="0">
            <a:noAutofit/>
          </a:bodyPr>
          <a:lstStyle/>
          <a:p>
            <a:pPr marL="0" lvl="0" indent="0" algn="l" rtl="0">
              <a:spcBef>
                <a:spcPts val="1200"/>
              </a:spcBef>
              <a:spcAft>
                <a:spcPts val="1200"/>
              </a:spcAft>
              <a:buClr>
                <a:schemeClr val="dk1"/>
              </a:buClr>
              <a:buSzPts val="1100"/>
              <a:buFont typeface="Arial"/>
              <a:buNone/>
            </a:pPr>
            <a:r>
              <a:rPr lang="en" sz="2500">
                <a:solidFill>
                  <a:schemeClr val="dk1"/>
                </a:solidFill>
                <a:latin typeface="Times New Roman"/>
                <a:ea typeface="Times New Roman"/>
                <a:cs typeface="Times New Roman"/>
                <a:sym typeface="Times New Roman"/>
              </a:rPr>
              <a:t>Here’s a screenshot of what the setup should look like thus far:</a:t>
            </a:r>
            <a:endParaRPr/>
          </a:p>
        </p:txBody>
      </p:sp>
      <p:pic>
        <p:nvPicPr>
          <p:cNvPr id="201" name="Google Shape;201;p35"/>
          <p:cNvPicPr preferRelativeResize="0"/>
          <p:nvPr/>
        </p:nvPicPr>
        <p:blipFill>
          <a:blip r:embed="rId3">
            <a:alphaModFix/>
          </a:blip>
          <a:stretch>
            <a:fillRect/>
          </a:stretch>
        </p:blipFill>
        <p:spPr>
          <a:xfrm>
            <a:off x="1157900" y="1849875"/>
            <a:ext cx="5069650" cy="32029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Create a Fresh Python File </a:t>
            </a:r>
            <a:endParaRPr/>
          </a:p>
        </p:txBody>
      </p:sp>
      <p:sp>
        <p:nvSpPr>
          <p:cNvPr id="207" name="Google Shape;207;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 sz="2300">
                <a:solidFill>
                  <a:schemeClr val="dk1"/>
                </a:solidFill>
                <a:latin typeface="Times New Roman"/>
                <a:ea typeface="Times New Roman"/>
                <a:cs typeface="Times New Roman"/>
                <a:sym typeface="Times New Roman"/>
              </a:rPr>
              <a:t>At the main menu on PyCharm, or the portion where you see the various menus such as File, Edit, and View, do the following: </a:t>
            </a:r>
            <a:r>
              <a:rPr lang="en" sz="2300" b="1">
                <a:solidFill>
                  <a:schemeClr val="dk1"/>
                </a:solidFill>
                <a:latin typeface="Times New Roman"/>
                <a:ea typeface="Times New Roman"/>
                <a:cs typeface="Times New Roman"/>
                <a:sym typeface="Times New Roman"/>
              </a:rPr>
              <a:t>File → New File → python file</a:t>
            </a:r>
            <a:endParaRPr sz="2300" b="1">
              <a:solidFill>
                <a:schemeClr val="dk1"/>
              </a:solidFill>
              <a:latin typeface="Times New Roman"/>
              <a:ea typeface="Times New Roman"/>
              <a:cs typeface="Times New Roman"/>
              <a:sym typeface="Times New Roman"/>
            </a:endParaRPr>
          </a:p>
          <a:p>
            <a:pPr marL="0" lvl="0" indent="0" algn="l" rtl="0">
              <a:spcBef>
                <a:spcPts val="1200"/>
              </a:spcBef>
              <a:spcAft>
                <a:spcPts val="160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Here’s How Pycharm Should Look </a:t>
            </a:r>
            <a:endParaRPr/>
          </a:p>
        </p:txBody>
      </p:sp>
      <p:sp>
        <p:nvSpPr>
          <p:cNvPr id="213" name="Google Shape;213;p37"/>
          <p:cNvSpPr txBox="1">
            <a:spLocks noGrp="1"/>
          </p:cNvSpPr>
          <p:nvPr>
            <p:ph type="body" idx="1"/>
          </p:nvPr>
        </p:nvSpPr>
        <p:spPr>
          <a:xfrm>
            <a:off x="311700" y="1152475"/>
            <a:ext cx="8589000" cy="3809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14" name="Google Shape;214;p37"/>
          <p:cNvPicPr preferRelativeResize="0"/>
          <p:nvPr/>
        </p:nvPicPr>
        <p:blipFill>
          <a:blip r:embed="rId3">
            <a:alphaModFix/>
          </a:blip>
          <a:stretch>
            <a:fillRect/>
          </a:stretch>
        </p:blipFill>
        <p:spPr>
          <a:xfrm>
            <a:off x="1259620" y="1342575"/>
            <a:ext cx="6391507" cy="34164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8"/>
          <p:cNvSpPr txBox="1">
            <a:spLocks noGrp="1"/>
          </p:cNvSpPr>
          <p:nvPr>
            <p:ph type="title"/>
          </p:nvPr>
        </p:nvSpPr>
        <p:spPr>
          <a:xfrm>
            <a:off x="311700" y="64775"/>
            <a:ext cx="8520600" cy="94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Text Box Should Appear Which Looks Like the Following</a:t>
            </a:r>
            <a:endParaRPr/>
          </a:p>
        </p:txBody>
      </p:sp>
      <p:sp>
        <p:nvSpPr>
          <p:cNvPr id="220" name="Google Shape;220;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21" name="Google Shape;221;p38"/>
          <p:cNvPicPr preferRelativeResize="0"/>
          <p:nvPr/>
        </p:nvPicPr>
        <p:blipFill>
          <a:blip r:embed="rId3">
            <a:alphaModFix/>
          </a:blip>
          <a:stretch>
            <a:fillRect/>
          </a:stretch>
        </p:blipFill>
        <p:spPr>
          <a:xfrm>
            <a:off x="1302025" y="1436338"/>
            <a:ext cx="5364675" cy="22708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9"/>
          <p:cNvSpPr txBox="1">
            <a:spLocks noGrp="1"/>
          </p:cNvSpPr>
          <p:nvPr>
            <p:ph type="title"/>
          </p:nvPr>
        </p:nvSpPr>
        <p:spPr>
          <a:xfrm>
            <a:off x="246925" y="2506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Do the following... </a:t>
            </a:r>
            <a:endParaRPr/>
          </a:p>
        </p:txBody>
      </p:sp>
      <p:sp>
        <p:nvSpPr>
          <p:cNvPr id="227" name="Google Shape;227;p39"/>
          <p:cNvSpPr txBox="1">
            <a:spLocks noGrp="1"/>
          </p:cNvSpPr>
          <p:nvPr>
            <p:ph type="body" idx="1"/>
          </p:nvPr>
        </p:nvSpPr>
        <p:spPr>
          <a:xfrm>
            <a:off x="311700" y="968575"/>
            <a:ext cx="8731500" cy="41232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 sz="2000">
                <a:solidFill>
                  <a:schemeClr val="dk1"/>
                </a:solidFill>
                <a:latin typeface="Times New Roman"/>
                <a:ea typeface="Times New Roman"/>
                <a:cs typeface="Times New Roman"/>
                <a:sym typeface="Times New Roman"/>
              </a:rPr>
              <a:t>Enter in the name </a:t>
            </a:r>
            <a:r>
              <a:rPr lang="en" sz="2000" i="1">
                <a:solidFill>
                  <a:schemeClr val="dk1"/>
                </a:solidFill>
                <a:latin typeface="Times New Roman"/>
                <a:ea typeface="Times New Roman"/>
                <a:cs typeface="Times New Roman"/>
                <a:sym typeface="Times New Roman"/>
              </a:rPr>
              <a:t>HelloWorld</a:t>
            </a:r>
            <a:r>
              <a:rPr lang="en" sz="2000">
                <a:solidFill>
                  <a:schemeClr val="dk1"/>
                </a:solidFill>
                <a:latin typeface="Times New Roman"/>
                <a:ea typeface="Times New Roman"/>
                <a:cs typeface="Times New Roman"/>
                <a:sym typeface="Times New Roman"/>
              </a:rPr>
              <a:t> and select the OK button. Once done here’s how your project setup should look:</a:t>
            </a:r>
            <a:endParaRPr sz="2000">
              <a:solidFill>
                <a:schemeClr val="dk1"/>
              </a:solidFill>
              <a:latin typeface="Times New Roman"/>
              <a:ea typeface="Times New Roman"/>
              <a:cs typeface="Times New Roman"/>
              <a:sym typeface="Times New Roman"/>
            </a:endParaRPr>
          </a:p>
          <a:p>
            <a:pPr marL="0" lvl="0" indent="0" algn="l" rtl="0">
              <a:spcBef>
                <a:spcPts val="1200"/>
              </a:spcBef>
              <a:spcAft>
                <a:spcPts val="1600"/>
              </a:spcAft>
              <a:buNone/>
            </a:pPr>
            <a:endParaRPr/>
          </a:p>
        </p:txBody>
      </p:sp>
      <p:pic>
        <p:nvPicPr>
          <p:cNvPr id="228" name="Google Shape;228;p39"/>
          <p:cNvPicPr preferRelativeResize="0"/>
          <p:nvPr/>
        </p:nvPicPr>
        <p:blipFill rotWithShape="1">
          <a:blip r:embed="rId3">
            <a:alphaModFix/>
          </a:blip>
          <a:srcRect t="-2200" b="2199"/>
          <a:stretch/>
        </p:blipFill>
        <p:spPr>
          <a:xfrm>
            <a:off x="1373375" y="1956350"/>
            <a:ext cx="5530950" cy="29515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You’re Looking At</a:t>
            </a:r>
            <a:endParaRPr/>
          </a:p>
        </p:txBody>
      </p:sp>
      <p:sp>
        <p:nvSpPr>
          <p:cNvPr id="234" name="Google Shape;234;p4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 sz="2500">
                <a:solidFill>
                  <a:schemeClr val="dk1"/>
                </a:solidFill>
                <a:latin typeface="Times New Roman"/>
                <a:ea typeface="Times New Roman"/>
                <a:cs typeface="Times New Roman"/>
                <a:sym typeface="Times New Roman"/>
              </a:rPr>
              <a:t>The blank white space is known as the </a:t>
            </a:r>
            <a:r>
              <a:rPr lang="en" sz="2500" b="1">
                <a:solidFill>
                  <a:schemeClr val="dk1"/>
                </a:solidFill>
                <a:latin typeface="Times New Roman"/>
                <a:ea typeface="Times New Roman"/>
                <a:cs typeface="Times New Roman"/>
                <a:sym typeface="Times New Roman"/>
              </a:rPr>
              <a:t>editor.</a:t>
            </a:r>
            <a:r>
              <a:rPr lang="en" sz="2500">
                <a:solidFill>
                  <a:schemeClr val="dk1"/>
                </a:solidFill>
                <a:latin typeface="Times New Roman"/>
                <a:ea typeface="Times New Roman"/>
                <a:cs typeface="Times New Roman"/>
                <a:sym typeface="Times New Roman"/>
              </a:rPr>
              <a:t> That’s where you’ll spend most of your time hacking away. The left hand side is known as the </a:t>
            </a:r>
            <a:r>
              <a:rPr lang="en" sz="2500" b="1">
                <a:solidFill>
                  <a:schemeClr val="dk1"/>
                </a:solidFill>
                <a:latin typeface="Times New Roman"/>
                <a:ea typeface="Times New Roman"/>
                <a:cs typeface="Times New Roman"/>
                <a:sym typeface="Times New Roman"/>
              </a:rPr>
              <a:t>project manager</a:t>
            </a:r>
            <a:r>
              <a:rPr lang="en" sz="2500">
                <a:solidFill>
                  <a:schemeClr val="dk1"/>
                </a:solidFill>
                <a:latin typeface="Times New Roman"/>
                <a:ea typeface="Times New Roman"/>
                <a:cs typeface="Times New Roman"/>
                <a:sym typeface="Times New Roman"/>
              </a:rPr>
              <a:t>, that’s where you can see the organization of files in a project. </a:t>
            </a:r>
            <a:endParaRPr sz="2500">
              <a:solidFill>
                <a:schemeClr val="dk1"/>
              </a:solidFill>
              <a:latin typeface="Times New Roman"/>
              <a:ea typeface="Times New Roman"/>
              <a:cs typeface="Times New Roman"/>
              <a:sym typeface="Times New Roman"/>
            </a:endParaRPr>
          </a:p>
          <a:p>
            <a:pPr marL="0" lvl="0" indent="0" algn="l" rtl="0">
              <a:spcBef>
                <a:spcPts val="1200"/>
              </a:spcBef>
              <a:spcAft>
                <a:spcPts val="1600"/>
              </a:spcAft>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Add Code and run the file </a:t>
            </a:r>
            <a:endParaRPr/>
          </a:p>
        </p:txBody>
      </p:sp>
      <p:sp>
        <p:nvSpPr>
          <p:cNvPr id="240" name="Google Shape;240;p4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 sz="3000">
                <a:solidFill>
                  <a:schemeClr val="dk1"/>
                </a:solidFill>
                <a:latin typeface="Times New Roman"/>
                <a:ea typeface="Times New Roman"/>
                <a:cs typeface="Times New Roman"/>
                <a:sym typeface="Times New Roman"/>
              </a:rPr>
              <a:t>Copy the following code into the editor:</a:t>
            </a:r>
            <a:endParaRPr sz="3000">
              <a:solidFill>
                <a:schemeClr val="dk1"/>
              </a:solidFill>
              <a:latin typeface="Times New Roman"/>
              <a:ea typeface="Times New Roman"/>
              <a:cs typeface="Times New Roman"/>
              <a:sym typeface="Times New Roman"/>
            </a:endParaRPr>
          </a:p>
          <a:p>
            <a:pPr marL="0" lvl="0" indent="0" algn="l" rtl="0">
              <a:spcBef>
                <a:spcPts val="1200"/>
              </a:spcBef>
              <a:spcAft>
                <a:spcPts val="0"/>
              </a:spcAft>
              <a:buClr>
                <a:schemeClr val="dk1"/>
              </a:buClr>
              <a:buSzPts val="1100"/>
              <a:buFont typeface="Arial"/>
              <a:buNone/>
            </a:pPr>
            <a:r>
              <a:rPr lang="en" sz="3000">
                <a:solidFill>
                  <a:srgbClr val="000080"/>
                </a:solidFill>
                <a:latin typeface="Courier New"/>
                <a:ea typeface="Courier New"/>
                <a:cs typeface="Courier New"/>
                <a:sym typeface="Courier New"/>
              </a:rPr>
              <a:t>print</a:t>
            </a:r>
            <a:r>
              <a:rPr lang="en" sz="3000">
                <a:solidFill>
                  <a:schemeClr val="dk1"/>
                </a:solidFill>
                <a:latin typeface="Courier New"/>
                <a:ea typeface="Courier New"/>
                <a:cs typeface="Courier New"/>
                <a:sym typeface="Courier New"/>
              </a:rPr>
              <a:t>(</a:t>
            </a:r>
            <a:r>
              <a:rPr lang="en" sz="3000" b="1">
                <a:solidFill>
                  <a:srgbClr val="008080"/>
                </a:solidFill>
                <a:latin typeface="Courier New"/>
                <a:ea typeface="Courier New"/>
                <a:cs typeface="Courier New"/>
                <a:sym typeface="Courier New"/>
              </a:rPr>
              <a:t>'Hello World!!!'</a:t>
            </a:r>
            <a:r>
              <a:rPr lang="en" sz="3000">
                <a:solidFill>
                  <a:schemeClr val="dk1"/>
                </a:solidFill>
                <a:latin typeface="Courier New"/>
                <a:ea typeface="Courier New"/>
                <a:cs typeface="Courier New"/>
                <a:sym typeface="Courier New"/>
              </a:rPr>
              <a:t>)</a:t>
            </a:r>
            <a:endParaRPr sz="3000">
              <a:solidFill>
                <a:schemeClr val="dk1"/>
              </a:solidFill>
              <a:latin typeface="Courier New"/>
              <a:ea typeface="Courier New"/>
              <a:cs typeface="Courier New"/>
              <a:sym typeface="Courier New"/>
            </a:endParaRPr>
          </a:p>
          <a:p>
            <a:pPr marL="0" lvl="0" indent="0" algn="l" rtl="0">
              <a:spcBef>
                <a:spcPts val="0"/>
              </a:spcBef>
              <a:spcAft>
                <a:spcPts val="16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Why Learning Python Fundamentals Matter</a:t>
            </a:r>
            <a:endParaRPr/>
          </a:p>
        </p:txBody>
      </p:sp>
      <p:sp>
        <p:nvSpPr>
          <p:cNvPr id="68" name="Google Shape;68;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Clr>
                <a:srgbClr val="000000"/>
              </a:buClr>
              <a:buSzPts val="2200"/>
              <a:buChar char="●"/>
            </a:pPr>
            <a:r>
              <a:rPr lang="en" sz="2200">
                <a:solidFill>
                  <a:srgbClr val="000000"/>
                </a:solidFill>
              </a:rPr>
              <a:t>Mastering the fundamentals helps you to understand data structures and algorithms better which are a must for technical interviews. </a:t>
            </a:r>
            <a:endParaRPr sz="2200">
              <a:solidFill>
                <a:srgbClr val="000000"/>
              </a:solidFill>
            </a:endParaRPr>
          </a:p>
          <a:p>
            <a:pPr marL="457200" lvl="0" indent="-368300" algn="l" rtl="0">
              <a:spcBef>
                <a:spcPts val="0"/>
              </a:spcBef>
              <a:spcAft>
                <a:spcPts val="0"/>
              </a:spcAft>
              <a:buClr>
                <a:srgbClr val="000000"/>
              </a:buClr>
              <a:buSzPts val="2200"/>
              <a:buChar char="●"/>
            </a:pPr>
            <a:r>
              <a:rPr lang="en" sz="2200">
                <a:solidFill>
                  <a:srgbClr val="000000"/>
                </a:solidFill>
              </a:rPr>
              <a:t>Strong fundamentals makes learning more advanced topics like web dev, machine learning, and blockchain easier.</a:t>
            </a:r>
            <a:endParaRPr sz="2200">
              <a:solidFill>
                <a:srgbClr val="000000"/>
              </a:solidFill>
            </a:endParaRPr>
          </a:p>
          <a:p>
            <a:pPr marL="457200" lvl="0" indent="-368300" algn="l" rtl="0">
              <a:spcBef>
                <a:spcPts val="0"/>
              </a:spcBef>
              <a:spcAft>
                <a:spcPts val="0"/>
              </a:spcAft>
              <a:buClr>
                <a:srgbClr val="000000"/>
              </a:buClr>
              <a:buSzPts val="2200"/>
              <a:buChar char="●"/>
            </a:pPr>
            <a:r>
              <a:rPr lang="en" sz="2200">
                <a:solidFill>
                  <a:srgbClr val="000000"/>
                </a:solidFill>
              </a:rPr>
              <a:t>By showing mastery of python it increases your chances of gaining internships and starting a brand new career in the hot software engineering field. </a:t>
            </a:r>
            <a:endParaRPr sz="2200">
              <a:solidFill>
                <a:srgbClr val="000000"/>
              </a:solidFill>
            </a:endParaRPr>
          </a:p>
          <a:p>
            <a:pPr marL="0" lvl="0" indent="0" algn="l" rtl="0">
              <a:spcBef>
                <a:spcPts val="1600"/>
              </a:spcBef>
              <a:spcAft>
                <a:spcPts val="1600"/>
              </a:spcAft>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to run the file </a:t>
            </a:r>
            <a:endParaRPr/>
          </a:p>
        </p:txBody>
      </p:sp>
      <p:sp>
        <p:nvSpPr>
          <p:cNvPr id="246" name="Google Shape;246;p42"/>
          <p:cNvSpPr txBox="1">
            <a:spLocks noGrp="1"/>
          </p:cNvSpPr>
          <p:nvPr>
            <p:ph type="body" idx="1"/>
          </p:nvPr>
        </p:nvSpPr>
        <p:spPr>
          <a:xfrm>
            <a:off x="311700" y="1152475"/>
            <a:ext cx="8589000" cy="36225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sz="2000">
                <a:solidFill>
                  <a:schemeClr val="dk1"/>
                </a:solidFill>
                <a:latin typeface="Times New Roman"/>
                <a:ea typeface="Times New Roman"/>
                <a:cs typeface="Times New Roman"/>
                <a:sym typeface="Times New Roman"/>
              </a:rPr>
              <a:t>To run the file click the following on the main menu: </a:t>
            </a:r>
            <a:r>
              <a:rPr lang="en" sz="2000">
                <a:solidFill>
                  <a:schemeClr val="dk1"/>
                </a:solidFill>
              </a:rPr>
              <a:t>run → run</a:t>
            </a:r>
            <a:endParaRPr sz="2000">
              <a:solidFill>
                <a:schemeClr val="dk1"/>
              </a:solidFill>
            </a:endParaRPr>
          </a:p>
          <a:p>
            <a:pPr marL="0" lvl="0" indent="0" algn="l" rtl="0">
              <a:spcBef>
                <a:spcPts val="1200"/>
              </a:spcBef>
              <a:spcAft>
                <a:spcPts val="0"/>
              </a:spcAft>
              <a:buNone/>
            </a:pPr>
            <a:r>
              <a:rPr lang="en" sz="2000">
                <a:solidFill>
                  <a:schemeClr val="dk1"/>
                </a:solidFill>
                <a:latin typeface="Times New Roman"/>
                <a:ea typeface="Times New Roman"/>
                <a:cs typeface="Times New Roman"/>
                <a:sym typeface="Times New Roman"/>
              </a:rPr>
              <a:t>A dialog box should appear which looks like the following:</a:t>
            </a:r>
            <a:endParaRPr sz="200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endParaRPr sz="200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endParaRPr sz="200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endParaRPr sz="200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r>
              <a:rPr lang="en" sz="2000">
                <a:solidFill>
                  <a:schemeClr val="dk1"/>
                </a:solidFill>
                <a:latin typeface="Times New Roman"/>
                <a:ea typeface="Times New Roman"/>
                <a:cs typeface="Times New Roman"/>
                <a:sym typeface="Times New Roman"/>
              </a:rPr>
              <a:t>Select the </a:t>
            </a:r>
            <a:r>
              <a:rPr lang="en" sz="2000" i="1">
                <a:solidFill>
                  <a:schemeClr val="dk1"/>
                </a:solidFill>
                <a:latin typeface="Times New Roman"/>
                <a:ea typeface="Times New Roman"/>
                <a:cs typeface="Times New Roman"/>
                <a:sym typeface="Times New Roman"/>
              </a:rPr>
              <a:t>HelloWorld </a:t>
            </a:r>
            <a:r>
              <a:rPr lang="en" sz="2000">
                <a:solidFill>
                  <a:schemeClr val="dk1"/>
                </a:solidFill>
                <a:latin typeface="Times New Roman"/>
                <a:ea typeface="Times New Roman"/>
                <a:cs typeface="Times New Roman"/>
                <a:sym typeface="Times New Roman"/>
              </a:rPr>
              <a:t>program. Once the program has executed you should see the text: </a:t>
            </a:r>
            <a:r>
              <a:rPr lang="en" sz="2000" i="1">
                <a:solidFill>
                  <a:schemeClr val="dk1"/>
                </a:solidFill>
                <a:latin typeface="Times New Roman"/>
                <a:ea typeface="Times New Roman"/>
                <a:cs typeface="Times New Roman"/>
                <a:sym typeface="Times New Roman"/>
              </a:rPr>
              <a:t>Hello World!!!</a:t>
            </a:r>
            <a:endParaRPr sz="2000" i="1">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endParaRPr>
              <a:solidFill>
                <a:schemeClr val="dk1"/>
              </a:solidFill>
              <a:latin typeface="Times New Roman"/>
              <a:ea typeface="Times New Roman"/>
              <a:cs typeface="Times New Roman"/>
              <a:sym typeface="Times New Roman"/>
            </a:endParaRPr>
          </a:p>
          <a:p>
            <a:pPr marL="0" lvl="0" indent="0" algn="l" rtl="0">
              <a:spcBef>
                <a:spcPts val="1200"/>
              </a:spcBef>
              <a:spcAft>
                <a:spcPts val="1600"/>
              </a:spcAft>
              <a:buNone/>
            </a:pPr>
            <a:endParaRPr/>
          </a:p>
        </p:txBody>
      </p:sp>
      <p:pic>
        <p:nvPicPr>
          <p:cNvPr id="247" name="Google Shape;247;p42"/>
          <p:cNvPicPr preferRelativeResize="0"/>
          <p:nvPr/>
        </p:nvPicPr>
        <p:blipFill>
          <a:blip r:embed="rId3">
            <a:alphaModFix/>
          </a:blip>
          <a:stretch>
            <a:fillRect/>
          </a:stretch>
        </p:blipFill>
        <p:spPr>
          <a:xfrm>
            <a:off x="517502" y="2425725"/>
            <a:ext cx="2163200" cy="10760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If all went well then...</a:t>
            </a:r>
            <a:endParaRPr/>
          </a:p>
        </p:txBody>
      </p:sp>
      <p:sp>
        <p:nvSpPr>
          <p:cNvPr id="253" name="Google Shape;253;p4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sz="2400">
                <a:solidFill>
                  <a:schemeClr val="dk1"/>
                </a:solidFill>
                <a:latin typeface="Times New Roman"/>
                <a:ea typeface="Times New Roman"/>
                <a:cs typeface="Times New Roman"/>
                <a:sym typeface="Times New Roman"/>
              </a:rPr>
              <a:t>Congrats, you’ve ran your first python program.</a:t>
            </a:r>
            <a:endParaRPr sz="240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r>
              <a:rPr lang="en" sz="2400">
                <a:solidFill>
                  <a:schemeClr val="dk1"/>
                </a:solidFill>
                <a:latin typeface="Times New Roman"/>
                <a:ea typeface="Times New Roman"/>
                <a:cs typeface="Times New Roman"/>
                <a:sym typeface="Times New Roman"/>
              </a:rPr>
              <a:t>If not, then raise your hand and the TA will provide you some one-on-one help. </a:t>
            </a:r>
            <a:endParaRPr sz="2400">
              <a:solidFill>
                <a:schemeClr val="dk1"/>
              </a:solidFill>
              <a:latin typeface="Times New Roman"/>
              <a:ea typeface="Times New Roman"/>
              <a:cs typeface="Times New Roman"/>
              <a:sym typeface="Times New Roman"/>
            </a:endParaRPr>
          </a:p>
          <a:p>
            <a:pPr marL="0" lvl="0" indent="0" algn="l" rtl="0">
              <a:spcBef>
                <a:spcPts val="1200"/>
              </a:spcBef>
              <a:spcAft>
                <a:spcPts val="1600"/>
              </a:spcAft>
              <a:buNone/>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Free Resources for Learning PyCharm </a:t>
            </a:r>
            <a:endParaRPr/>
          </a:p>
        </p:txBody>
      </p:sp>
      <p:sp>
        <p:nvSpPr>
          <p:cNvPr id="259" name="Google Shape;259;p4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55600" algn="l" rtl="0">
              <a:spcBef>
                <a:spcPts val="1200"/>
              </a:spcBef>
              <a:spcAft>
                <a:spcPts val="0"/>
              </a:spcAft>
              <a:buSzPts val="2000"/>
              <a:buChar char="●"/>
            </a:pPr>
            <a:r>
              <a:rPr lang="en" sz="2000">
                <a:solidFill>
                  <a:schemeClr val="dk1"/>
                </a:solidFill>
                <a:latin typeface="Times New Roman"/>
                <a:ea typeface="Times New Roman"/>
                <a:cs typeface="Times New Roman"/>
                <a:sym typeface="Times New Roman"/>
              </a:rPr>
              <a:t>Quick Start Guide:</a:t>
            </a:r>
            <a:r>
              <a:rPr lang="en" sz="2000">
                <a:solidFill>
                  <a:schemeClr val="dk1"/>
                </a:solidFill>
                <a:uFill>
                  <a:noFill/>
                </a:uFill>
                <a:latin typeface="Times New Roman"/>
                <a:ea typeface="Times New Roman"/>
                <a:cs typeface="Times New Roman"/>
                <a:sym typeface="Times New Roman"/>
                <a:hlinkClick r:id="rId3"/>
              </a:rPr>
              <a:t> </a:t>
            </a:r>
            <a:r>
              <a:rPr lang="en" sz="2000" b="1" u="sng">
                <a:solidFill>
                  <a:schemeClr val="hlink"/>
                </a:solidFill>
                <a:latin typeface="Courier New"/>
                <a:ea typeface="Courier New"/>
                <a:cs typeface="Courier New"/>
                <a:sym typeface="Courier New"/>
                <a:hlinkClick r:id="rId3"/>
              </a:rPr>
              <a:t>https://www.jetbrains.com/help/pycharm/quick-start-guide.html</a:t>
            </a:r>
            <a:endParaRPr sz="2000" b="1">
              <a:solidFill>
                <a:schemeClr val="dk1"/>
              </a:solidFill>
              <a:latin typeface="Courier New"/>
              <a:ea typeface="Courier New"/>
              <a:cs typeface="Courier New"/>
              <a:sym typeface="Courier New"/>
            </a:endParaRPr>
          </a:p>
          <a:p>
            <a:pPr marL="457200" lvl="0" indent="-355600" algn="l" rtl="0">
              <a:spcBef>
                <a:spcPts val="0"/>
              </a:spcBef>
              <a:spcAft>
                <a:spcPts val="0"/>
              </a:spcAft>
              <a:buSzPts val="2000"/>
              <a:buChar char="●"/>
            </a:pPr>
            <a:r>
              <a:rPr lang="en" sz="2000">
                <a:solidFill>
                  <a:schemeClr val="dk1"/>
                </a:solidFill>
                <a:latin typeface="Times New Roman"/>
                <a:ea typeface="Times New Roman"/>
                <a:cs typeface="Times New Roman"/>
                <a:sym typeface="Times New Roman"/>
              </a:rPr>
              <a:t>PyCharm blog:</a:t>
            </a:r>
            <a:r>
              <a:rPr lang="en" sz="2000">
                <a:solidFill>
                  <a:schemeClr val="dk1"/>
                </a:solidFill>
                <a:uFill>
                  <a:noFill/>
                </a:uFill>
                <a:latin typeface="Times New Roman"/>
                <a:ea typeface="Times New Roman"/>
                <a:cs typeface="Times New Roman"/>
                <a:sym typeface="Times New Roman"/>
                <a:hlinkClick r:id="rId4"/>
              </a:rPr>
              <a:t> </a:t>
            </a:r>
            <a:r>
              <a:rPr lang="en" sz="2000" b="1" u="sng">
                <a:solidFill>
                  <a:schemeClr val="hlink"/>
                </a:solidFill>
                <a:latin typeface="Courier New"/>
                <a:ea typeface="Courier New"/>
                <a:cs typeface="Courier New"/>
                <a:sym typeface="Courier New"/>
                <a:hlinkClick r:id="rId4"/>
              </a:rPr>
              <a:t>https://blog.jetbrains.com/pycharm</a:t>
            </a:r>
            <a:endParaRPr sz="2000" b="1" u="sng">
              <a:solidFill>
                <a:schemeClr val="hlink"/>
              </a:solidFill>
              <a:latin typeface="Courier New"/>
              <a:ea typeface="Courier New"/>
              <a:cs typeface="Courier New"/>
              <a:sym typeface="Courier New"/>
            </a:endParaRPr>
          </a:p>
          <a:p>
            <a:pPr marL="457200" lvl="0" indent="-355600" algn="l" rtl="0">
              <a:spcBef>
                <a:spcPts val="0"/>
              </a:spcBef>
              <a:spcAft>
                <a:spcPts val="0"/>
              </a:spcAft>
              <a:buSzPts val="2000"/>
              <a:buChar char="●"/>
            </a:pPr>
            <a:r>
              <a:rPr lang="en" sz="2000">
                <a:solidFill>
                  <a:schemeClr val="dk1"/>
                </a:solidFill>
                <a:latin typeface="Times New Roman"/>
                <a:ea typeface="Times New Roman"/>
                <a:cs typeface="Times New Roman"/>
                <a:sym typeface="Times New Roman"/>
              </a:rPr>
              <a:t>Learn keyboard shortcuts for editing, navigating, refactoring, and debugging:</a:t>
            </a:r>
            <a:r>
              <a:rPr lang="en" sz="2000">
                <a:solidFill>
                  <a:schemeClr val="dk1"/>
                </a:solidFill>
                <a:uFill>
                  <a:noFill/>
                </a:uFill>
                <a:latin typeface="Times New Roman"/>
                <a:ea typeface="Times New Roman"/>
                <a:cs typeface="Times New Roman"/>
                <a:sym typeface="Times New Roman"/>
                <a:hlinkClick r:id="rId5"/>
              </a:rPr>
              <a:t> </a:t>
            </a:r>
            <a:r>
              <a:rPr lang="en" sz="2000" b="1" u="sng">
                <a:solidFill>
                  <a:schemeClr val="hlink"/>
                </a:solidFill>
                <a:latin typeface="Courier New"/>
                <a:ea typeface="Courier New"/>
                <a:cs typeface="Courier New"/>
                <a:sym typeface="Courier New"/>
                <a:hlinkClick r:id="rId5"/>
              </a:rPr>
              <a:t>https://www.jetbrains.com/help/pycharm/mastering-keyboard-shortcuts.html</a:t>
            </a:r>
            <a:endParaRPr sz="2000" b="1" u="sng">
              <a:solidFill>
                <a:schemeClr val="hlink"/>
              </a:solidFill>
              <a:latin typeface="Courier New"/>
              <a:ea typeface="Courier New"/>
              <a:cs typeface="Courier New"/>
              <a:sym typeface="Courier New"/>
            </a:endParaRPr>
          </a:p>
          <a:p>
            <a:pPr marL="0" lvl="0" indent="0" algn="l" rtl="0">
              <a:spcBef>
                <a:spcPts val="120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marL="0" lvl="0" indent="0" algn="l" rtl="0">
              <a:spcBef>
                <a:spcPts val="1200"/>
              </a:spcBef>
              <a:spcAft>
                <a:spcPts val="1600"/>
              </a:spcAft>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45"/>
          <p:cNvSpPr txBox="1">
            <a:spLocks noGrp="1"/>
          </p:cNvSpPr>
          <p:nvPr>
            <p:ph type="title"/>
          </p:nvPr>
        </p:nvSpPr>
        <p:spPr>
          <a:xfrm>
            <a:off x="311700" y="445025"/>
            <a:ext cx="8520600" cy="95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Now That Your Environment is Setup, Let’s get to Some Interesting Stuff </a:t>
            </a:r>
            <a:endParaRPr/>
          </a:p>
        </p:txBody>
      </p:sp>
      <p:sp>
        <p:nvSpPr>
          <p:cNvPr id="265" name="Google Shape;265;p45"/>
          <p:cNvSpPr txBox="1">
            <a:spLocks noGrp="1"/>
          </p:cNvSpPr>
          <p:nvPr>
            <p:ph type="body" idx="1"/>
          </p:nvPr>
        </p:nvSpPr>
        <p:spPr>
          <a:xfrm>
            <a:off x="311700" y="160592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Variables in Python</a:t>
            </a:r>
            <a:endParaRPr/>
          </a:p>
        </p:txBody>
      </p:sp>
      <p:sp>
        <p:nvSpPr>
          <p:cNvPr id="271" name="Google Shape;271;p4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500">
                <a:solidFill>
                  <a:schemeClr val="dk1"/>
                </a:solidFill>
                <a:latin typeface="Times New Roman"/>
                <a:ea typeface="Times New Roman"/>
                <a:cs typeface="Times New Roman"/>
                <a:sym typeface="Times New Roman"/>
              </a:rPr>
              <a:t>A variable in python is similar to a variable in mathematics. It’s something that has a changeable state. </a:t>
            </a:r>
            <a:endParaRPr sz="25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Examples of Variables in Python</a:t>
            </a:r>
            <a:endParaRPr/>
          </a:p>
        </p:txBody>
      </p:sp>
      <p:sp>
        <p:nvSpPr>
          <p:cNvPr id="277" name="Google Shape;277;p4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1600"/>
              </a:spcBef>
              <a:spcAft>
                <a:spcPts val="0"/>
              </a:spcAft>
              <a:buClr>
                <a:schemeClr val="dk1"/>
              </a:buClr>
              <a:buSzPts val="1100"/>
              <a:buFont typeface="Arial"/>
              <a:buNone/>
            </a:pPr>
            <a:r>
              <a:rPr lang="en" sz="2300">
                <a:solidFill>
                  <a:srgbClr val="000000"/>
                </a:solidFill>
                <a:latin typeface="Courier New"/>
                <a:ea typeface="Courier New"/>
                <a:cs typeface="Courier New"/>
                <a:sym typeface="Courier New"/>
              </a:rPr>
              <a:t>a = 10</a:t>
            </a:r>
            <a:endParaRPr sz="23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2300">
                <a:solidFill>
                  <a:srgbClr val="000000"/>
                </a:solidFill>
                <a:latin typeface="Courier New"/>
                <a:ea typeface="Courier New"/>
                <a:cs typeface="Courier New"/>
                <a:sym typeface="Courier New"/>
              </a:rPr>
              <a:t>b = 1.598</a:t>
            </a:r>
            <a:endParaRPr sz="23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2300">
                <a:solidFill>
                  <a:srgbClr val="000000"/>
                </a:solidFill>
                <a:latin typeface="Courier New"/>
                <a:ea typeface="Courier New"/>
                <a:cs typeface="Courier New"/>
                <a:sym typeface="Courier New"/>
              </a:rPr>
              <a:t>c = .1987</a:t>
            </a:r>
            <a:endParaRPr sz="23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2300">
                <a:solidFill>
                  <a:srgbClr val="000000"/>
                </a:solidFill>
                <a:latin typeface="Courier New"/>
                <a:ea typeface="Courier New"/>
                <a:cs typeface="Courier New"/>
                <a:sym typeface="Courier New"/>
              </a:rPr>
              <a:t>d = 100.579</a:t>
            </a:r>
            <a:endParaRPr sz="2300">
              <a:solidFill>
                <a:srgbClr val="000000"/>
              </a:solidFill>
              <a:latin typeface="Courier New"/>
              <a:ea typeface="Courier New"/>
              <a:cs typeface="Courier New"/>
              <a:sym typeface="Courier New"/>
            </a:endParaRPr>
          </a:p>
          <a:p>
            <a:pPr marL="0" lvl="0" indent="0" algn="l" rtl="0">
              <a:spcBef>
                <a:spcPts val="1600"/>
              </a:spcBef>
              <a:spcAft>
                <a:spcPts val="1600"/>
              </a:spcAft>
              <a:buNone/>
            </a:pP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4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Printing Output </a:t>
            </a:r>
            <a:endParaRPr/>
          </a:p>
        </p:txBody>
      </p:sp>
      <p:sp>
        <p:nvSpPr>
          <p:cNvPr id="283" name="Google Shape;283;p4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000">
                <a:solidFill>
                  <a:srgbClr val="000000"/>
                </a:solidFill>
                <a:latin typeface="Courier New"/>
                <a:ea typeface="Courier New"/>
                <a:cs typeface="Courier New"/>
                <a:sym typeface="Courier New"/>
              </a:rPr>
              <a:t>print(a)</a:t>
            </a:r>
            <a:endParaRPr sz="20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2000">
                <a:solidFill>
                  <a:srgbClr val="000000"/>
                </a:solidFill>
                <a:latin typeface="Courier New"/>
                <a:ea typeface="Courier New"/>
                <a:cs typeface="Courier New"/>
                <a:sym typeface="Courier New"/>
              </a:rPr>
              <a:t>print(b)</a:t>
            </a:r>
            <a:endParaRPr sz="20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2000">
                <a:solidFill>
                  <a:srgbClr val="000000"/>
                </a:solidFill>
                <a:latin typeface="Courier New"/>
                <a:ea typeface="Courier New"/>
                <a:cs typeface="Courier New"/>
                <a:sym typeface="Courier New"/>
              </a:rPr>
              <a:t>print(c)</a:t>
            </a:r>
            <a:endParaRPr sz="20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2000">
                <a:solidFill>
                  <a:srgbClr val="000000"/>
                </a:solidFill>
                <a:latin typeface="Courier New"/>
                <a:ea typeface="Courier New"/>
                <a:cs typeface="Courier New"/>
                <a:sym typeface="Courier New"/>
              </a:rPr>
              <a:t>print(d)</a:t>
            </a:r>
            <a:endParaRPr sz="2000">
              <a:solidFill>
                <a:srgbClr val="000000"/>
              </a:solidFill>
              <a:latin typeface="Courier New"/>
              <a:ea typeface="Courier New"/>
              <a:cs typeface="Courier New"/>
              <a:sym typeface="Courier New"/>
            </a:endParaRPr>
          </a:p>
          <a:p>
            <a:pPr marL="0" lvl="0" indent="0" algn="l" rtl="0">
              <a:spcBef>
                <a:spcPts val="1600"/>
              </a:spcBef>
              <a:spcAft>
                <a:spcPts val="1600"/>
              </a:spcAft>
              <a:buNone/>
            </a:pP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4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Swapping Variables </a:t>
            </a:r>
            <a:endParaRPr/>
          </a:p>
        </p:txBody>
      </p:sp>
      <p:sp>
        <p:nvSpPr>
          <p:cNvPr id="289" name="Google Shape;289;p49"/>
          <p:cNvSpPr txBox="1">
            <a:spLocks noGrp="1"/>
          </p:cNvSpPr>
          <p:nvPr>
            <p:ph type="body" idx="1"/>
          </p:nvPr>
        </p:nvSpPr>
        <p:spPr>
          <a:xfrm>
            <a:off x="311700" y="1152475"/>
            <a:ext cx="8520600" cy="376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rgbClr val="000000"/>
                </a:solidFill>
                <a:latin typeface="Courier New"/>
                <a:ea typeface="Courier New"/>
                <a:cs typeface="Courier New"/>
                <a:sym typeface="Courier New"/>
              </a:rPr>
              <a:t>x = 5</a:t>
            </a:r>
            <a:endParaRPr>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a:solidFill>
                  <a:srgbClr val="000000"/>
                </a:solidFill>
                <a:latin typeface="Courier New"/>
                <a:ea typeface="Courier New"/>
                <a:cs typeface="Courier New"/>
                <a:sym typeface="Courier New"/>
              </a:rPr>
              <a:t>y = 10</a:t>
            </a:r>
            <a:endParaRPr>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a:solidFill>
                  <a:srgbClr val="000000"/>
                </a:solidFill>
                <a:latin typeface="Courier New"/>
                <a:ea typeface="Courier New"/>
                <a:cs typeface="Courier New"/>
                <a:sym typeface="Courier New"/>
              </a:rPr>
              <a:t>z = 30</a:t>
            </a:r>
            <a:endParaRPr>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a:solidFill>
                  <a:srgbClr val="000000"/>
                </a:solidFill>
                <a:latin typeface="Courier New"/>
                <a:ea typeface="Courier New"/>
                <a:cs typeface="Courier New"/>
                <a:sym typeface="Courier New"/>
              </a:rPr>
              <a:t>x, y, z = z, x, y</a:t>
            </a:r>
            <a:endParaRPr>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a:solidFill>
                  <a:srgbClr val="000000"/>
                </a:solidFill>
                <a:latin typeface="Courier New"/>
                <a:ea typeface="Courier New"/>
                <a:cs typeface="Courier New"/>
                <a:sym typeface="Courier New"/>
              </a:rPr>
              <a:t>print(x)</a:t>
            </a:r>
            <a:endParaRPr>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a:solidFill>
                  <a:srgbClr val="000000"/>
                </a:solidFill>
                <a:latin typeface="Courier New"/>
                <a:ea typeface="Courier New"/>
                <a:cs typeface="Courier New"/>
                <a:sym typeface="Courier New"/>
              </a:rPr>
              <a:t>print(y)</a:t>
            </a:r>
            <a:endParaRPr>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a:solidFill>
                  <a:srgbClr val="000000"/>
                </a:solidFill>
                <a:latin typeface="Courier New"/>
                <a:ea typeface="Courier New"/>
                <a:cs typeface="Courier New"/>
                <a:sym typeface="Courier New"/>
              </a:rPr>
              <a:t>print(z)</a:t>
            </a:r>
            <a:endParaRPr>
              <a:solidFill>
                <a:srgbClr val="000000"/>
              </a:solidFill>
              <a:latin typeface="Courier New"/>
              <a:ea typeface="Courier New"/>
              <a:cs typeface="Courier New"/>
              <a:sym typeface="Courier New"/>
            </a:endParaRPr>
          </a:p>
          <a:p>
            <a:pPr marL="0" lvl="0" indent="0" algn="l" rtl="0">
              <a:spcBef>
                <a:spcPts val="1600"/>
              </a:spcBef>
              <a:spcAft>
                <a:spcPts val="1600"/>
              </a:spcAft>
              <a:buNone/>
            </a:pP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5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Here’s the Output</a:t>
            </a:r>
            <a:endParaRPr/>
          </a:p>
        </p:txBody>
      </p:sp>
      <p:sp>
        <p:nvSpPr>
          <p:cNvPr id="295" name="Google Shape;295;p5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 sz="2200">
                <a:solidFill>
                  <a:srgbClr val="000000"/>
                </a:solidFill>
                <a:latin typeface="Courier New"/>
                <a:ea typeface="Courier New"/>
                <a:cs typeface="Courier New"/>
                <a:sym typeface="Courier New"/>
              </a:rPr>
              <a:t>30</a:t>
            </a:r>
            <a:endParaRPr sz="2200">
              <a:solidFill>
                <a:srgbClr val="000000"/>
              </a:solidFill>
              <a:latin typeface="Courier New"/>
              <a:ea typeface="Courier New"/>
              <a:cs typeface="Courier New"/>
              <a:sym typeface="Courier New"/>
            </a:endParaRPr>
          </a:p>
          <a:p>
            <a:pPr marL="0" lvl="0" indent="0" algn="l" rtl="0">
              <a:spcBef>
                <a:spcPts val="1200"/>
              </a:spcBef>
              <a:spcAft>
                <a:spcPts val="0"/>
              </a:spcAft>
              <a:buClr>
                <a:schemeClr val="dk1"/>
              </a:buClr>
              <a:buSzPts val="1100"/>
              <a:buFont typeface="Arial"/>
              <a:buNone/>
            </a:pPr>
            <a:r>
              <a:rPr lang="en" sz="2200">
                <a:solidFill>
                  <a:srgbClr val="000000"/>
                </a:solidFill>
                <a:latin typeface="Courier New"/>
                <a:ea typeface="Courier New"/>
                <a:cs typeface="Courier New"/>
                <a:sym typeface="Courier New"/>
              </a:rPr>
              <a:t>5</a:t>
            </a:r>
            <a:endParaRPr sz="2200">
              <a:solidFill>
                <a:srgbClr val="000000"/>
              </a:solidFill>
              <a:latin typeface="Courier New"/>
              <a:ea typeface="Courier New"/>
              <a:cs typeface="Courier New"/>
              <a:sym typeface="Courier New"/>
            </a:endParaRPr>
          </a:p>
          <a:p>
            <a:pPr marL="0" lvl="0" indent="0" algn="l" rtl="0">
              <a:spcBef>
                <a:spcPts val="1200"/>
              </a:spcBef>
              <a:spcAft>
                <a:spcPts val="0"/>
              </a:spcAft>
              <a:buClr>
                <a:schemeClr val="dk1"/>
              </a:buClr>
              <a:buSzPts val="1100"/>
              <a:buFont typeface="Arial"/>
              <a:buNone/>
            </a:pPr>
            <a:r>
              <a:rPr lang="en" sz="2200">
                <a:solidFill>
                  <a:srgbClr val="000000"/>
                </a:solidFill>
                <a:latin typeface="Courier New"/>
                <a:ea typeface="Courier New"/>
                <a:cs typeface="Courier New"/>
                <a:sym typeface="Courier New"/>
              </a:rPr>
              <a:t>10</a:t>
            </a:r>
            <a:endParaRPr sz="2200">
              <a:solidFill>
                <a:srgbClr val="000000"/>
              </a:solidFill>
              <a:latin typeface="Courier New"/>
              <a:ea typeface="Courier New"/>
              <a:cs typeface="Courier New"/>
              <a:sym typeface="Courier New"/>
            </a:endParaRPr>
          </a:p>
          <a:p>
            <a:pPr marL="0" lvl="0" indent="0" algn="l" rtl="0">
              <a:spcBef>
                <a:spcPts val="1200"/>
              </a:spcBef>
              <a:spcAft>
                <a:spcPts val="1600"/>
              </a:spcAft>
              <a:buNone/>
            </a:pP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5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Variable Naming Tips Cheat Sheet </a:t>
            </a:r>
            <a:endParaRPr/>
          </a:p>
        </p:txBody>
      </p:sp>
      <p:sp>
        <p:nvSpPr>
          <p:cNvPr id="301" name="Google Shape;301;p51"/>
          <p:cNvSpPr txBox="1">
            <a:spLocks noGrp="1"/>
          </p:cNvSpPr>
          <p:nvPr>
            <p:ph type="body" idx="1"/>
          </p:nvPr>
        </p:nvSpPr>
        <p:spPr>
          <a:xfrm>
            <a:off x="311700" y="1152475"/>
            <a:ext cx="8601900" cy="3855900"/>
          </a:xfrm>
          <a:prstGeom prst="rect">
            <a:avLst/>
          </a:prstGeom>
        </p:spPr>
        <p:txBody>
          <a:bodyPr spcFirstLastPara="1" wrap="square" lIns="91425" tIns="91425" rIns="91425" bIns="91425" anchor="t" anchorCtr="0">
            <a:noAutofit/>
          </a:bodyPr>
          <a:lstStyle/>
          <a:p>
            <a:pPr marL="457200" lvl="0" indent="-355600" algn="l" rtl="0">
              <a:spcBef>
                <a:spcPts val="1200"/>
              </a:spcBef>
              <a:spcAft>
                <a:spcPts val="0"/>
              </a:spcAft>
              <a:buClr>
                <a:schemeClr val="dk1"/>
              </a:buClr>
              <a:buSzPts val="2000"/>
              <a:buChar char="●"/>
            </a:pPr>
            <a:r>
              <a:rPr lang="en" sz="2000">
                <a:solidFill>
                  <a:schemeClr val="dk1"/>
                </a:solidFill>
                <a:latin typeface="Times New Roman"/>
                <a:ea typeface="Times New Roman"/>
                <a:cs typeface="Times New Roman"/>
                <a:sym typeface="Times New Roman"/>
              </a:rPr>
              <a:t>Variable names can have letters, numbers, and underscores.</a:t>
            </a:r>
            <a:endParaRPr sz="2000">
              <a:solidFill>
                <a:schemeClr val="dk1"/>
              </a:solidFill>
              <a:latin typeface="Times New Roman"/>
              <a:ea typeface="Times New Roman"/>
              <a:cs typeface="Times New Roman"/>
              <a:sym typeface="Times New Roman"/>
            </a:endParaRPr>
          </a:p>
          <a:p>
            <a:pPr marL="457200" lvl="0" indent="-355600" algn="l" rtl="0">
              <a:spcBef>
                <a:spcPts val="0"/>
              </a:spcBef>
              <a:spcAft>
                <a:spcPts val="0"/>
              </a:spcAft>
              <a:buClr>
                <a:schemeClr val="dk1"/>
              </a:buClr>
              <a:buSzPts val="2000"/>
              <a:buChar char="●"/>
            </a:pPr>
            <a:r>
              <a:rPr lang="en" sz="2000">
                <a:solidFill>
                  <a:schemeClr val="dk1"/>
                </a:solidFill>
                <a:latin typeface="Times New Roman"/>
                <a:ea typeface="Times New Roman"/>
                <a:cs typeface="Times New Roman"/>
                <a:sym typeface="Times New Roman"/>
              </a:rPr>
              <a:t>Can't use a reserved word like print.</a:t>
            </a:r>
            <a:endParaRPr sz="2000">
              <a:solidFill>
                <a:schemeClr val="dk1"/>
              </a:solidFill>
              <a:latin typeface="Times New Roman"/>
              <a:ea typeface="Times New Roman"/>
              <a:cs typeface="Times New Roman"/>
              <a:sym typeface="Times New Roman"/>
            </a:endParaRPr>
          </a:p>
          <a:p>
            <a:pPr marL="457200" lvl="0" indent="-355600" algn="l" rtl="0">
              <a:spcBef>
                <a:spcPts val="0"/>
              </a:spcBef>
              <a:spcAft>
                <a:spcPts val="0"/>
              </a:spcAft>
              <a:buClr>
                <a:schemeClr val="dk1"/>
              </a:buClr>
              <a:buSzPts val="2000"/>
              <a:buChar char="●"/>
            </a:pPr>
            <a:r>
              <a:rPr lang="en" sz="2000">
                <a:solidFill>
                  <a:schemeClr val="dk1"/>
                </a:solidFill>
                <a:latin typeface="Times New Roman"/>
                <a:ea typeface="Times New Roman"/>
                <a:cs typeface="Times New Roman"/>
                <a:sym typeface="Times New Roman"/>
              </a:rPr>
              <a:t> Be as descriptive as possible with your variable names. This reduces ambiguity and helps make your code more maintainable when other developers follow in after you.</a:t>
            </a:r>
            <a:endParaRPr sz="2000">
              <a:solidFill>
                <a:schemeClr val="dk1"/>
              </a:solidFill>
              <a:latin typeface="Times New Roman"/>
              <a:ea typeface="Times New Roman"/>
              <a:cs typeface="Times New Roman"/>
              <a:sym typeface="Times New Roman"/>
            </a:endParaRPr>
          </a:p>
          <a:p>
            <a:pPr marL="457200" lvl="0" indent="-355600" algn="l" rtl="0">
              <a:spcBef>
                <a:spcPts val="0"/>
              </a:spcBef>
              <a:spcAft>
                <a:spcPts val="0"/>
              </a:spcAft>
              <a:buClr>
                <a:schemeClr val="dk1"/>
              </a:buClr>
              <a:buSzPts val="2000"/>
              <a:buChar char="●"/>
            </a:pPr>
            <a:r>
              <a:rPr lang="en" sz="2000">
                <a:solidFill>
                  <a:schemeClr val="dk1"/>
                </a:solidFill>
                <a:latin typeface="Times New Roman"/>
                <a:ea typeface="Times New Roman"/>
                <a:cs typeface="Times New Roman"/>
                <a:sym typeface="Times New Roman"/>
              </a:rPr>
              <a:t>Python IS case sensitive so apple is not the same as Apple.</a:t>
            </a:r>
            <a:endParaRPr sz="2000">
              <a:solidFill>
                <a:schemeClr val="dk1"/>
              </a:solidFill>
              <a:latin typeface="Times New Roman"/>
              <a:ea typeface="Times New Roman"/>
              <a:cs typeface="Times New Roman"/>
              <a:sym typeface="Times New Roman"/>
            </a:endParaRPr>
          </a:p>
          <a:p>
            <a:pPr marL="457200" lvl="0" indent="-355600" algn="l" rtl="0">
              <a:spcBef>
                <a:spcPts val="0"/>
              </a:spcBef>
              <a:spcAft>
                <a:spcPts val="0"/>
              </a:spcAft>
              <a:buClr>
                <a:schemeClr val="dk1"/>
              </a:buClr>
              <a:buSzPts val="2000"/>
              <a:buChar char="●"/>
            </a:pPr>
            <a:r>
              <a:rPr lang="en" sz="2000">
                <a:solidFill>
                  <a:schemeClr val="dk1"/>
                </a:solidFill>
                <a:latin typeface="Times New Roman"/>
                <a:ea typeface="Times New Roman"/>
                <a:cs typeface="Times New Roman"/>
                <a:sym typeface="Times New Roman"/>
              </a:rPr>
              <a:t>Put constants or variables that value is fixed in all CAPS. I.e., </a:t>
            </a:r>
            <a:r>
              <a:rPr lang="en" sz="2000">
                <a:solidFill>
                  <a:schemeClr val="dk1"/>
                </a:solidFill>
                <a:latin typeface="Courier New"/>
                <a:ea typeface="Courier New"/>
                <a:cs typeface="Courier New"/>
                <a:sym typeface="Courier New"/>
              </a:rPr>
              <a:t>DAYS_OF_WEEK = 7</a:t>
            </a:r>
            <a:endParaRPr sz="2000">
              <a:solidFill>
                <a:schemeClr val="dk1"/>
              </a:solidFill>
              <a:latin typeface="Courier New"/>
              <a:ea typeface="Courier New"/>
              <a:cs typeface="Courier New"/>
              <a:sym typeface="Courier New"/>
            </a:endParaRPr>
          </a:p>
          <a:p>
            <a:pPr marL="0" lvl="0" indent="0" algn="l" rtl="0">
              <a:spcBef>
                <a:spcPts val="1200"/>
              </a:spcBef>
              <a:spcAft>
                <a:spcPts val="16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Setting Up Your Python Programming Environment </a:t>
            </a:r>
            <a:endParaRPr/>
          </a:p>
        </p:txBody>
      </p:sp>
      <p:sp>
        <p:nvSpPr>
          <p:cNvPr id="74" name="Google Shape;74;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75" name="Google Shape;75;p16"/>
          <p:cNvPicPr preferRelativeResize="0"/>
          <p:nvPr/>
        </p:nvPicPr>
        <p:blipFill>
          <a:blip r:embed="rId3">
            <a:alphaModFix/>
          </a:blip>
          <a:stretch>
            <a:fillRect/>
          </a:stretch>
        </p:blipFill>
        <p:spPr>
          <a:xfrm>
            <a:off x="467949" y="2221275"/>
            <a:ext cx="3833400" cy="1505800"/>
          </a:xfrm>
          <a:prstGeom prst="rect">
            <a:avLst/>
          </a:prstGeom>
          <a:noFill/>
          <a:ln>
            <a:noFill/>
          </a:ln>
        </p:spPr>
      </p:pic>
      <p:pic>
        <p:nvPicPr>
          <p:cNvPr id="76" name="Google Shape;76;p16"/>
          <p:cNvPicPr preferRelativeResize="0"/>
          <p:nvPr/>
        </p:nvPicPr>
        <p:blipFill>
          <a:blip r:embed="rId4">
            <a:alphaModFix/>
          </a:blip>
          <a:stretch>
            <a:fillRect/>
          </a:stretch>
        </p:blipFill>
        <p:spPr>
          <a:xfrm>
            <a:off x="4649750" y="1425172"/>
            <a:ext cx="3427250" cy="257397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 to PEP 8 For More Details </a:t>
            </a:r>
            <a:endParaRPr/>
          </a:p>
        </p:txBody>
      </p:sp>
      <p:sp>
        <p:nvSpPr>
          <p:cNvPr id="307" name="Google Shape;307;p5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300">
                <a:solidFill>
                  <a:srgbClr val="000000"/>
                </a:solidFill>
              </a:rPr>
              <a:t>PEP is short for python enhancement proposals. Learn more about it here: </a:t>
            </a:r>
            <a:r>
              <a:rPr lang="en" sz="2300" b="1" u="sng">
                <a:solidFill>
                  <a:schemeClr val="hlink"/>
                </a:solidFill>
                <a:latin typeface="Courier New"/>
                <a:ea typeface="Courier New"/>
                <a:cs typeface="Courier New"/>
                <a:sym typeface="Courier New"/>
                <a:hlinkClick r:id="rId3"/>
              </a:rPr>
              <a:t>https://www.python.org/dev/peps/pep-0008</a:t>
            </a:r>
            <a:endParaRPr sz="2300" b="1" u="sng">
              <a:solidFill>
                <a:schemeClr val="hlink"/>
              </a:solidFill>
              <a:latin typeface="Courier New"/>
              <a:ea typeface="Courier New"/>
              <a:cs typeface="Courier New"/>
              <a:sym typeface="Courier New"/>
            </a:endParaRPr>
          </a:p>
          <a:p>
            <a:pPr marL="0" lvl="0" indent="0" algn="l" rtl="0">
              <a:spcBef>
                <a:spcPts val="1600"/>
              </a:spcBef>
              <a:spcAft>
                <a:spcPts val="1600"/>
              </a:spcAft>
              <a:buNone/>
            </a:pPr>
            <a:endParaRPr>
              <a:solidFill>
                <a:srgbClr val="000000"/>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5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Python Math Operators </a:t>
            </a:r>
            <a:endParaRPr/>
          </a:p>
        </p:txBody>
      </p:sp>
      <p:sp>
        <p:nvSpPr>
          <p:cNvPr id="313" name="Google Shape;313;p5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500">
                <a:solidFill>
                  <a:schemeClr val="dk1"/>
                </a:solidFill>
                <a:latin typeface="Times New Roman"/>
                <a:ea typeface="Times New Roman"/>
                <a:cs typeface="Times New Roman"/>
                <a:sym typeface="Times New Roman"/>
              </a:rPr>
              <a:t>Let’s look at some of the math operators available in python: </a:t>
            </a:r>
            <a:r>
              <a:rPr lang="en" sz="2500">
                <a:solidFill>
                  <a:schemeClr val="dk1"/>
                </a:solidFill>
              </a:rPr>
              <a:t>+, -, *, **, /, //, %</a:t>
            </a:r>
            <a:endParaRPr sz="25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Code Demo of Python Math Operators </a:t>
            </a:r>
            <a:endParaRPr/>
          </a:p>
        </p:txBody>
      </p:sp>
      <p:sp>
        <p:nvSpPr>
          <p:cNvPr id="319" name="Google Shape;319;p54"/>
          <p:cNvSpPr txBox="1">
            <a:spLocks noGrp="1"/>
          </p:cNvSpPr>
          <p:nvPr>
            <p:ph type="body" idx="1"/>
          </p:nvPr>
        </p:nvSpPr>
        <p:spPr>
          <a:xfrm>
            <a:off x="311700" y="1152475"/>
            <a:ext cx="8666700" cy="381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600">
                <a:solidFill>
                  <a:srgbClr val="000000"/>
                </a:solidFill>
                <a:latin typeface="Courier New"/>
                <a:ea typeface="Courier New"/>
                <a:cs typeface="Courier New"/>
                <a:sym typeface="Courier New"/>
              </a:rPr>
              <a:t>print(10 + 10)</a:t>
            </a:r>
            <a:endParaRPr sz="16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600">
                <a:solidFill>
                  <a:srgbClr val="000000"/>
                </a:solidFill>
                <a:latin typeface="Courier New"/>
                <a:ea typeface="Courier New"/>
                <a:cs typeface="Courier New"/>
                <a:sym typeface="Courier New"/>
              </a:rPr>
              <a:t>print(50 - 10)</a:t>
            </a:r>
            <a:endParaRPr sz="16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600">
                <a:solidFill>
                  <a:srgbClr val="000000"/>
                </a:solidFill>
                <a:latin typeface="Courier New"/>
                <a:ea typeface="Courier New"/>
                <a:cs typeface="Courier New"/>
                <a:sym typeface="Courier New"/>
              </a:rPr>
              <a:t>print(10 * 10)</a:t>
            </a:r>
            <a:endParaRPr sz="16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600">
                <a:solidFill>
                  <a:srgbClr val="000000"/>
                </a:solidFill>
                <a:latin typeface="Courier New"/>
                <a:ea typeface="Courier New"/>
                <a:cs typeface="Courier New"/>
                <a:sym typeface="Courier New"/>
              </a:rPr>
              <a:t>print(20 ** 2)</a:t>
            </a:r>
            <a:endParaRPr sz="16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600">
                <a:solidFill>
                  <a:srgbClr val="000000"/>
                </a:solidFill>
                <a:latin typeface="Courier New"/>
                <a:ea typeface="Courier New"/>
                <a:cs typeface="Courier New"/>
                <a:sym typeface="Courier New"/>
              </a:rPr>
              <a:t>print(9 / 5)</a:t>
            </a:r>
            <a:endParaRPr sz="16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600">
                <a:solidFill>
                  <a:srgbClr val="000000"/>
                </a:solidFill>
                <a:latin typeface="Courier New"/>
                <a:ea typeface="Courier New"/>
                <a:cs typeface="Courier New"/>
                <a:sym typeface="Courier New"/>
              </a:rPr>
              <a:t>print(8 // 3)</a:t>
            </a:r>
            <a:endParaRPr sz="16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600">
                <a:solidFill>
                  <a:srgbClr val="000000"/>
                </a:solidFill>
                <a:latin typeface="Courier New"/>
                <a:ea typeface="Courier New"/>
                <a:cs typeface="Courier New"/>
                <a:sym typeface="Courier New"/>
              </a:rPr>
              <a:t>print(11 % 5)</a:t>
            </a:r>
            <a:endParaRPr sz="16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600">
                <a:solidFill>
                  <a:srgbClr val="000000"/>
                </a:solidFill>
                <a:latin typeface="Courier New"/>
                <a:ea typeface="Courier New"/>
                <a:cs typeface="Courier New"/>
                <a:sym typeface="Courier New"/>
              </a:rPr>
              <a:t>print(1e10)</a:t>
            </a:r>
            <a:endParaRPr sz="1600">
              <a:solidFill>
                <a:srgbClr val="000000"/>
              </a:solidFill>
              <a:latin typeface="Courier New"/>
              <a:ea typeface="Courier New"/>
              <a:cs typeface="Courier New"/>
              <a:sym typeface="Courier New"/>
            </a:endParaRPr>
          </a:p>
          <a:p>
            <a:pPr marL="0" lvl="0" indent="0" algn="l" rtl="0">
              <a:spcBef>
                <a:spcPts val="1600"/>
              </a:spcBef>
              <a:spcAft>
                <a:spcPts val="1600"/>
              </a:spcAft>
              <a:buNone/>
            </a:pP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5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Here’s the Output </a:t>
            </a:r>
            <a:endParaRPr/>
          </a:p>
        </p:txBody>
      </p:sp>
      <p:sp>
        <p:nvSpPr>
          <p:cNvPr id="325" name="Google Shape;325;p55"/>
          <p:cNvSpPr txBox="1">
            <a:spLocks noGrp="1"/>
          </p:cNvSpPr>
          <p:nvPr>
            <p:ph type="body" idx="1"/>
          </p:nvPr>
        </p:nvSpPr>
        <p:spPr>
          <a:xfrm>
            <a:off x="311700" y="1152475"/>
            <a:ext cx="8666700" cy="38430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
                <a:solidFill>
                  <a:srgbClr val="000000"/>
                </a:solidFill>
                <a:latin typeface="Courier New"/>
                <a:ea typeface="Courier New"/>
                <a:cs typeface="Courier New"/>
                <a:sym typeface="Courier New"/>
              </a:rPr>
              <a:t>20</a:t>
            </a:r>
            <a:endParaRPr>
              <a:solidFill>
                <a:srgbClr val="000000"/>
              </a:solidFill>
              <a:latin typeface="Courier New"/>
              <a:ea typeface="Courier New"/>
              <a:cs typeface="Courier New"/>
              <a:sym typeface="Courier New"/>
            </a:endParaRPr>
          </a:p>
          <a:p>
            <a:pPr marL="0" lvl="0" indent="0" algn="l" rtl="0">
              <a:spcBef>
                <a:spcPts val="1200"/>
              </a:spcBef>
              <a:spcAft>
                <a:spcPts val="0"/>
              </a:spcAft>
              <a:buClr>
                <a:schemeClr val="dk1"/>
              </a:buClr>
              <a:buSzPts val="1100"/>
              <a:buFont typeface="Arial"/>
              <a:buNone/>
            </a:pPr>
            <a:r>
              <a:rPr lang="en">
                <a:solidFill>
                  <a:srgbClr val="000000"/>
                </a:solidFill>
                <a:latin typeface="Courier New"/>
                <a:ea typeface="Courier New"/>
                <a:cs typeface="Courier New"/>
                <a:sym typeface="Courier New"/>
              </a:rPr>
              <a:t>40</a:t>
            </a:r>
            <a:endParaRPr>
              <a:solidFill>
                <a:srgbClr val="000000"/>
              </a:solidFill>
              <a:latin typeface="Courier New"/>
              <a:ea typeface="Courier New"/>
              <a:cs typeface="Courier New"/>
              <a:sym typeface="Courier New"/>
            </a:endParaRPr>
          </a:p>
          <a:p>
            <a:pPr marL="0" lvl="0" indent="0" algn="l" rtl="0">
              <a:spcBef>
                <a:spcPts val="1200"/>
              </a:spcBef>
              <a:spcAft>
                <a:spcPts val="0"/>
              </a:spcAft>
              <a:buClr>
                <a:schemeClr val="dk1"/>
              </a:buClr>
              <a:buSzPts val="1100"/>
              <a:buFont typeface="Arial"/>
              <a:buNone/>
            </a:pPr>
            <a:r>
              <a:rPr lang="en">
                <a:solidFill>
                  <a:srgbClr val="000000"/>
                </a:solidFill>
                <a:latin typeface="Courier New"/>
                <a:ea typeface="Courier New"/>
                <a:cs typeface="Courier New"/>
                <a:sym typeface="Courier New"/>
              </a:rPr>
              <a:t>100</a:t>
            </a:r>
            <a:endParaRPr>
              <a:solidFill>
                <a:srgbClr val="000000"/>
              </a:solidFill>
              <a:latin typeface="Courier New"/>
              <a:ea typeface="Courier New"/>
              <a:cs typeface="Courier New"/>
              <a:sym typeface="Courier New"/>
            </a:endParaRPr>
          </a:p>
          <a:p>
            <a:pPr marL="0" lvl="0" indent="0" algn="l" rtl="0">
              <a:spcBef>
                <a:spcPts val="1200"/>
              </a:spcBef>
              <a:spcAft>
                <a:spcPts val="0"/>
              </a:spcAft>
              <a:buClr>
                <a:schemeClr val="dk1"/>
              </a:buClr>
              <a:buSzPts val="1100"/>
              <a:buFont typeface="Arial"/>
              <a:buNone/>
            </a:pPr>
            <a:r>
              <a:rPr lang="en">
                <a:solidFill>
                  <a:srgbClr val="000000"/>
                </a:solidFill>
                <a:latin typeface="Courier New"/>
                <a:ea typeface="Courier New"/>
                <a:cs typeface="Courier New"/>
                <a:sym typeface="Courier New"/>
              </a:rPr>
              <a:t>400</a:t>
            </a:r>
            <a:endParaRPr>
              <a:solidFill>
                <a:srgbClr val="000000"/>
              </a:solidFill>
              <a:latin typeface="Courier New"/>
              <a:ea typeface="Courier New"/>
              <a:cs typeface="Courier New"/>
              <a:sym typeface="Courier New"/>
            </a:endParaRPr>
          </a:p>
          <a:p>
            <a:pPr marL="0" lvl="0" indent="0" algn="l" rtl="0">
              <a:spcBef>
                <a:spcPts val="1200"/>
              </a:spcBef>
              <a:spcAft>
                <a:spcPts val="0"/>
              </a:spcAft>
              <a:buClr>
                <a:schemeClr val="dk1"/>
              </a:buClr>
              <a:buSzPts val="1100"/>
              <a:buFont typeface="Arial"/>
              <a:buNone/>
            </a:pPr>
            <a:r>
              <a:rPr lang="en">
                <a:solidFill>
                  <a:srgbClr val="000000"/>
                </a:solidFill>
                <a:latin typeface="Courier New"/>
                <a:ea typeface="Courier New"/>
                <a:cs typeface="Courier New"/>
                <a:sym typeface="Courier New"/>
              </a:rPr>
              <a:t>1.8</a:t>
            </a:r>
            <a:endParaRPr>
              <a:solidFill>
                <a:srgbClr val="000000"/>
              </a:solidFill>
              <a:latin typeface="Courier New"/>
              <a:ea typeface="Courier New"/>
              <a:cs typeface="Courier New"/>
              <a:sym typeface="Courier New"/>
            </a:endParaRPr>
          </a:p>
          <a:p>
            <a:pPr marL="0" lvl="0" indent="0" algn="l" rtl="0">
              <a:spcBef>
                <a:spcPts val="1200"/>
              </a:spcBef>
              <a:spcAft>
                <a:spcPts val="0"/>
              </a:spcAft>
              <a:buClr>
                <a:schemeClr val="dk1"/>
              </a:buClr>
              <a:buSzPts val="1100"/>
              <a:buFont typeface="Arial"/>
              <a:buNone/>
            </a:pPr>
            <a:r>
              <a:rPr lang="en">
                <a:solidFill>
                  <a:srgbClr val="000000"/>
                </a:solidFill>
                <a:latin typeface="Courier New"/>
                <a:ea typeface="Courier New"/>
                <a:cs typeface="Courier New"/>
                <a:sym typeface="Courier New"/>
              </a:rPr>
              <a:t>2</a:t>
            </a:r>
            <a:endParaRPr>
              <a:solidFill>
                <a:srgbClr val="000000"/>
              </a:solidFill>
              <a:latin typeface="Courier New"/>
              <a:ea typeface="Courier New"/>
              <a:cs typeface="Courier New"/>
              <a:sym typeface="Courier New"/>
            </a:endParaRPr>
          </a:p>
          <a:p>
            <a:pPr marL="0" lvl="0" indent="0" algn="l" rtl="0">
              <a:spcBef>
                <a:spcPts val="1200"/>
              </a:spcBef>
              <a:spcAft>
                <a:spcPts val="0"/>
              </a:spcAft>
              <a:buClr>
                <a:schemeClr val="dk1"/>
              </a:buClr>
              <a:buSzPts val="1100"/>
              <a:buFont typeface="Arial"/>
              <a:buNone/>
            </a:pPr>
            <a:r>
              <a:rPr lang="en">
                <a:solidFill>
                  <a:srgbClr val="000000"/>
                </a:solidFill>
                <a:latin typeface="Courier New"/>
                <a:ea typeface="Courier New"/>
                <a:cs typeface="Courier New"/>
                <a:sym typeface="Courier New"/>
              </a:rPr>
              <a:t>1</a:t>
            </a:r>
            <a:endParaRPr>
              <a:solidFill>
                <a:srgbClr val="000000"/>
              </a:solidFill>
              <a:latin typeface="Courier New"/>
              <a:ea typeface="Courier New"/>
              <a:cs typeface="Courier New"/>
              <a:sym typeface="Courier New"/>
            </a:endParaRPr>
          </a:p>
          <a:p>
            <a:pPr marL="0" lvl="0" indent="0" algn="l" rtl="0">
              <a:spcBef>
                <a:spcPts val="1200"/>
              </a:spcBef>
              <a:spcAft>
                <a:spcPts val="0"/>
              </a:spcAft>
              <a:buClr>
                <a:schemeClr val="dk1"/>
              </a:buClr>
              <a:buSzPts val="1100"/>
              <a:buFont typeface="Arial"/>
              <a:buNone/>
            </a:pPr>
            <a:r>
              <a:rPr lang="en">
                <a:solidFill>
                  <a:srgbClr val="000000"/>
                </a:solidFill>
                <a:latin typeface="Courier New"/>
                <a:ea typeface="Courier New"/>
                <a:cs typeface="Courier New"/>
                <a:sym typeface="Courier New"/>
              </a:rPr>
              <a:t>10000000000.0</a:t>
            </a:r>
            <a:endParaRPr>
              <a:solidFill>
                <a:srgbClr val="000000"/>
              </a:solidFill>
              <a:latin typeface="Courier New"/>
              <a:ea typeface="Courier New"/>
              <a:cs typeface="Courier New"/>
              <a:sym typeface="Courier New"/>
            </a:endParaRPr>
          </a:p>
          <a:p>
            <a:pPr marL="0" lvl="0" indent="0" algn="l" rtl="0">
              <a:spcBef>
                <a:spcPts val="1200"/>
              </a:spcBef>
              <a:spcAft>
                <a:spcPts val="1600"/>
              </a:spcAft>
              <a:buNone/>
            </a:pP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5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to Use Python as a Souped Calculator </a:t>
            </a:r>
            <a:endParaRPr/>
          </a:p>
        </p:txBody>
      </p:sp>
      <p:sp>
        <p:nvSpPr>
          <p:cNvPr id="331" name="Google Shape;331;p5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300">
                <a:solidFill>
                  <a:srgbClr val="000000"/>
                </a:solidFill>
              </a:rPr>
              <a:t>Use the built in </a:t>
            </a:r>
            <a:r>
              <a:rPr lang="en" sz="2300" i="1">
                <a:solidFill>
                  <a:srgbClr val="000000"/>
                </a:solidFill>
              </a:rPr>
              <a:t>math </a:t>
            </a:r>
            <a:r>
              <a:rPr lang="en" sz="2300">
                <a:solidFill>
                  <a:srgbClr val="000000"/>
                </a:solidFill>
              </a:rPr>
              <a:t>module. You can use it by using the import statement. </a:t>
            </a:r>
            <a:endParaRPr sz="2300">
              <a:solidFill>
                <a:srgbClr val="000000"/>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57"/>
          <p:cNvSpPr txBox="1">
            <a:spLocks noGrp="1"/>
          </p:cNvSpPr>
          <p:nvPr>
            <p:ph type="title"/>
          </p:nvPr>
        </p:nvSpPr>
        <p:spPr>
          <a:xfrm>
            <a:off x="311700" y="563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Math Module Example </a:t>
            </a:r>
            <a:endParaRPr/>
          </a:p>
        </p:txBody>
      </p:sp>
      <p:sp>
        <p:nvSpPr>
          <p:cNvPr id="337" name="Google Shape;337;p57"/>
          <p:cNvSpPr txBox="1">
            <a:spLocks noGrp="1"/>
          </p:cNvSpPr>
          <p:nvPr>
            <p:ph type="body" idx="1"/>
          </p:nvPr>
        </p:nvSpPr>
        <p:spPr>
          <a:xfrm>
            <a:off x="311700" y="629050"/>
            <a:ext cx="8770500" cy="43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400">
                <a:solidFill>
                  <a:srgbClr val="000000"/>
                </a:solidFill>
                <a:latin typeface="Courier New"/>
                <a:ea typeface="Courier New"/>
                <a:cs typeface="Courier New"/>
                <a:sym typeface="Courier New"/>
              </a:rPr>
              <a:t>import math</a:t>
            </a:r>
            <a:endParaRPr sz="14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400">
                <a:solidFill>
                  <a:srgbClr val="000000"/>
                </a:solidFill>
                <a:latin typeface="Courier New"/>
                <a:ea typeface="Courier New"/>
                <a:cs typeface="Courier New"/>
                <a:sym typeface="Courier New"/>
              </a:rPr>
              <a:t>print(math.log(1000000, 2))</a:t>
            </a:r>
            <a:endParaRPr sz="14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400">
                <a:solidFill>
                  <a:srgbClr val="000000"/>
                </a:solidFill>
                <a:latin typeface="Courier New"/>
                <a:ea typeface="Courier New"/>
                <a:cs typeface="Courier New"/>
                <a:sym typeface="Courier New"/>
              </a:rPr>
              <a:t>print(math.sqrt(9))</a:t>
            </a:r>
            <a:endParaRPr sz="14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400">
                <a:solidFill>
                  <a:srgbClr val="000000"/>
                </a:solidFill>
                <a:latin typeface="Courier New"/>
                <a:ea typeface="Courier New"/>
                <a:cs typeface="Courier New"/>
                <a:sym typeface="Courier New"/>
              </a:rPr>
              <a:t>print(math.cos(100) + math.sin(90) + math.tan(90))</a:t>
            </a:r>
            <a:endParaRPr sz="14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1400">
                <a:solidFill>
                  <a:srgbClr val="000000"/>
                </a:solidFill>
                <a:latin typeface="Courier New"/>
                <a:ea typeface="Courier New"/>
                <a:cs typeface="Courier New"/>
                <a:sym typeface="Courier New"/>
              </a:rPr>
              <a:t>print(math.pi**2 * math.e)</a:t>
            </a:r>
            <a:endParaRPr sz="14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400">
                <a:solidFill>
                  <a:srgbClr val="000000"/>
                </a:solidFill>
                <a:latin typeface="Courier New"/>
                <a:ea typeface="Courier New"/>
                <a:cs typeface="Courier New"/>
                <a:sym typeface="Courier New"/>
              </a:rPr>
              <a:t>...</a:t>
            </a:r>
            <a:endParaRPr sz="14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400">
                <a:solidFill>
                  <a:srgbClr val="000000"/>
                </a:solidFill>
                <a:latin typeface="Courier New"/>
                <a:ea typeface="Courier New"/>
                <a:cs typeface="Courier New"/>
                <a:sym typeface="Courier New"/>
              </a:rPr>
              <a:t>19.931568569324174</a:t>
            </a:r>
            <a:endParaRPr sz="14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400">
                <a:solidFill>
                  <a:srgbClr val="000000"/>
                </a:solidFill>
                <a:latin typeface="Courier New"/>
                <a:ea typeface="Courier New"/>
                <a:cs typeface="Courier New"/>
                <a:sym typeface="Courier New"/>
              </a:rPr>
              <a:t>3.0</a:t>
            </a:r>
            <a:endParaRPr sz="14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400">
                <a:solidFill>
                  <a:srgbClr val="000000"/>
                </a:solidFill>
                <a:latin typeface="Courier New"/>
                <a:ea typeface="Courier New"/>
                <a:cs typeface="Courier New"/>
                <a:sym typeface="Courier New"/>
              </a:rPr>
              <a:t>-0.23888487632000044</a:t>
            </a:r>
            <a:endParaRPr sz="14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400">
                <a:solidFill>
                  <a:srgbClr val="000000"/>
                </a:solidFill>
                <a:latin typeface="Courier New"/>
                <a:ea typeface="Courier New"/>
                <a:cs typeface="Courier New"/>
                <a:sym typeface="Courier New"/>
              </a:rPr>
              <a:t>26.828366297560617</a:t>
            </a:r>
            <a:endParaRPr sz="14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endParaRPr/>
          </a:p>
          <a:p>
            <a:pPr marL="0" lvl="0" indent="0" algn="l" rtl="0">
              <a:spcBef>
                <a:spcPts val="1600"/>
              </a:spcBef>
              <a:spcAft>
                <a:spcPts val="1600"/>
              </a:spcAft>
              <a:buNone/>
            </a:pP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5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Strings in Python and Beyond </a:t>
            </a:r>
            <a:endParaRPr/>
          </a:p>
        </p:txBody>
      </p:sp>
      <p:sp>
        <p:nvSpPr>
          <p:cNvPr id="343" name="Google Shape;343;p5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 sz="2200">
                <a:solidFill>
                  <a:srgbClr val="000000"/>
                </a:solidFill>
                <a:latin typeface="Times New Roman"/>
                <a:ea typeface="Times New Roman"/>
                <a:cs typeface="Times New Roman"/>
                <a:sym typeface="Times New Roman"/>
              </a:rPr>
              <a:t>If you have ever sent an SMS text, used Facebook chat, or sent an email then you have used strings. A </a:t>
            </a:r>
            <a:r>
              <a:rPr lang="en" sz="2200" b="1">
                <a:solidFill>
                  <a:srgbClr val="000000"/>
                </a:solidFill>
                <a:latin typeface="Times New Roman"/>
                <a:ea typeface="Times New Roman"/>
                <a:cs typeface="Times New Roman"/>
                <a:sym typeface="Times New Roman"/>
              </a:rPr>
              <a:t>string</a:t>
            </a:r>
            <a:r>
              <a:rPr lang="en" sz="2200">
                <a:solidFill>
                  <a:srgbClr val="000000"/>
                </a:solidFill>
                <a:latin typeface="Times New Roman"/>
                <a:ea typeface="Times New Roman"/>
                <a:cs typeface="Times New Roman"/>
                <a:sym typeface="Times New Roman"/>
              </a:rPr>
              <a:t> is a sequence of characters wrapped in quotes; in python it could be single, double, or triple quotes. The single or double quotes can be used interchangeably. The triple quotes are typically used as doctrings, or comments inside methods, functions, or classes. </a:t>
            </a:r>
            <a:endParaRPr sz="2200">
              <a:solidFill>
                <a:srgbClr val="000000"/>
              </a:solidFill>
              <a:latin typeface="Times New Roman"/>
              <a:ea typeface="Times New Roman"/>
              <a:cs typeface="Times New Roman"/>
              <a:sym typeface="Times New Roman"/>
            </a:endParaRPr>
          </a:p>
          <a:p>
            <a:pPr marL="0" lvl="0" indent="0" algn="l" rtl="0">
              <a:spcBef>
                <a:spcPts val="1200"/>
              </a:spcBef>
              <a:spcAft>
                <a:spcPts val="1600"/>
              </a:spcAft>
              <a:buNone/>
            </a:pP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59"/>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String Examples Python Part I </a:t>
            </a:r>
            <a:endParaRPr/>
          </a:p>
        </p:txBody>
      </p:sp>
      <p:sp>
        <p:nvSpPr>
          <p:cNvPr id="349" name="Google Shape;349;p59"/>
          <p:cNvSpPr txBox="1">
            <a:spLocks noGrp="1"/>
          </p:cNvSpPr>
          <p:nvPr>
            <p:ph type="body" idx="1"/>
          </p:nvPr>
        </p:nvSpPr>
        <p:spPr>
          <a:xfrm>
            <a:off x="225675" y="702250"/>
            <a:ext cx="8376900" cy="399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300">
                <a:solidFill>
                  <a:srgbClr val="000000"/>
                </a:solidFill>
                <a:latin typeface="Courier New"/>
                <a:ea typeface="Courier New"/>
                <a:cs typeface="Courier New"/>
                <a:sym typeface="Courier New"/>
              </a:rPr>
              <a:t>city = 'Los Angeles'</a:t>
            </a:r>
            <a:endParaRPr sz="13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300">
                <a:solidFill>
                  <a:srgbClr val="000000"/>
                </a:solidFill>
                <a:latin typeface="Courier New"/>
                <a:ea typeface="Courier New"/>
                <a:cs typeface="Courier New"/>
                <a:sym typeface="Courier New"/>
              </a:rPr>
              <a:t># indexing: python is a zero based indexed language</a:t>
            </a:r>
            <a:endParaRPr sz="13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300">
                <a:solidFill>
                  <a:srgbClr val="000000"/>
                </a:solidFill>
                <a:latin typeface="Courier New"/>
                <a:ea typeface="Courier New"/>
                <a:cs typeface="Courier New"/>
                <a:sym typeface="Courier New"/>
              </a:rPr>
              <a:t>print(city[0]) # L</a:t>
            </a:r>
            <a:endParaRPr sz="13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300">
                <a:solidFill>
                  <a:srgbClr val="000000"/>
                </a:solidFill>
                <a:latin typeface="Courier New"/>
                <a:ea typeface="Courier New"/>
                <a:cs typeface="Courier New"/>
                <a:sym typeface="Courier New"/>
              </a:rPr>
              <a:t>print(city[3]) # empty space is a string!</a:t>
            </a:r>
            <a:endParaRPr sz="13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300">
                <a:solidFill>
                  <a:srgbClr val="000000"/>
                </a:solidFill>
                <a:latin typeface="Courier New"/>
                <a:ea typeface="Courier New"/>
                <a:cs typeface="Courier New"/>
                <a:sym typeface="Courier New"/>
              </a:rPr>
              <a:t>print(city[4]) # capital A</a:t>
            </a:r>
            <a:endParaRPr sz="13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300">
                <a:solidFill>
                  <a:srgbClr val="000000"/>
                </a:solidFill>
                <a:latin typeface="Courier New"/>
                <a:ea typeface="Courier New"/>
                <a:cs typeface="Courier New"/>
                <a:sym typeface="Courier New"/>
              </a:rPr>
              <a:t>print(city[-1]) # negative indices are permitted</a:t>
            </a:r>
            <a:endParaRPr sz="13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300">
                <a:solidFill>
                  <a:srgbClr val="000000"/>
                </a:solidFill>
                <a:latin typeface="Courier New"/>
                <a:ea typeface="Courier New"/>
                <a:cs typeface="Courier New"/>
                <a:sym typeface="Courier New"/>
              </a:rPr>
              <a:t># len() function: gets the length of the string</a:t>
            </a:r>
            <a:endParaRPr sz="13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300">
                <a:solidFill>
                  <a:srgbClr val="000000"/>
                </a:solidFill>
                <a:latin typeface="Courier New"/>
                <a:ea typeface="Courier New"/>
                <a:cs typeface="Courier New"/>
                <a:sym typeface="Courier New"/>
              </a:rPr>
              <a:t>print(len(city)) # 11</a:t>
            </a:r>
            <a:endParaRPr sz="13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300">
                <a:solidFill>
                  <a:srgbClr val="000000"/>
                </a:solidFill>
                <a:latin typeface="Courier New"/>
                <a:ea typeface="Courier New"/>
                <a:cs typeface="Courier New"/>
                <a:sym typeface="Courier New"/>
              </a:rPr>
              <a:t>print(city[len(city)-1]) # s</a:t>
            </a:r>
            <a:endParaRPr sz="1300">
              <a:solidFill>
                <a:srgbClr val="000000"/>
              </a:solidFill>
              <a:latin typeface="Courier New"/>
              <a:ea typeface="Courier New"/>
              <a:cs typeface="Courier New"/>
              <a:sym typeface="Courier New"/>
            </a:endParaRPr>
          </a:p>
          <a:p>
            <a:pPr marL="0" lvl="0" indent="0" algn="l" rtl="0">
              <a:spcBef>
                <a:spcPts val="1600"/>
              </a:spcBef>
              <a:spcAft>
                <a:spcPts val="1600"/>
              </a:spcAft>
              <a:buNone/>
            </a:pP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6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String Examples in Python Part II </a:t>
            </a:r>
            <a:endParaRPr/>
          </a:p>
        </p:txBody>
      </p:sp>
      <p:sp>
        <p:nvSpPr>
          <p:cNvPr id="355" name="Google Shape;355;p60"/>
          <p:cNvSpPr txBox="1">
            <a:spLocks noGrp="1"/>
          </p:cNvSpPr>
          <p:nvPr>
            <p:ph type="body" idx="1"/>
          </p:nvPr>
        </p:nvSpPr>
        <p:spPr>
          <a:xfrm>
            <a:off x="311700" y="1152475"/>
            <a:ext cx="8520600" cy="360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300">
                <a:solidFill>
                  <a:schemeClr val="dk1"/>
                </a:solidFill>
                <a:latin typeface="Courier New"/>
                <a:ea typeface="Courier New"/>
                <a:cs typeface="Courier New"/>
                <a:sym typeface="Courier New"/>
              </a:rPr>
              <a:t># concatenation: the combining of multiple strings</a:t>
            </a:r>
            <a:endParaRPr sz="13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300">
                <a:solidFill>
                  <a:schemeClr val="dk1"/>
                </a:solidFill>
                <a:latin typeface="Courier New"/>
                <a:ea typeface="Courier New"/>
                <a:cs typeface="Courier New"/>
                <a:sym typeface="Courier New"/>
              </a:rPr>
              <a:t>print('john ' + 'doe ' + 'public') # john doe public</a:t>
            </a:r>
            <a:endParaRPr sz="13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300">
                <a:solidFill>
                  <a:schemeClr val="dk1"/>
                </a:solidFill>
                <a:latin typeface="Courier New"/>
                <a:ea typeface="Courier New"/>
                <a:cs typeface="Courier New"/>
                <a:sym typeface="Courier New"/>
              </a:rPr>
              <a:t># slicing: retrieves ranges of a string</a:t>
            </a:r>
            <a:endParaRPr sz="13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300">
                <a:solidFill>
                  <a:schemeClr val="dk1"/>
                </a:solidFill>
                <a:latin typeface="Courier New"/>
                <a:ea typeface="Courier New"/>
                <a:cs typeface="Courier New"/>
                <a:sym typeface="Courier New"/>
              </a:rPr>
              <a:t>print(city[0:3]) # Los</a:t>
            </a:r>
            <a:endParaRPr sz="13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300">
                <a:solidFill>
                  <a:schemeClr val="dk1"/>
                </a:solidFill>
                <a:latin typeface="Courier New"/>
                <a:ea typeface="Courier New"/>
                <a:cs typeface="Courier New"/>
                <a:sym typeface="Courier New"/>
              </a:rPr>
              <a:t>print(city[4:11]) # Angeles</a:t>
            </a:r>
            <a:endParaRPr sz="13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300">
                <a:solidFill>
                  <a:schemeClr val="dk1"/>
                </a:solidFill>
                <a:latin typeface="Courier New"/>
                <a:ea typeface="Courier New"/>
                <a:cs typeface="Courier New"/>
                <a:sym typeface="Courier New"/>
              </a:rPr>
              <a:t>print(city[::]) # Los Angeles</a:t>
            </a:r>
            <a:endParaRPr sz="13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300">
                <a:solidFill>
                  <a:schemeClr val="dk1"/>
                </a:solidFill>
                <a:latin typeface="Courier New"/>
                <a:ea typeface="Courier New"/>
                <a:cs typeface="Courier New"/>
                <a:sym typeface="Courier New"/>
              </a:rPr>
              <a:t>print(city[::2]) # LsAgls</a:t>
            </a:r>
            <a:endParaRPr sz="13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300">
                <a:solidFill>
                  <a:schemeClr val="dk1"/>
                </a:solidFill>
                <a:latin typeface="Courier New"/>
                <a:ea typeface="Courier New"/>
                <a:cs typeface="Courier New"/>
                <a:sym typeface="Courier New"/>
              </a:rPr>
              <a:t>print(city[::-1]) # selegnA soL</a:t>
            </a:r>
            <a:endParaRPr sz="1300">
              <a:solidFill>
                <a:schemeClr val="dk1"/>
              </a:solidFill>
              <a:latin typeface="Courier New"/>
              <a:ea typeface="Courier New"/>
              <a:cs typeface="Courier New"/>
              <a:sym typeface="Courier New"/>
            </a:endParaRPr>
          </a:p>
          <a:p>
            <a:pPr marL="0" lvl="0" indent="0" algn="l" rtl="0">
              <a:spcBef>
                <a:spcPts val="1600"/>
              </a:spcBef>
              <a:spcAft>
                <a:spcPts val="1600"/>
              </a:spcAft>
              <a:buNone/>
            </a:pP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6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Boolean Algebra </a:t>
            </a:r>
            <a:endParaRPr/>
          </a:p>
        </p:txBody>
      </p:sp>
      <p:sp>
        <p:nvSpPr>
          <p:cNvPr id="361" name="Google Shape;361;p61"/>
          <p:cNvSpPr txBox="1">
            <a:spLocks noGrp="1"/>
          </p:cNvSpPr>
          <p:nvPr>
            <p:ph type="body" idx="1"/>
          </p:nvPr>
        </p:nvSpPr>
        <p:spPr>
          <a:xfrm>
            <a:off x="311700" y="1152475"/>
            <a:ext cx="8666700" cy="3680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362" name="Google Shape;362;p61"/>
          <p:cNvPicPr preferRelativeResize="0"/>
          <p:nvPr/>
        </p:nvPicPr>
        <p:blipFill>
          <a:blip r:embed="rId3">
            <a:alphaModFix/>
          </a:blip>
          <a:stretch>
            <a:fillRect/>
          </a:stretch>
        </p:blipFill>
        <p:spPr>
          <a:xfrm>
            <a:off x="1324400" y="1243888"/>
            <a:ext cx="4311450" cy="32335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Getting Python Installed On Your Machine </a:t>
            </a:r>
            <a:endParaRPr/>
          </a:p>
        </p:txBody>
      </p:sp>
      <p:sp>
        <p:nvSpPr>
          <p:cNvPr id="82" name="Google Shape;82;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400">
                <a:solidFill>
                  <a:srgbClr val="000000"/>
                </a:solidFill>
              </a:rPr>
              <a:t>Python is cross-platform so therefore you can install it on multiple machines including Windows, MacOS, or various flavors of Linux. </a:t>
            </a:r>
            <a:endParaRPr sz="2400">
              <a:solidFill>
                <a:srgbClr val="000000"/>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6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Boolean Algebra is Prevalent in Many Languages </a:t>
            </a:r>
            <a:endParaRPr/>
          </a:p>
        </p:txBody>
      </p:sp>
      <p:sp>
        <p:nvSpPr>
          <p:cNvPr id="368" name="Google Shape;368;p6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400">
                <a:solidFill>
                  <a:schemeClr val="dk1"/>
                </a:solidFill>
                <a:latin typeface="Times New Roman"/>
                <a:ea typeface="Times New Roman"/>
                <a:cs typeface="Times New Roman"/>
                <a:sym typeface="Times New Roman"/>
              </a:rPr>
              <a:t>Learning Boolean algebra for python means that you can apply that set of logic to a wide array of languages like Java, C++, Haskell, Erlang, or R. </a:t>
            </a:r>
            <a:endParaRPr sz="24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6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Does It Work?</a:t>
            </a:r>
            <a:endParaRPr/>
          </a:p>
        </p:txBody>
      </p:sp>
      <p:sp>
        <p:nvSpPr>
          <p:cNvPr id="374" name="Google Shape;374;p6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 sz="2500">
                <a:solidFill>
                  <a:schemeClr val="dk1"/>
                </a:solidFill>
                <a:latin typeface="Times New Roman"/>
                <a:ea typeface="Times New Roman"/>
                <a:cs typeface="Times New Roman"/>
                <a:sym typeface="Times New Roman"/>
              </a:rPr>
              <a:t>In python what we need to worry about are the values of </a:t>
            </a:r>
            <a:r>
              <a:rPr lang="en" sz="2500">
                <a:solidFill>
                  <a:schemeClr val="dk1"/>
                </a:solidFill>
                <a:latin typeface="Courier New"/>
                <a:ea typeface="Courier New"/>
                <a:cs typeface="Courier New"/>
                <a:sym typeface="Courier New"/>
              </a:rPr>
              <a:t>True</a:t>
            </a:r>
            <a:r>
              <a:rPr lang="en" sz="2500">
                <a:solidFill>
                  <a:schemeClr val="dk1"/>
                </a:solidFill>
                <a:latin typeface="Times New Roman"/>
                <a:ea typeface="Times New Roman"/>
                <a:cs typeface="Times New Roman"/>
                <a:sym typeface="Times New Roman"/>
              </a:rPr>
              <a:t> or </a:t>
            </a:r>
            <a:r>
              <a:rPr lang="en" sz="2500">
                <a:solidFill>
                  <a:schemeClr val="dk1"/>
                </a:solidFill>
                <a:latin typeface="Courier New"/>
                <a:ea typeface="Courier New"/>
                <a:cs typeface="Courier New"/>
                <a:sym typeface="Courier New"/>
              </a:rPr>
              <a:t>False</a:t>
            </a:r>
            <a:r>
              <a:rPr lang="en" sz="2500">
                <a:solidFill>
                  <a:schemeClr val="dk1"/>
                </a:solidFill>
                <a:latin typeface="Times New Roman"/>
                <a:ea typeface="Times New Roman"/>
                <a:cs typeface="Times New Roman"/>
                <a:sym typeface="Times New Roman"/>
              </a:rPr>
              <a:t>, which can also be denoted by 1 or 0 respectively. The main operations that we’ll discuss are “and” (conjunction), “or”</a:t>
            </a:r>
            <a:r>
              <a:rPr lang="en" sz="2500" i="1">
                <a:solidFill>
                  <a:schemeClr val="dk1"/>
                </a:solidFill>
                <a:latin typeface="Times New Roman"/>
                <a:ea typeface="Times New Roman"/>
                <a:cs typeface="Times New Roman"/>
                <a:sym typeface="Times New Roman"/>
              </a:rPr>
              <a:t> </a:t>
            </a:r>
            <a:r>
              <a:rPr lang="en" sz="2500">
                <a:solidFill>
                  <a:schemeClr val="dk1"/>
                </a:solidFill>
                <a:latin typeface="Times New Roman"/>
                <a:ea typeface="Times New Roman"/>
                <a:cs typeface="Times New Roman"/>
                <a:sym typeface="Times New Roman"/>
              </a:rPr>
              <a:t>(disjunction), as well as “negation.”  There’s also the lesser used “xor”</a:t>
            </a:r>
            <a:r>
              <a:rPr lang="en" sz="2500" i="1">
                <a:solidFill>
                  <a:schemeClr val="dk1"/>
                </a:solidFill>
                <a:latin typeface="Times New Roman"/>
                <a:ea typeface="Times New Roman"/>
                <a:cs typeface="Times New Roman"/>
                <a:sym typeface="Times New Roman"/>
              </a:rPr>
              <a:t> </a:t>
            </a:r>
            <a:r>
              <a:rPr lang="en" sz="2500">
                <a:solidFill>
                  <a:schemeClr val="dk1"/>
                </a:solidFill>
                <a:latin typeface="Times New Roman"/>
                <a:ea typeface="Times New Roman"/>
                <a:cs typeface="Times New Roman"/>
                <a:sym typeface="Times New Roman"/>
              </a:rPr>
              <a:t>operator. </a:t>
            </a:r>
            <a:endParaRPr sz="2500">
              <a:solidFill>
                <a:schemeClr val="dk1"/>
              </a:solidFill>
              <a:latin typeface="Times New Roman"/>
              <a:ea typeface="Times New Roman"/>
              <a:cs typeface="Times New Roman"/>
              <a:sym typeface="Times New Roman"/>
            </a:endParaRPr>
          </a:p>
          <a:p>
            <a:pPr marL="0" lvl="0" indent="0" algn="l" rtl="0">
              <a:spcBef>
                <a:spcPts val="1200"/>
              </a:spcBef>
              <a:spcAft>
                <a:spcPts val="1600"/>
              </a:spcAft>
              <a:buNone/>
            </a:pP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6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the Truth Table Looks </a:t>
            </a:r>
            <a:endParaRPr/>
          </a:p>
        </p:txBody>
      </p:sp>
      <p:sp>
        <p:nvSpPr>
          <p:cNvPr id="380" name="Google Shape;380;p6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500"/>
              </a:spcBef>
              <a:spcAft>
                <a:spcPts val="0"/>
              </a:spcAft>
              <a:buClr>
                <a:schemeClr val="dk1"/>
              </a:buClr>
              <a:buSzPts val="1100"/>
              <a:buFont typeface="Arial"/>
              <a:buNone/>
            </a:pPr>
            <a:r>
              <a:rPr lang="en" sz="2200">
                <a:solidFill>
                  <a:schemeClr val="dk1"/>
                </a:solidFill>
                <a:highlight>
                  <a:srgbClr val="EFF0F1"/>
                </a:highlight>
              </a:rPr>
              <a:t>Below is a sample of how the truth table looks:</a:t>
            </a:r>
            <a:endParaRPr sz="2200">
              <a:solidFill>
                <a:schemeClr val="dk1"/>
              </a:solidFill>
              <a:highlight>
                <a:srgbClr val="EFF0F1"/>
              </a:highlight>
            </a:endParaRPr>
          </a:p>
          <a:p>
            <a:pPr marL="0" lvl="0" indent="0" algn="l" rtl="0">
              <a:spcBef>
                <a:spcPts val="500"/>
              </a:spcBef>
              <a:spcAft>
                <a:spcPts val="0"/>
              </a:spcAft>
              <a:buClr>
                <a:schemeClr val="dk1"/>
              </a:buClr>
              <a:buSzPts val="1100"/>
              <a:buFont typeface="Arial"/>
              <a:buNone/>
            </a:pPr>
            <a:r>
              <a:rPr lang="en" sz="2200">
                <a:solidFill>
                  <a:schemeClr val="dk1"/>
                </a:solidFill>
                <a:highlight>
                  <a:srgbClr val="EFF0F1"/>
                </a:highlight>
              </a:rPr>
              <a:t> </a:t>
            </a:r>
            <a:endParaRPr sz="2200">
              <a:solidFill>
                <a:schemeClr val="dk1"/>
              </a:solidFill>
              <a:highlight>
                <a:srgbClr val="EFF0F1"/>
              </a:highlight>
            </a:endParaRPr>
          </a:p>
          <a:p>
            <a:pPr marL="0" lvl="0" indent="0" algn="l" rtl="0">
              <a:spcBef>
                <a:spcPts val="500"/>
              </a:spcBef>
              <a:spcAft>
                <a:spcPts val="0"/>
              </a:spcAft>
              <a:buClr>
                <a:schemeClr val="dk1"/>
              </a:buClr>
              <a:buSzPts val="1100"/>
              <a:buFont typeface="Arial"/>
              <a:buNone/>
            </a:pPr>
            <a:r>
              <a:rPr lang="en" sz="2200">
                <a:solidFill>
                  <a:schemeClr val="dk1"/>
                </a:solidFill>
                <a:highlight>
                  <a:srgbClr val="EFF0F1"/>
                </a:highlight>
              </a:rPr>
              <a:t>x  	y  	x and y   	x or y    	not x</a:t>
            </a:r>
            <a:endParaRPr sz="2200">
              <a:solidFill>
                <a:schemeClr val="dk1"/>
              </a:solidFill>
              <a:highlight>
                <a:srgbClr val="EFF0F1"/>
              </a:highlight>
            </a:endParaRPr>
          </a:p>
          <a:p>
            <a:pPr marL="0" lvl="0" indent="0" algn="l" rtl="0">
              <a:spcBef>
                <a:spcPts val="500"/>
              </a:spcBef>
              <a:spcAft>
                <a:spcPts val="0"/>
              </a:spcAft>
              <a:buClr>
                <a:schemeClr val="dk1"/>
              </a:buClr>
              <a:buSzPts val="1100"/>
              <a:buFont typeface="Arial"/>
              <a:buNone/>
            </a:pPr>
            <a:r>
              <a:rPr lang="en" sz="2200">
                <a:solidFill>
                  <a:schemeClr val="dk1"/>
                </a:solidFill>
                <a:highlight>
                  <a:srgbClr val="EFF0F1"/>
                </a:highlight>
              </a:rPr>
              <a:t>0  	0  	0         	0         	0  	</a:t>
            </a:r>
            <a:endParaRPr sz="2200">
              <a:solidFill>
                <a:schemeClr val="dk1"/>
              </a:solidFill>
              <a:highlight>
                <a:srgbClr val="EFF0F1"/>
              </a:highlight>
            </a:endParaRPr>
          </a:p>
          <a:p>
            <a:pPr marL="0" lvl="0" indent="0" algn="l" rtl="0">
              <a:spcBef>
                <a:spcPts val="500"/>
              </a:spcBef>
              <a:spcAft>
                <a:spcPts val="0"/>
              </a:spcAft>
              <a:buClr>
                <a:schemeClr val="dk1"/>
              </a:buClr>
              <a:buSzPts val="1100"/>
              <a:buFont typeface="Arial"/>
              <a:buNone/>
            </a:pPr>
            <a:r>
              <a:rPr lang="en" sz="2200">
                <a:solidFill>
                  <a:schemeClr val="dk1"/>
                </a:solidFill>
                <a:highlight>
                  <a:srgbClr val="EFF0F1"/>
                </a:highlight>
              </a:rPr>
              <a:t>1  	0  	0         	1         	1  	</a:t>
            </a:r>
            <a:endParaRPr sz="2200">
              <a:solidFill>
                <a:schemeClr val="dk1"/>
              </a:solidFill>
              <a:highlight>
                <a:srgbClr val="EFF0F1"/>
              </a:highlight>
            </a:endParaRPr>
          </a:p>
          <a:p>
            <a:pPr marL="0" lvl="0" indent="0" algn="l" rtl="0">
              <a:spcBef>
                <a:spcPts val="500"/>
              </a:spcBef>
              <a:spcAft>
                <a:spcPts val="0"/>
              </a:spcAft>
              <a:buClr>
                <a:schemeClr val="dk1"/>
              </a:buClr>
              <a:buSzPts val="1100"/>
              <a:buFont typeface="Arial"/>
              <a:buNone/>
            </a:pPr>
            <a:r>
              <a:rPr lang="en" sz="2200">
                <a:solidFill>
                  <a:schemeClr val="dk1"/>
                </a:solidFill>
                <a:highlight>
                  <a:srgbClr val="EFF0F1"/>
                </a:highlight>
              </a:rPr>
              <a:t>0  	1  	0         	1         	0</a:t>
            </a:r>
            <a:endParaRPr sz="2200">
              <a:solidFill>
                <a:schemeClr val="dk1"/>
              </a:solidFill>
              <a:highlight>
                <a:srgbClr val="EFF0F1"/>
              </a:highlight>
            </a:endParaRPr>
          </a:p>
          <a:p>
            <a:pPr marL="0" lvl="0" indent="0" algn="l" rtl="0">
              <a:spcBef>
                <a:spcPts val="500"/>
              </a:spcBef>
              <a:spcAft>
                <a:spcPts val="0"/>
              </a:spcAft>
              <a:buClr>
                <a:schemeClr val="dk1"/>
              </a:buClr>
              <a:buSzPts val="1100"/>
              <a:buFont typeface="Arial"/>
              <a:buNone/>
            </a:pPr>
            <a:r>
              <a:rPr lang="en" sz="2200">
                <a:solidFill>
                  <a:schemeClr val="dk1"/>
                </a:solidFill>
                <a:highlight>
                  <a:srgbClr val="EFF0F1"/>
                </a:highlight>
              </a:rPr>
              <a:t>1  	1  	1         	1</a:t>
            </a:r>
            <a:endParaRPr sz="2200">
              <a:solidFill>
                <a:schemeClr val="dk1"/>
              </a:solidFill>
              <a:highlight>
                <a:srgbClr val="EFF0F1"/>
              </a:highlight>
            </a:endParaRPr>
          </a:p>
          <a:p>
            <a:pPr marL="0" lvl="0" indent="0" algn="l" rtl="0">
              <a:spcBef>
                <a:spcPts val="0"/>
              </a:spcBef>
              <a:spcAft>
                <a:spcPts val="1600"/>
              </a:spcAft>
              <a:buNone/>
            </a:pP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6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Boolean Algebra in Python Example # 1</a:t>
            </a:r>
            <a:endParaRPr/>
          </a:p>
        </p:txBody>
      </p:sp>
      <p:sp>
        <p:nvSpPr>
          <p:cNvPr id="386" name="Google Shape;386;p6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000">
                <a:solidFill>
                  <a:srgbClr val="000000"/>
                </a:solidFill>
                <a:latin typeface="Courier New"/>
                <a:ea typeface="Courier New"/>
                <a:cs typeface="Courier New"/>
                <a:sym typeface="Courier New"/>
              </a:rPr>
              <a:t>is_the_sky_blue = True</a:t>
            </a:r>
            <a:endParaRPr sz="20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2000">
                <a:solidFill>
                  <a:srgbClr val="000000"/>
                </a:solidFill>
                <a:latin typeface="Courier New"/>
                <a:ea typeface="Courier New"/>
                <a:cs typeface="Courier New"/>
                <a:sym typeface="Courier New"/>
              </a:rPr>
              <a:t>do_cats_bark = False</a:t>
            </a:r>
            <a:endParaRPr sz="20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endParaRPr sz="20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2000">
                <a:solidFill>
                  <a:srgbClr val="000000"/>
                </a:solidFill>
                <a:latin typeface="Courier New"/>
                <a:ea typeface="Courier New"/>
                <a:cs typeface="Courier New"/>
                <a:sym typeface="Courier New"/>
              </a:rPr>
              <a:t>print(is_the_sky_blue) # True </a:t>
            </a:r>
            <a:endParaRPr sz="20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2000">
                <a:solidFill>
                  <a:srgbClr val="000000"/>
                </a:solidFill>
                <a:latin typeface="Courier New"/>
                <a:ea typeface="Courier New"/>
                <a:cs typeface="Courier New"/>
                <a:sym typeface="Courier New"/>
              </a:rPr>
              <a:t>print(do_cats_bark) # False</a:t>
            </a:r>
            <a:endParaRPr sz="2000">
              <a:solidFill>
                <a:srgbClr val="000000"/>
              </a:solidFill>
              <a:latin typeface="Courier New"/>
              <a:ea typeface="Courier New"/>
              <a:cs typeface="Courier New"/>
              <a:sym typeface="Courier New"/>
            </a:endParaRPr>
          </a:p>
          <a:p>
            <a:pPr marL="0" lvl="0" indent="0" algn="l" rtl="0">
              <a:spcBef>
                <a:spcPts val="1600"/>
              </a:spcBef>
              <a:spcAft>
                <a:spcPts val="1600"/>
              </a:spcAft>
              <a:buNone/>
            </a:pP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6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Boolean Algebra in Python Example # 2</a:t>
            </a:r>
            <a:endParaRPr/>
          </a:p>
        </p:txBody>
      </p:sp>
      <p:sp>
        <p:nvSpPr>
          <p:cNvPr id="392" name="Google Shape;392;p6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rgbClr val="000000"/>
                </a:solidFill>
                <a:latin typeface="Courier New"/>
                <a:ea typeface="Courier New"/>
                <a:cs typeface="Courier New"/>
                <a:sym typeface="Courier New"/>
              </a:rPr>
              <a:t>print(True and True) # True </a:t>
            </a:r>
            <a:endParaRPr>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a:solidFill>
                  <a:srgbClr val="000000"/>
                </a:solidFill>
                <a:latin typeface="Courier New"/>
                <a:ea typeface="Courier New"/>
                <a:cs typeface="Courier New"/>
                <a:sym typeface="Courier New"/>
              </a:rPr>
              <a:t>print(True and False) # False </a:t>
            </a:r>
            <a:endParaRPr>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a:solidFill>
                  <a:srgbClr val="000000"/>
                </a:solidFill>
                <a:latin typeface="Courier New"/>
                <a:ea typeface="Courier New"/>
                <a:cs typeface="Courier New"/>
                <a:sym typeface="Courier New"/>
              </a:rPr>
              <a:t>print(False and False) # False </a:t>
            </a:r>
            <a:endParaRPr>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a:solidFill>
                  <a:srgbClr val="000000"/>
                </a:solidFill>
                <a:latin typeface="Courier New"/>
                <a:ea typeface="Courier New"/>
                <a:cs typeface="Courier New"/>
                <a:sym typeface="Courier New"/>
              </a:rPr>
              <a:t>print(False and True) # False </a:t>
            </a:r>
            <a:endParaRPr>
              <a:solidFill>
                <a:srgbClr val="000000"/>
              </a:solidFill>
              <a:latin typeface="Courier New"/>
              <a:ea typeface="Courier New"/>
              <a:cs typeface="Courier New"/>
              <a:sym typeface="Courier New"/>
            </a:endParaRPr>
          </a:p>
          <a:p>
            <a:pPr marL="0" lvl="0" indent="0" algn="l" rtl="0">
              <a:spcBef>
                <a:spcPts val="1600"/>
              </a:spcBef>
              <a:spcAft>
                <a:spcPts val="1600"/>
              </a:spcAft>
              <a:buNone/>
            </a:pP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6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Boolean Algebra in Python Example # 3</a:t>
            </a:r>
            <a:endParaRPr/>
          </a:p>
        </p:txBody>
      </p:sp>
      <p:sp>
        <p:nvSpPr>
          <p:cNvPr id="398" name="Google Shape;398;p6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rgbClr val="000000"/>
                </a:solidFill>
                <a:latin typeface="Courier New"/>
                <a:ea typeface="Courier New"/>
                <a:cs typeface="Courier New"/>
                <a:sym typeface="Courier New"/>
              </a:rPr>
              <a:t>print(True or True) # True </a:t>
            </a:r>
            <a:endParaRPr>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a:solidFill>
                  <a:srgbClr val="000000"/>
                </a:solidFill>
                <a:latin typeface="Courier New"/>
                <a:ea typeface="Courier New"/>
                <a:cs typeface="Courier New"/>
                <a:sym typeface="Courier New"/>
              </a:rPr>
              <a:t>print(True or False) # True </a:t>
            </a:r>
            <a:endParaRPr>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a:solidFill>
                  <a:srgbClr val="000000"/>
                </a:solidFill>
                <a:latin typeface="Courier New"/>
                <a:ea typeface="Courier New"/>
                <a:cs typeface="Courier New"/>
                <a:sym typeface="Courier New"/>
              </a:rPr>
              <a:t>print(False or False) # False </a:t>
            </a:r>
            <a:endParaRPr>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a:solidFill>
                  <a:srgbClr val="000000"/>
                </a:solidFill>
                <a:latin typeface="Courier New"/>
                <a:ea typeface="Courier New"/>
                <a:cs typeface="Courier New"/>
                <a:sym typeface="Courier New"/>
              </a:rPr>
              <a:t>print(False or True) # True </a:t>
            </a:r>
            <a:endParaRPr>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endParaRPr/>
          </a:p>
          <a:p>
            <a:pPr marL="0" lvl="0" indent="0" algn="l" rtl="0">
              <a:spcBef>
                <a:spcPts val="1600"/>
              </a:spcBef>
              <a:spcAft>
                <a:spcPts val="1600"/>
              </a:spcAft>
              <a:buNone/>
            </a:pP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6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Boolean Algebra in Python Example # 4</a:t>
            </a:r>
            <a:endParaRPr/>
          </a:p>
        </p:txBody>
      </p:sp>
      <p:sp>
        <p:nvSpPr>
          <p:cNvPr id="404" name="Google Shape;404;p6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rgbClr val="000000"/>
                </a:solidFill>
                <a:latin typeface="Courier New"/>
                <a:ea typeface="Courier New"/>
                <a:cs typeface="Courier New"/>
                <a:sym typeface="Courier New"/>
              </a:rPr>
              <a:t>print(True ^ True) # False </a:t>
            </a:r>
            <a:endParaRPr>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a:solidFill>
                  <a:srgbClr val="000000"/>
                </a:solidFill>
                <a:latin typeface="Courier New"/>
                <a:ea typeface="Courier New"/>
                <a:cs typeface="Courier New"/>
                <a:sym typeface="Courier New"/>
              </a:rPr>
              <a:t>print(True ^ False) # True </a:t>
            </a:r>
            <a:endParaRPr>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a:solidFill>
                  <a:srgbClr val="000000"/>
                </a:solidFill>
                <a:latin typeface="Courier New"/>
                <a:ea typeface="Courier New"/>
                <a:cs typeface="Courier New"/>
                <a:sym typeface="Courier New"/>
              </a:rPr>
              <a:t>print(False ^ True) # True </a:t>
            </a:r>
            <a:endParaRPr>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a:solidFill>
                  <a:srgbClr val="000000"/>
                </a:solidFill>
                <a:latin typeface="Courier New"/>
                <a:ea typeface="Courier New"/>
                <a:cs typeface="Courier New"/>
                <a:sym typeface="Courier New"/>
              </a:rPr>
              <a:t>print(False ^ False) # False </a:t>
            </a:r>
            <a:endParaRPr>
              <a:solidFill>
                <a:srgbClr val="000000"/>
              </a:solidFill>
              <a:latin typeface="Courier New"/>
              <a:ea typeface="Courier New"/>
              <a:cs typeface="Courier New"/>
              <a:sym typeface="Courier New"/>
            </a:endParaRPr>
          </a:p>
          <a:p>
            <a:pPr marL="0" lvl="0" indent="0" algn="l" rtl="0">
              <a:spcBef>
                <a:spcPts val="1600"/>
              </a:spcBef>
              <a:spcAft>
                <a:spcPts val="1600"/>
              </a:spcAft>
              <a:buNone/>
            </a:pP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6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to Next Use Boolean Algebra? Control Flow</a:t>
            </a:r>
            <a:endParaRPr/>
          </a:p>
        </p:txBody>
      </p:sp>
      <p:sp>
        <p:nvSpPr>
          <p:cNvPr id="410" name="Google Shape;410;p6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 sz="2200">
                <a:solidFill>
                  <a:schemeClr val="dk1"/>
                </a:solidFill>
                <a:latin typeface="Times New Roman"/>
                <a:ea typeface="Times New Roman"/>
                <a:cs typeface="Times New Roman"/>
                <a:sym typeface="Times New Roman"/>
              </a:rPr>
              <a:t>Once you understand Boolean algebra you can apply that newfound knowledge to control flow, or the order in which statements are executed. Python uses the</a:t>
            </a:r>
            <a:r>
              <a:rPr lang="en" sz="2200">
                <a:solidFill>
                  <a:schemeClr val="dk1"/>
                </a:solidFill>
              </a:rPr>
              <a:t> </a:t>
            </a:r>
            <a:r>
              <a:rPr lang="en" sz="2200">
                <a:solidFill>
                  <a:schemeClr val="dk1"/>
                </a:solidFill>
                <a:latin typeface="Courier New"/>
                <a:ea typeface="Courier New"/>
                <a:cs typeface="Courier New"/>
                <a:sym typeface="Courier New"/>
              </a:rPr>
              <a:t>if</a:t>
            </a:r>
            <a:r>
              <a:rPr lang="en" sz="2200">
                <a:solidFill>
                  <a:schemeClr val="dk1"/>
                </a:solidFill>
                <a:latin typeface="Times New Roman"/>
                <a:ea typeface="Times New Roman"/>
                <a:cs typeface="Times New Roman"/>
                <a:sym typeface="Times New Roman"/>
              </a:rPr>
              <a:t>, </a:t>
            </a:r>
            <a:r>
              <a:rPr lang="en" sz="2200">
                <a:solidFill>
                  <a:schemeClr val="dk1"/>
                </a:solidFill>
                <a:latin typeface="Courier New"/>
                <a:ea typeface="Courier New"/>
                <a:cs typeface="Courier New"/>
                <a:sym typeface="Courier New"/>
              </a:rPr>
              <a:t>else</a:t>
            </a:r>
            <a:r>
              <a:rPr lang="en" sz="2200">
                <a:solidFill>
                  <a:schemeClr val="dk1"/>
                </a:solidFill>
                <a:latin typeface="Times New Roman"/>
                <a:ea typeface="Times New Roman"/>
                <a:cs typeface="Times New Roman"/>
                <a:sym typeface="Times New Roman"/>
              </a:rPr>
              <a:t>, and </a:t>
            </a:r>
            <a:r>
              <a:rPr lang="en" sz="2200">
                <a:solidFill>
                  <a:schemeClr val="dk1"/>
                </a:solidFill>
                <a:latin typeface="Courier New"/>
                <a:ea typeface="Courier New"/>
                <a:cs typeface="Courier New"/>
                <a:sym typeface="Courier New"/>
              </a:rPr>
              <a:t>elif</a:t>
            </a:r>
            <a:r>
              <a:rPr lang="en" sz="2200">
                <a:solidFill>
                  <a:schemeClr val="dk1"/>
                </a:solidFill>
                <a:latin typeface="Times New Roman"/>
                <a:ea typeface="Times New Roman"/>
                <a:cs typeface="Times New Roman"/>
                <a:sym typeface="Times New Roman"/>
              </a:rPr>
              <a:t> statements for this. </a:t>
            </a:r>
            <a:endParaRPr sz="2200">
              <a:solidFill>
                <a:schemeClr val="dk1"/>
              </a:solidFill>
              <a:latin typeface="Times New Roman"/>
              <a:ea typeface="Times New Roman"/>
              <a:cs typeface="Times New Roman"/>
              <a:sym typeface="Times New Roman"/>
            </a:endParaRPr>
          </a:p>
          <a:p>
            <a:pPr marL="0" lvl="0" indent="0" algn="l" rtl="0">
              <a:spcBef>
                <a:spcPts val="1200"/>
              </a:spcBef>
              <a:spcAft>
                <a:spcPts val="1600"/>
              </a:spcAft>
              <a:buNone/>
            </a:pPr>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7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00"/>
                </a:solidFill>
                <a:latin typeface="Courier New"/>
                <a:ea typeface="Courier New"/>
                <a:cs typeface="Courier New"/>
                <a:sym typeface="Courier New"/>
              </a:rPr>
              <a:t>if/else</a:t>
            </a:r>
            <a:r>
              <a:rPr lang="en">
                <a:solidFill>
                  <a:srgbClr val="000000"/>
                </a:solidFill>
              </a:rPr>
              <a:t> statement </a:t>
            </a:r>
            <a:endParaRPr>
              <a:solidFill>
                <a:srgbClr val="000000"/>
              </a:solidFill>
            </a:endParaRPr>
          </a:p>
        </p:txBody>
      </p:sp>
      <p:sp>
        <p:nvSpPr>
          <p:cNvPr id="416" name="Google Shape;416;p7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000">
                <a:solidFill>
                  <a:srgbClr val="000000"/>
                </a:solidFill>
                <a:latin typeface="Courier New"/>
                <a:ea typeface="Courier New"/>
                <a:cs typeface="Courier New"/>
                <a:sym typeface="Courier New"/>
              </a:rPr>
              <a:t>x, y, z = 5, 10, 15</a:t>
            </a:r>
            <a:endParaRPr sz="20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2000">
                <a:solidFill>
                  <a:srgbClr val="000000"/>
                </a:solidFill>
                <a:latin typeface="Courier New"/>
                <a:ea typeface="Courier New"/>
                <a:cs typeface="Courier New"/>
                <a:sym typeface="Courier New"/>
              </a:rPr>
              <a:t>if x &lt; y and z &gt; y:</a:t>
            </a:r>
            <a:endParaRPr sz="20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2000">
                <a:solidFill>
                  <a:srgbClr val="000000"/>
                </a:solidFill>
                <a:latin typeface="Courier New"/>
                <a:ea typeface="Courier New"/>
                <a:cs typeface="Courier New"/>
                <a:sym typeface="Courier New"/>
              </a:rPr>
              <a:t>    print(x)</a:t>
            </a:r>
            <a:endParaRPr sz="20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2000">
                <a:solidFill>
                  <a:srgbClr val="000000"/>
                </a:solidFill>
                <a:latin typeface="Courier New"/>
                <a:ea typeface="Courier New"/>
                <a:cs typeface="Courier New"/>
                <a:sym typeface="Courier New"/>
              </a:rPr>
              <a:t>else:</a:t>
            </a:r>
            <a:endParaRPr sz="20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2000">
                <a:solidFill>
                  <a:srgbClr val="000000"/>
                </a:solidFill>
                <a:latin typeface="Courier New"/>
                <a:ea typeface="Courier New"/>
                <a:cs typeface="Courier New"/>
                <a:sym typeface="Courier New"/>
              </a:rPr>
              <a:t>    print(y)</a:t>
            </a:r>
            <a:endParaRPr sz="2000">
              <a:solidFill>
                <a:srgbClr val="000000"/>
              </a:solidFill>
              <a:latin typeface="Courier New"/>
              <a:ea typeface="Courier New"/>
              <a:cs typeface="Courier New"/>
              <a:sym typeface="Courier New"/>
            </a:endParaRPr>
          </a:p>
          <a:p>
            <a:pPr marL="0" lvl="0" indent="0" algn="l" rtl="0">
              <a:spcBef>
                <a:spcPts val="1600"/>
              </a:spcBef>
              <a:spcAft>
                <a:spcPts val="1600"/>
              </a:spcAft>
              <a:buNone/>
            </a:pP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71"/>
          <p:cNvSpPr txBox="1">
            <a:spLocks noGrp="1"/>
          </p:cNvSpPr>
          <p:nvPr>
            <p:ph type="title"/>
          </p:nvPr>
        </p:nvSpPr>
        <p:spPr>
          <a:xfrm>
            <a:off x="311700" y="-1036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elif statement </a:t>
            </a:r>
            <a:endParaRPr/>
          </a:p>
        </p:txBody>
      </p:sp>
      <p:sp>
        <p:nvSpPr>
          <p:cNvPr id="422" name="Google Shape;422;p71"/>
          <p:cNvSpPr txBox="1">
            <a:spLocks noGrp="1"/>
          </p:cNvSpPr>
          <p:nvPr>
            <p:ph type="body" idx="1"/>
          </p:nvPr>
        </p:nvSpPr>
        <p:spPr>
          <a:xfrm>
            <a:off x="311700" y="469050"/>
            <a:ext cx="8705700" cy="462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900">
                <a:solidFill>
                  <a:srgbClr val="000000"/>
                </a:solidFill>
                <a:latin typeface="Courier New"/>
                <a:ea typeface="Courier New"/>
                <a:cs typeface="Courier New"/>
                <a:sym typeface="Courier New"/>
              </a:rPr>
              <a:t>from random import randint</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900">
                <a:solidFill>
                  <a:srgbClr val="000000"/>
                </a:solidFill>
                <a:latin typeface="Courier New"/>
                <a:ea typeface="Courier New"/>
                <a:cs typeface="Courier New"/>
                <a:sym typeface="Courier New"/>
              </a:rPr>
              <a:t># picks a random number in range 1...100</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900">
                <a:solidFill>
                  <a:srgbClr val="000000"/>
                </a:solidFill>
                <a:latin typeface="Courier New"/>
                <a:ea typeface="Courier New"/>
                <a:cs typeface="Courier New"/>
                <a:sym typeface="Courier New"/>
              </a:rPr>
              <a:t>grade = randint(1, 100)</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900">
                <a:solidFill>
                  <a:srgbClr val="000000"/>
                </a:solidFill>
                <a:latin typeface="Courier New"/>
                <a:ea typeface="Courier New"/>
                <a:cs typeface="Courier New"/>
                <a:sym typeface="Courier New"/>
              </a:rPr>
              <a:t>if grade &gt;= 90 &lt;= 100:</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900">
                <a:solidFill>
                  <a:srgbClr val="000000"/>
                </a:solidFill>
                <a:latin typeface="Courier New"/>
                <a:ea typeface="Courier New"/>
                <a:cs typeface="Courier New"/>
                <a:sym typeface="Courier New"/>
              </a:rPr>
              <a:t>    print('A')</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900">
                <a:solidFill>
                  <a:srgbClr val="000000"/>
                </a:solidFill>
                <a:latin typeface="Courier New"/>
                <a:ea typeface="Courier New"/>
                <a:cs typeface="Courier New"/>
                <a:sym typeface="Courier New"/>
              </a:rPr>
              <a:t>elif grade &gt;= 80 &lt;= 89:</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900">
                <a:solidFill>
                  <a:srgbClr val="000000"/>
                </a:solidFill>
                <a:latin typeface="Courier New"/>
                <a:ea typeface="Courier New"/>
                <a:cs typeface="Courier New"/>
                <a:sym typeface="Courier New"/>
              </a:rPr>
              <a:t>    print('B')</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900">
                <a:solidFill>
                  <a:srgbClr val="000000"/>
                </a:solidFill>
                <a:latin typeface="Courier New"/>
                <a:ea typeface="Courier New"/>
                <a:cs typeface="Courier New"/>
                <a:sym typeface="Courier New"/>
              </a:rPr>
              <a:t>elif grade &gt;= 70 &lt;= 79:</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900">
                <a:solidFill>
                  <a:srgbClr val="000000"/>
                </a:solidFill>
                <a:latin typeface="Courier New"/>
                <a:ea typeface="Courier New"/>
                <a:cs typeface="Courier New"/>
                <a:sym typeface="Courier New"/>
              </a:rPr>
              <a:t>    print('C')</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900">
                <a:solidFill>
                  <a:srgbClr val="000000"/>
                </a:solidFill>
                <a:latin typeface="Courier New"/>
                <a:ea typeface="Courier New"/>
                <a:cs typeface="Courier New"/>
                <a:sym typeface="Courier New"/>
              </a:rPr>
              <a:t>elif grade &gt;= 60 &lt;= 69:</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900">
                <a:solidFill>
                  <a:srgbClr val="000000"/>
                </a:solidFill>
                <a:latin typeface="Courier New"/>
                <a:ea typeface="Courier New"/>
                <a:cs typeface="Courier New"/>
                <a:sym typeface="Courier New"/>
              </a:rPr>
              <a:t>    print('D')</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900">
                <a:solidFill>
                  <a:srgbClr val="000000"/>
                </a:solidFill>
                <a:latin typeface="Courier New"/>
                <a:ea typeface="Courier New"/>
                <a:cs typeface="Courier New"/>
                <a:sym typeface="Courier New"/>
              </a:rPr>
              <a:t>else:</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900">
                <a:solidFill>
                  <a:srgbClr val="000000"/>
                </a:solidFill>
                <a:latin typeface="Courier New"/>
                <a:ea typeface="Courier New"/>
                <a:cs typeface="Courier New"/>
                <a:sym typeface="Courier New"/>
              </a:rPr>
              <a:t>    print('F!')</a:t>
            </a:r>
            <a:endParaRPr sz="900">
              <a:solidFill>
                <a:srgbClr val="000000"/>
              </a:solidFill>
              <a:latin typeface="Courier New"/>
              <a:ea typeface="Courier New"/>
              <a:cs typeface="Courier New"/>
              <a:sym typeface="Courier New"/>
            </a:endParaRPr>
          </a:p>
          <a:p>
            <a:pPr marL="0" lvl="0" indent="0" algn="l" rtl="0">
              <a:spcBef>
                <a:spcPts val="1600"/>
              </a:spcBef>
              <a:spcAft>
                <a:spcPts val="1600"/>
              </a:spcAft>
              <a:buNone/>
            </a:pPr>
            <a:endParaRPr>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Need to Install Python if You Get This Message </a:t>
            </a:r>
            <a:endParaRPr/>
          </a:p>
        </p:txBody>
      </p:sp>
      <p:sp>
        <p:nvSpPr>
          <p:cNvPr id="88" name="Google Shape;88;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500"/>
              </a:spcBef>
              <a:spcAft>
                <a:spcPts val="0"/>
              </a:spcAft>
              <a:buClr>
                <a:schemeClr val="dk1"/>
              </a:buClr>
              <a:buSzPts val="1100"/>
              <a:buFont typeface="Arial"/>
              <a:buNone/>
            </a:pPr>
            <a:r>
              <a:rPr lang="en" sz="3100">
                <a:solidFill>
                  <a:schemeClr val="dk1"/>
                </a:solidFill>
                <a:latin typeface="Courier New"/>
                <a:ea typeface="Courier New"/>
                <a:cs typeface="Courier New"/>
                <a:sym typeface="Courier New"/>
              </a:rPr>
              <a:t>'python' is not recognized as an internal or external command, operable program or batch file</a:t>
            </a:r>
            <a:endParaRPr sz="3100">
              <a:solidFill>
                <a:schemeClr val="dk1"/>
              </a:solidFill>
              <a:latin typeface="Courier New"/>
              <a:ea typeface="Courier New"/>
              <a:cs typeface="Courier New"/>
              <a:sym typeface="Courier New"/>
            </a:endParaRPr>
          </a:p>
          <a:p>
            <a:pPr marL="0" lvl="0" indent="0" algn="l" rtl="0">
              <a:spcBef>
                <a:spcPts val="0"/>
              </a:spcBef>
              <a:spcAft>
                <a:spcPts val="1600"/>
              </a:spcAft>
              <a:buNone/>
            </a:pPr>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7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Ternary Statement </a:t>
            </a:r>
            <a:endParaRPr/>
          </a:p>
        </p:txBody>
      </p:sp>
      <p:sp>
        <p:nvSpPr>
          <p:cNvPr id="428" name="Google Shape;428;p7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a:solidFill>
                  <a:schemeClr val="dk1"/>
                </a:solidFill>
                <a:latin typeface="Times New Roman"/>
                <a:ea typeface="Times New Roman"/>
                <a:cs typeface="Times New Roman"/>
                <a:sym typeface="Times New Roman"/>
              </a:rPr>
              <a:t>This is a special type of operator that evaluates something based on a condition being </a:t>
            </a:r>
            <a:r>
              <a:rPr lang="en" sz="1900">
                <a:solidFill>
                  <a:schemeClr val="dk1"/>
                </a:solidFill>
                <a:latin typeface="Courier New"/>
                <a:ea typeface="Courier New"/>
                <a:cs typeface="Courier New"/>
                <a:sym typeface="Courier New"/>
              </a:rPr>
              <a:t>True</a:t>
            </a:r>
            <a:r>
              <a:rPr lang="en" sz="1900">
                <a:solidFill>
                  <a:schemeClr val="dk1"/>
                </a:solidFill>
                <a:latin typeface="Times New Roman"/>
                <a:ea typeface="Times New Roman"/>
                <a:cs typeface="Times New Roman"/>
                <a:sym typeface="Times New Roman"/>
              </a:rPr>
              <a:t> or </a:t>
            </a:r>
            <a:r>
              <a:rPr lang="en" sz="1900">
                <a:solidFill>
                  <a:schemeClr val="dk1"/>
                </a:solidFill>
                <a:latin typeface="Courier New"/>
                <a:ea typeface="Courier New"/>
                <a:cs typeface="Courier New"/>
                <a:sym typeface="Courier New"/>
              </a:rPr>
              <a:t>False</a:t>
            </a:r>
            <a:r>
              <a:rPr lang="en" sz="1900">
                <a:solidFill>
                  <a:schemeClr val="dk1"/>
                </a:solidFill>
                <a:latin typeface="Times New Roman"/>
                <a:ea typeface="Times New Roman"/>
                <a:cs typeface="Times New Roman"/>
                <a:sym typeface="Times New Roman"/>
              </a:rPr>
              <a:t>. </a:t>
            </a:r>
            <a:endParaRPr sz="1900">
              <a:solidFill>
                <a:schemeClr val="dk1"/>
              </a:solidFill>
              <a:latin typeface="Times New Roman"/>
              <a:ea typeface="Times New Roman"/>
              <a:cs typeface="Times New Roman"/>
              <a:sym typeface="Times New Roman"/>
            </a:endParaRPr>
          </a:p>
          <a:p>
            <a:pPr marL="0" lvl="0" indent="0" algn="l" rtl="0">
              <a:spcBef>
                <a:spcPts val="1600"/>
              </a:spcBef>
              <a:spcAft>
                <a:spcPts val="0"/>
              </a:spcAft>
              <a:buClr>
                <a:schemeClr val="dk1"/>
              </a:buClr>
              <a:buSzPts val="1100"/>
              <a:buFont typeface="Arial"/>
              <a:buNone/>
            </a:pPr>
            <a:r>
              <a:rPr lang="en" sz="1900">
                <a:solidFill>
                  <a:schemeClr val="dk1"/>
                </a:solidFill>
                <a:latin typeface="Courier New"/>
                <a:ea typeface="Courier New"/>
                <a:cs typeface="Courier New"/>
                <a:sym typeface="Courier New"/>
              </a:rPr>
              <a:t>mood = True</a:t>
            </a:r>
            <a:endParaRPr sz="19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900">
                <a:solidFill>
                  <a:schemeClr val="dk1"/>
                </a:solidFill>
                <a:latin typeface="Courier New"/>
                <a:ea typeface="Courier New"/>
                <a:cs typeface="Courier New"/>
                <a:sym typeface="Courier New"/>
              </a:rPr>
              <a:t>state = 'nice' if mood else 'not so nice'</a:t>
            </a:r>
            <a:endParaRPr sz="19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900">
                <a:solidFill>
                  <a:schemeClr val="dk1"/>
                </a:solidFill>
                <a:latin typeface="Courier New"/>
                <a:ea typeface="Courier New"/>
                <a:cs typeface="Courier New"/>
                <a:sym typeface="Courier New"/>
              </a:rPr>
              <a:t>print('state = {}'.format(state))</a:t>
            </a:r>
            <a:endParaRPr sz="1900">
              <a:solidFill>
                <a:schemeClr val="dk1"/>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endParaRPr sz="1900">
              <a:solidFill>
                <a:schemeClr val="dk1"/>
              </a:solidFill>
            </a:endParaRPr>
          </a:p>
          <a:p>
            <a:pPr marL="0" lvl="0" indent="0" algn="l" rtl="0">
              <a:spcBef>
                <a:spcPts val="1200"/>
              </a:spcBef>
              <a:spcAft>
                <a:spcPts val="1600"/>
              </a:spcAft>
              <a:buNone/>
            </a:pP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73"/>
          <p:cNvSpPr txBox="1">
            <a:spLocks noGrp="1"/>
          </p:cNvSpPr>
          <p:nvPr>
            <p:ph type="body" idx="1"/>
          </p:nvPr>
        </p:nvSpPr>
        <p:spPr>
          <a:xfrm>
            <a:off x="155475" y="887925"/>
            <a:ext cx="8058600" cy="2674800"/>
          </a:xfrm>
          <a:prstGeom prst="rect">
            <a:avLst/>
          </a:prstGeom>
        </p:spPr>
        <p:txBody>
          <a:bodyPr spcFirstLastPara="1" wrap="square" lIns="91425" tIns="91425" rIns="91425" bIns="91425" anchor="ctr" anchorCtr="0">
            <a:noAutofit/>
          </a:bodyPr>
          <a:lstStyle/>
          <a:p>
            <a:pPr marL="0" lvl="0" indent="0" algn="l" rtl="0">
              <a:spcBef>
                <a:spcPts val="1200"/>
              </a:spcBef>
              <a:spcAft>
                <a:spcPts val="1200"/>
              </a:spcAft>
              <a:buClr>
                <a:schemeClr val="dk1"/>
              </a:buClr>
              <a:buSzPts val="1100"/>
              <a:buFont typeface="Arial"/>
              <a:buNone/>
            </a:pPr>
            <a:r>
              <a:rPr lang="en" sz="2700">
                <a:solidFill>
                  <a:schemeClr val="dk1"/>
                </a:solidFill>
                <a:latin typeface="Times New Roman"/>
                <a:ea typeface="Times New Roman"/>
                <a:cs typeface="Times New Roman"/>
                <a:sym typeface="Times New Roman"/>
              </a:rPr>
              <a:t>It prints </a:t>
            </a:r>
            <a:r>
              <a:rPr lang="en" sz="2700">
                <a:solidFill>
                  <a:schemeClr val="dk1"/>
                </a:solidFill>
                <a:latin typeface="Courier New"/>
                <a:ea typeface="Courier New"/>
                <a:cs typeface="Courier New"/>
                <a:sym typeface="Courier New"/>
              </a:rPr>
              <a:t>nice </a:t>
            </a:r>
            <a:r>
              <a:rPr lang="en" sz="2700">
                <a:solidFill>
                  <a:schemeClr val="dk1"/>
                </a:solidFill>
                <a:latin typeface="Times New Roman"/>
                <a:ea typeface="Times New Roman"/>
                <a:cs typeface="Times New Roman"/>
                <a:sym typeface="Times New Roman"/>
              </a:rPr>
              <a:t>because </a:t>
            </a:r>
            <a:r>
              <a:rPr lang="en" sz="2700">
                <a:solidFill>
                  <a:schemeClr val="dk1"/>
                </a:solidFill>
                <a:latin typeface="Courier New"/>
                <a:ea typeface="Courier New"/>
                <a:cs typeface="Courier New"/>
                <a:sym typeface="Courier New"/>
              </a:rPr>
              <a:t>if mood</a:t>
            </a:r>
            <a:r>
              <a:rPr lang="en" sz="2700">
                <a:solidFill>
                  <a:schemeClr val="dk1"/>
                </a:solidFill>
                <a:latin typeface="Times New Roman"/>
                <a:ea typeface="Times New Roman"/>
                <a:cs typeface="Times New Roman"/>
                <a:sym typeface="Times New Roman"/>
              </a:rPr>
              <a:t> evaluates to </a:t>
            </a:r>
            <a:r>
              <a:rPr lang="en" sz="2700">
                <a:solidFill>
                  <a:schemeClr val="dk1"/>
                </a:solidFill>
                <a:latin typeface="Courier New"/>
                <a:ea typeface="Courier New"/>
                <a:cs typeface="Courier New"/>
                <a:sym typeface="Courier New"/>
              </a:rPr>
              <a:t>True</a:t>
            </a:r>
            <a:r>
              <a:rPr lang="en" sz="2700">
                <a:solidFill>
                  <a:schemeClr val="dk1"/>
                </a:solidFill>
              </a:rPr>
              <a:t>.</a:t>
            </a:r>
            <a:endParaRPr sz="270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7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Comments in Programming </a:t>
            </a:r>
            <a:endParaRPr/>
          </a:p>
        </p:txBody>
      </p:sp>
      <p:sp>
        <p:nvSpPr>
          <p:cNvPr id="439" name="Google Shape;439;p7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 sz="2300">
                <a:solidFill>
                  <a:schemeClr val="dk1"/>
                </a:solidFill>
                <a:latin typeface="Times New Roman"/>
                <a:ea typeface="Times New Roman"/>
                <a:cs typeface="Times New Roman"/>
                <a:sym typeface="Times New Roman"/>
              </a:rPr>
              <a:t>At this point you may have saw the hash symbol (#) followed by text. This is known as a </a:t>
            </a:r>
            <a:r>
              <a:rPr lang="en" sz="2300" i="1">
                <a:solidFill>
                  <a:schemeClr val="dk1"/>
                </a:solidFill>
                <a:latin typeface="Times New Roman"/>
                <a:ea typeface="Times New Roman"/>
                <a:cs typeface="Times New Roman"/>
                <a:sym typeface="Times New Roman"/>
              </a:rPr>
              <a:t>comment</a:t>
            </a:r>
            <a:r>
              <a:rPr lang="en" sz="2300">
                <a:solidFill>
                  <a:schemeClr val="dk1"/>
                </a:solidFill>
                <a:latin typeface="Times New Roman"/>
                <a:ea typeface="Times New Roman"/>
                <a:cs typeface="Times New Roman"/>
                <a:sym typeface="Times New Roman"/>
              </a:rPr>
              <a:t> in python and this portion of the code is ignored by the interpreter. However, it’s still very useful to include in your programs as it helps other programmers that may be messing around in your code to understand the logic. </a:t>
            </a:r>
            <a:endParaRPr sz="2300">
              <a:solidFill>
                <a:schemeClr val="dk1"/>
              </a:solidFill>
              <a:latin typeface="Times New Roman"/>
              <a:ea typeface="Times New Roman"/>
              <a:cs typeface="Times New Roman"/>
              <a:sym typeface="Times New Roman"/>
            </a:endParaRPr>
          </a:p>
          <a:p>
            <a:pPr marL="0" lvl="0" indent="0" algn="l" rtl="0">
              <a:spcBef>
                <a:spcPts val="1200"/>
              </a:spcBef>
              <a:spcAft>
                <a:spcPts val="1600"/>
              </a:spcAft>
              <a:buNone/>
            </a:pPr>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7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Examples of Comments </a:t>
            </a:r>
            <a:endParaRPr/>
          </a:p>
        </p:txBody>
      </p:sp>
      <p:sp>
        <p:nvSpPr>
          <p:cNvPr id="445" name="Google Shape;445;p7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500" i="1">
                <a:solidFill>
                  <a:srgbClr val="000000"/>
                </a:solidFill>
                <a:highlight>
                  <a:srgbClr val="FFFFFF"/>
                </a:highlight>
                <a:latin typeface="Times New Roman"/>
                <a:ea typeface="Times New Roman"/>
                <a:cs typeface="Times New Roman"/>
                <a:sym typeface="Times New Roman"/>
              </a:rPr>
              <a:t># This is a comment</a:t>
            </a:r>
            <a:endParaRPr sz="2500" i="1">
              <a:solidFill>
                <a:srgbClr val="000000"/>
              </a:solidFill>
              <a:highlight>
                <a:srgbClr val="FFFFFF"/>
              </a:highlight>
              <a:latin typeface="Times New Roman"/>
              <a:ea typeface="Times New Roman"/>
              <a:cs typeface="Times New Roman"/>
              <a:sym typeface="Times New Roman"/>
            </a:endParaRPr>
          </a:p>
          <a:p>
            <a:pPr marL="0" lvl="0" indent="0" algn="l" rtl="0">
              <a:spcBef>
                <a:spcPts val="1600"/>
              </a:spcBef>
              <a:spcAft>
                <a:spcPts val="0"/>
              </a:spcAft>
              <a:buClr>
                <a:schemeClr val="dk1"/>
              </a:buClr>
              <a:buSzPts val="1100"/>
              <a:buFont typeface="Arial"/>
              <a:buNone/>
            </a:pPr>
            <a:r>
              <a:rPr lang="en" sz="2500" i="1">
                <a:solidFill>
                  <a:srgbClr val="000000"/>
                </a:solidFill>
                <a:highlight>
                  <a:srgbClr val="FFFFFF"/>
                </a:highlight>
                <a:latin typeface="Times New Roman"/>
                <a:ea typeface="Times New Roman"/>
                <a:cs typeface="Times New Roman"/>
                <a:sym typeface="Times New Roman"/>
              </a:rPr>
              <a:t># This is a comment and will be ignored by the interpreter</a:t>
            </a:r>
            <a:endParaRPr sz="2500" i="1">
              <a:solidFill>
                <a:srgbClr val="000000"/>
              </a:solidFill>
              <a:highlight>
                <a:srgbClr val="FFFFFF"/>
              </a:highlight>
              <a:latin typeface="Times New Roman"/>
              <a:ea typeface="Times New Roman"/>
              <a:cs typeface="Times New Roman"/>
              <a:sym typeface="Times New Roman"/>
            </a:endParaRPr>
          </a:p>
          <a:p>
            <a:pPr marL="0" lvl="0" indent="0" algn="l" rtl="0">
              <a:spcBef>
                <a:spcPts val="1600"/>
              </a:spcBef>
              <a:spcAft>
                <a:spcPts val="0"/>
              </a:spcAft>
              <a:buClr>
                <a:schemeClr val="dk1"/>
              </a:buClr>
              <a:buSzPts val="1100"/>
              <a:buFont typeface="Arial"/>
              <a:buNone/>
            </a:pPr>
            <a:r>
              <a:rPr lang="en" sz="2500" i="1">
                <a:solidFill>
                  <a:srgbClr val="000000"/>
                </a:solidFill>
                <a:highlight>
                  <a:srgbClr val="FFFFFF"/>
                </a:highlight>
                <a:latin typeface="Times New Roman"/>
                <a:ea typeface="Times New Roman"/>
                <a:cs typeface="Times New Roman"/>
                <a:sym typeface="Times New Roman"/>
              </a:rPr>
              <a:t># I think you get the memo!</a:t>
            </a:r>
            <a:endParaRPr sz="2500" i="1">
              <a:solidFill>
                <a:srgbClr val="000000"/>
              </a:solidFill>
              <a:highlight>
                <a:srgbClr val="FFFFFF"/>
              </a:highlight>
              <a:latin typeface="Times New Roman"/>
              <a:ea typeface="Times New Roman"/>
              <a:cs typeface="Times New Roman"/>
              <a:sym typeface="Times New Roman"/>
            </a:endParaRPr>
          </a:p>
          <a:p>
            <a:pPr marL="0" lvl="0" indent="0" algn="l" rtl="0">
              <a:spcBef>
                <a:spcPts val="1600"/>
              </a:spcBef>
              <a:spcAft>
                <a:spcPts val="1600"/>
              </a:spcAft>
              <a:buNone/>
            </a:pPr>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7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structures in python 3.7.3</a:t>
            </a:r>
            <a:endParaRPr/>
          </a:p>
        </p:txBody>
      </p:sp>
      <p:sp>
        <p:nvSpPr>
          <p:cNvPr id="451" name="Google Shape;451;p7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 sz="2500">
                <a:solidFill>
                  <a:schemeClr val="dk1"/>
                </a:solidFill>
                <a:latin typeface="Times New Roman"/>
                <a:ea typeface="Times New Roman"/>
                <a:cs typeface="Times New Roman"/>
                <a:sym typeface="Times New Roman"/>
              </a:rPr>
              <a:t>There are four built-in data structures in python which are lists, tuples, dictionaries, and sets. Here’s a quick rundown of each one...</a:t>
            </a:r>
            <a:endParaRPr sz="2500">
              <a:solidFill>
                <a:schemeClr val="dk1"/>
              </a:solidFill>
              <a:latin typeface="Times New Roman"/>
              <a:ea typeface="Times New Roman"/>
              <a:cs typeface="Times New Roman"/>
              <a:sym typeface="Times New Roman"/>
            </a:endParaRPr>
          </a:p>
          <a:p>
            <a:pPr marL="0" lvl="0" indent="0" algn="l" rtl="0">
              <a:spcBef>
                <a:spcPts val="1200"/>
              </a:spcBef>
              <a:spcAft>
                <a:spcPts val="1600"/>
              </a:spcAft>
              <a:buNone/>
            </a:pPr>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7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Lists </a:t>
            </a:r>
            <a:endParaRPr/>
          </a:p>
        </p:txBody>
      </p:sp>
      <p:sp>
        <p:nvSpPr>
          <p:cNvPr id="457" name="Google Shape;457;p7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300">
                <a:solidFill>
                  <a:srgbClr val="000000"/>
                </a:solidFill>
              </a:rPr>
              <a:t>Mutable collections of objects.</a:t>
            </a:r>
            <a:endParaRPr sz="2300">
              <a:solidFill>
                <a:srgbClr val="000000"/>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78"/>
          <p:cNvSpPr txBox="1">
            <a:spLocks noGrp="1"/>
          </p:cNvSpPr>
          <p:nvPr>
            <p:ph type="title"/>
          </p:nvPr>
        </p:nvSpPr>
        <p:spPr>
          <a:xfrm>
            <a:off x="311700" y="59100"/>
            <a:ext cx="8446500" cy="51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List Demo 1</a:t>
            </a:r>
            <a:endParaRPr/>
          </a:p>
        </p:txBody>
      </p:sp>
      <p:sp>
        <p:nvSpPr>
          <p:cNvPr id="463" name="Google Shape;463;p78"/>
          <p:cNvSpPr txBox="1">
            <a:spLocks noGrp="1"/>
          </p:cNvSpPr>
          <p:nvPr>
            <p:ph type="body" idx="1"/>
          </p:nvPr>
        </p:nvSpPr>
        <p:spPr>
          <a:xfrm>
            <a:off x="311700" y="572700"/>
            <a:ext cx="8705700" cy="44757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 sz="1200">
                <a:solidFill>
                  <a:srgbClr val="000000"/>
                </a:solidFill>
                <a:latin typeface="Courier New"/>
                <a:ea typeface="Courier New"/>
                <a:cs typeface="Courier New"/>
                <a:sym typeface="Courier New"/>
              </a:rPr>
              <a:t>evens = [0, 2, 4, 6, 8, 10]</a:t>
            </a:r>
            <a:endParaRPr sz="1200">
              <a:solidFill>
                <a:srgbClr val="000000"/>
              </a:solidFill>
              <a:latin typeface="Courier New"/>
              <a:ea typeface="Courier New"/>
              <a:cs typeface="Courier New"/>
              <a:sym typeface="Courier New"/>
            </a:endParaRPr>
          </a:p>
          <a:p>
            <a:pPr marL="0" lvl="0" indent="0" algn="l" rtl="0">
              <a:spcBef>
                <a:spcPts val="1200"/>
              </a:spcBef>
              <a:spcAft>
                <a:spcPts val="0"/>
              </a:spcAft>
              <a:buClr>
                <a:schemeClr val="dk1"/>
              </a:buClr>
              <a:buSzPts val="1100"/>
              <a:buFont typeface="Arial"/>
              <a:buNone/>
            </a:pPr>
            <a:r>
              <a:rPr lang="en" sz="1200">
                <a:solidFill>
                  <a:srgbClr val="000000"/>
                </a:solidFill>
                <a:latin typeface="Courier New"/>
                <a:ea typeface="Courier New"/>
                <a:cs typeface="Courier New"/>
                <a:sym typeface="Courier New"/>
              </a:rPr>
              <a:t># reverses the list</a:t>
            </a:r>
            <a:endParaRPr sz="1200">
              <a:solidFill>
                <a:srgbClr val="000000"/>
              </a:solidFill>
              <a:latin typeface="Courier New"/>
              <a:ea typeface="Courier New"/>
              <a:cs typeface="Courier New"/>
              <a:sym typeface="Courier New"/>
            </a:endParaRPr>
          </a:p>
          <a:p>
            <a:pPr marL="0" lvl="0" indent="0" algn="l" rtl="0">
              <a:spcBef>
                <a:spcPts val="1200"/>
              </a:spcBef>
              <a:spcAft>
                <a:spcPts val="0"/>
              </a:spcAft>
              <a:buClr>
                <a:schemeClr val="dk1"/>
              </a:buClr>
              <a:buSzPts val="1100"/>
              <a:buFont typeface="Arial"/>
              <a:buNone/>
            </a:pPr>
            <a:r>
              <a:rPr lang="en" sz="1200">
                <a:solidFill>
                  <a:srgbClr val="000000"/>
                </a:solidFill>
                <a:latin typeface="Courier New"/>
                <a:ea typeface="Courier New"/>
                <a:cs typeface="Courier New"/>
                <a:sym typeface="Courier New"/>
              </a:rPr>
              <a:t>&gt;&gt;&gt; evens.reverse()</a:t>
            </a:r>
            <a:endParaRPr sz="1200">
              <a:solidFill>
                <a:srgbClr val="000000"/>
              </a:solidFill>
              <a:latin typeface="Courier New"/>
              <a:ea typeface="Courier New"/>
              <a:cs typeface="Courier New"/>
              <a:sym typeface="Courier New"/>
            </a:endParaRPr>
          </a:p>
          <a:p>
            <a:pPr marL="0" lvl="0" indent="0" algn="l" rtl="0">
              <a:spcBef>
                <a:spcPts val="1200"/>
              </a:spcBef>
              <a:spcAft>
                <a:spcPts val="0"/>
              </a:spcAft>
              <a:buClr>
                <a:schemeClr val="dk1"/>
              </a:buClr>
              <a:buSzPts val="1100"/>
              <a:buFont typeface="Arial"/>
              <a:buNone/>
            </a:pPr>
            <a:r>
              <a:rPr lang="en" sz="1200">
                <a:solidFill>
                  <a:srgbClr val="000000"/>
                </a:solidFill>
                <a:latin typeface="Courier New"/>
                <a:ea typeface="Courier New"/>
                <a:cs typeface="Courier New"/>
                <a:sym typeface="Courier New"/>
              </a:rPr>
              <a:t>[10, 8, 6, 4, 2, 0]</a:t>
            </a:r>
            <a:endParaRPr sz="1200">
              <a:solidFill>
                <a:srgbClr val="000000"/>
              </a:solidFill>
              <a:latin typeface="Courier New"/>
              <a:ea typeface="Courier New"/>
              <a:cs typeface="Courier New"/>
              <a:sym typeface="Courier New"/>
            </a:endParaRPr>
          </a:p>
          <a:p>
            <a:pPr marL="0" lvl="0" indent="0" algn="l" rtl="0">
              <a:spcBef>
                <a:spcPts val="1200"/>
              </a:spcBef>
              <a:spcAft>
                <a:spcPts val="0"/>
              </a:spcAft>
              <a:buClr>
                <a:schemeClr val="dk1"/>
              </a:buClr>
              <a:buSzPts val="1100"/>
              <a:buFont typeface="Arial"/>
              <a:buNone/>
            </a:pPr>
            <a:r>
              <a:rPr lang="en" sz="1200">
                <a:solidFill>
                  <a:srgbClr val="000000"/>
                </a:solidFill>
                <a:latin typeface="Courier New"/>
                <a:ea typeface="Courier New"/>
                <a:cs typeface="Courier New"/>
                <a:sym typeface="Courier New"/>
              </a:rPr>
              <a:t># adds an object to the list</a:t>
            </a:r>
            <a:endParaRPr sz="1200">
              <a:solidFill>
                <a:srgbClr val="000000"/>
              </a:solidFill>
              <a:latin typeface="Courier New"/>
              <a:ea typeface="Courier New"/>
              <a:cs typeface="Courier New"/>
              <a:sym typeface="Courier New"/>
            </a:endParaRPr>
          </a:p>
          <a:p>
            <a:pPr marL="0" lvl="0" indent="0" algn="l" rtl="0">
              <a:spcBef>
                <a:spcPts val="1200"/>
              </a:spcBef>
              <a:spcAft>
                <a:spcPts val="0"/>
              </a:spcAft>
              <a:buClr>
                <a:schemeClr val="dk1"/>
              </a:buClr>
              <a:buSzPts val="1100"/>
              <a:buFont typeface="Arial"/>
              <a:buNone/>
            </a:pPr>
            <a:r>
              <a:rPr lang="en" sz="1200">
                <a:solidFill>
                  <a:srgbClr val="000000"/>
                </a:solidFill>
                <a:latin typeface="Courier New"/>
                <a:ea typeface="Courier New"/>
                <a:cs typeface="Courier New"/>
                <a:sym typeface="Courier New"/>
              </a:rPr>
              <a:t>&gt;&gt;&gt; evens.append(100)</a:t>
            </a:r>
            <a:endParaRPr sz="1200">
              <a:solidFill>
                <a:srgbClr val="000000"/>
              </a:solidFill>
              <a:latin typeface="Courier New"/>
              <a:ea typeface="Courier New"/>
              <a:cs typeface="Courier New"/>
              <a:sym typeface="Courier New"/>
            </a:endParaRPr>
          </a:p>
          <a:p>
            <a:pPr marL="0" lvl="0" indent="0" algn="l" rtl="0">
              <a:spcBef>
                <a:spcPts val="1200"/>
              </a:spcBef>
              <a:spcAft>
                <a:spcPts val="0"/>
              </a:spcAft>
              <a:buClr>
                <a:schemeClr val="dk1"/>
              </a:buClr>
              <a:buSzPts val="1100"/>
              <a:buFont typeface="Arial"/>
              <a:buNone/>
            </a:pPr>
            <a:r>
              <a:rPr lang="en" sz="1200">
                <a:solidFill>
                  <a:srgbClr val="000000"/>
                </a:solidFill>
                <a:latin typeface="Courier New"/>
                <a:ea typeface="Courier New"/>
                <a:cs typeface="Courier New"/>
                <a:sym typeface="Courier New"/>
              </a:rPr>
              <a:t>[10, 8, 6, 4, 2, 0, 100]</a:t>
            </a:r>
            <a:endParaRPr sz="1200">
              <a:solidFill>
                <a:srgbClr val="000000"/>
              </a:solidFill>
              <a:latin typeface="Courier New"/>
              <a:ea typeface="Courier New"/>
              <a:cs typeface="Courier New"/>
              <a:sym typeface="Courier New"/>
            </a:endParaRPr>
          </a:p>
          <a:p>
            <a:pPr marL="0" lvl="0" indent="0" algn="l" rtl="0">
              <a:spcBef>
                <a:spcPts val="1200"/>
              </a:spcBef>
              <a:spcAft>
                <a:spcPts val="0"/>
              </a:spcAft>
              <a:buClr>
                <a:schemeClr val="dk1"/>
              </a:buClr>
              <a:buSzPts val="1100"/>
              <a:buFont typeface="Arial"/>
              <a:buNone/>
            </a:pPr>
            <a:r>
              <a:rPr lang="en" sz="1200">
                <a:solidFill>
                  <a:srgbClr val="000000"/>
                </a:solidFill>
                <a:latin typeface="Courier New"/>
                <a:ea typeface="Courier New"/>
                <a:cs typeface="Courier New"/>
                <a:sym typeface="Courier New"/>
              </a:rPr>
              <a:t># merges another list with the list</a:t>
            </a:r>
            <a:endParaRPr sz="1200">
              <a:solidFill>
                <a:srgbClr val="000000"/>
              </a:solidFill>
              <a:latin typeface="Courier New"/>
              <a:ea typeface="Courier New"/>
              <a:cs typeface="Courier New"/>
              <a:sym typeface="Courier New"/>
            </a:endParaRPr>
          </a:p>
          <a:p>
            <a:pPr marL="0" lvl="0" indent="0" algn="l" rtl="0">
              <a:spcBef>
                <a:spcPts val="1200"/>
              </a:spcBef>
              <a:spcAft>
                <a:spcPts val="0"/>
              </a:spcAft>
              <a:buClr>
                <a:schemeClr val="dk1"/>
              </a:buClr>
              <a:buSzPts val="1100"/>
              <a:buFont typeface="Arial"/>
              <a:buNone/>
            </a:pPr>
            <a:r>
              <a:rPr lang="en" sz="1200">
                <a:solidFill>
                  <a:srgbClr val="000000"/>
                </a:solidFill>
                <a:latin typeface="Courier New"/>
                <a:ea typeface="Courier New"/>
                <a:cs typeface="Courier New"/>
                <a:sym typeface="Courier New"/>
              </a:rPr>
              <a:t>&gt;&gt;&gt; evens.extend([1, 3, 5, 7, 9])</a:t>
            </a:r>
            <a:endParaRPr sz="1200">
              <a:solidFill>
                <a:srgbClr val="000000"/>
              </a:solidFill>
              <a:latin typeface="Courier New"/>
              <a:ea typeface="Courier New"/>
              <a:cs typeface="Courier New"/>
              <a:sym typeface="Courier New"/>
            </a:endParaRPr>
          </a:p>
          <a:p>
            <a:pPr marL="0" lvl="0" indent="0" algn="l" rtl="0">
              <a:spcBef>
                <a:spcPts val="1200"/>
              </a:spcBef>
              <a:spcAft>
                <a:spcPts val="0"/>
              </a:spcAft>
              <a:buClr>
                <a:schemeClr val="dk1"/>
              </a:buClr>
              <a:buSzPts val="1100"/>
              <a:buFont typeface="Arial"/>
              <a:buNone/>
            </a:pPr>
            <a:r>
              <a:rPr lang="en" sz="1200">
                <a:solidFill>
                  <a:srgbClr val="000000"/>
                </a:solidFill>
                <a:latin typeface="Courier New"/>
                <a:ea typeface="Courier New"/>
                <a:cs typeface="Courier New"/>
                <a:sym typeface="Courier New"/>
              </a:rPr>
              <a:t>[10, 8, 6, 4, 2, 0, 100, 1, 3, 5, 7, 9]</a:t>
            </a:r>
            <a:endParaRPr sz="1200">
              <a:solidFill>
                <a:srgbClr val="000000"/>
              </a:solidFill>
              <a:latin typeface="Courier New"/>
              <a:ea typeface="Courier New"/>
              <a:cs typeface="Courier New"/>
              <a:sym typeface="Courier New"/>
            </a:endParaRPr>
          </a:p>
          <a:p>
            <a:pPr marL="0" lvl="0" indent="0" algn="l" rtl="0">
              <a:spcBef>
                <a:spcPts val="1200"/>
              </a:spcBef>
              <a:spcAft>
                <a:spcPts val="0"/>
              </a:spcAft>
              <a:buClr>
                <a:schemeClr val="dk1"/>
              </a:buClr>
              <a:buSzPts val="1100"/>
              <a:buFont typeface="Arial"/>
              <a:buNone/>
            </a:pPr>
            <a:r>
              <a:rPr lang="en" sz="1200">
                <a:solidFill>
                  <a:srgbClr val="000000"/>
                </a:solidFill>
                <a:latin typeface="Courier New"/>
                <a:ea typeface="Courier New"/>
                <a:cs typeface="Courier New"/>
                <a:sym typeface="Courier New"/>
              </a:rPr>
              <a:t># pops an item from the list</a:t>
            </a:r>
            <a:endParaRPr sz="1200">
              <a:solidFill>
                <a:srgbClr val="000000"/>
              </a:solidFill>
              <a:latin typeface="Courier New"/>
              <a:ea typeface="Courier New"/>
              <a:cs typeface="Courier New"/>
              <a:sym typeface="Courier New"/>
            </a:endParaRPr>
          </a:p>
          <a:p>
            <a:pPr marL="0" lvl="0" indent="0" algn="l" rtl="0">
              <a:spcBef>
                <a:spcPts val="1200"/>
              </a:spcBef>
              <a:spcAft>
                <a:spcPts val="0"/>
              </a:spcAft>
              <a:buClr>
                <a:schemeClr val="dk1"/>
              </a:buClr>
              <a:buSzPts val="1100"/>
              <a:buFont typeface="Arial"/>
              <a:buNone/>
            </a:pPr>
            <a:r>
              <a:rPr lang="en" sz="1200">
                <a:solidFill>
                  <a:srgbClr val="000000"/>
                </a:solidFill>
                <a:latin typeface="Courier New"/>
                <a:ea typeface="Courier New"/>
                <a:cs typeface="Courier New"/>
                <a:sym typeface="Courier New"/>
              </a:rPr>
              <a:t>&gt;&gt;&gt; evens.pop()</a:t>
            </a:r>
            <a:endParaRPr sz="1200">
              <a:solidFill>
                <a:srgbClr val="000000"/>
              </a:solidFill>
              <a:latin typeface="Courier New"/>
              <a:ea typeface="Courier New"/>
              <a:cs typeface="Courier New"/>
              <a:sym typeface="Courier New"/>
            </a:endParaRPr>
          </a:p>
          <a:p>
            <a:pPr marL="0" lvl="0" indent="0" algn="l" rtl="0">
              <a:spcBef>
                <a:spcPts val="1200"/>
              </a:spcBef>
              <a:spcAft>
                <a:spcPts val="1600"/>
              </a:spcAft>
              <a:buNone/>
            </a:pPr>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Google Shape;468;p7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Tuples</a:t>
            </a:r>
            <a:endParaRPr/>
          </a:p>
        </p:txBody>
      </p:sp>
      <p:sp>
        <p:nvSpPr>
          <p:cNvPr id="469" name="Google Shape;469;p7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 sz="2500">
                <a:solidFill>
                  <a:schemeClr val="dk1"/>
                </a:solidFill>
                <a:latin typeface="Times New Roman"/>
                <a:ea typeface="Times New Roman"/>
                <a:cs typeface="Times New Roman"/>
                <a:sym typeface="Times New Roman"/>
              </a:rPr>
              <a:t>These are an </a:t>
            </a:r>
            <a:r>
              <a:rPr lang="en" sz="2500" b="1">
                <a:solidFill>
                  <a:schemeClr val="dk1"/>
                </a:solidFill>
                <a:latin typeface="Times New Roman"/>
                <a:ea typeface="Times New Roman"/>
                <a:cs typeface="Times New Roman"/>
                <a:sym typeface="Times New Roman"/>
              </a:rPr>
              <a:t>immutable sequence</a:t>
            </a:r>
            <a:r>
              <a:rPr lang="en" sz="2500">
                <a:solidFill>
                  <a:schemeClr val="dk1"/>
                </a:solidFill>
                <a:latin typeface="Times New Roman"/>
                <a:ea typeface="Times New Roman"/>
                <a:cs typeface="Times New Roman"/>
                <a:sym typeface="Times New Roman"/>
              </a:rPr>
              <a:t>. Unlike lists once you create a tuple they cannot be modified, and trying to do so will cause an error. </a:t>
            </a:r>
            <a:endParaRPr sz="2500">
              <a:solidFill>
                <a:schemeClr val="dk1"/>
              </a:solidFill>
              <a:latin typeface="Times New Roman"/>
              <a:ea typeface="Times New Roman"/>
              <a:cs typeface="Times New Roman"/>
              <a:sym typeface="Times New Roman"/>
            </a:endParaRPr>
          </a:p>
          <a:p>
            <a:pPr marL="0" lvl="0" indent="0" algn="l" rtl="0">
              <a:spcBef>
                <a:spcPts val="1200"/>
              </a:spcBef>
              <a:spcAft>
                <a:spcPts val="1600"/>
              </a:spcAft>
              <a:buNone/>
            </a:pPr>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80"/>
          <p:cNvSpPr txBox="1">
            <a:spLocks noGrp="1"/>
          </p:cNvSpPr>
          <p:nvPr>
            <p:ph type="title"/>
          </p:nvPr>
        </p:nvSpPr>
        <p:spPr>
          <a:xfrm>
            <a:off x="311700" y="1600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Tuple Examples </a:t>
            </a:r>
            <a:endParaRPr/>
          </a:p>
        </p:txBody>
      </p:sp>
      <p:sp>
        <p:nvSpPr>
          <p:cNvPr id="475" name="Google Shape;475;p80"/>
          <p:cNvSpPr txBox="1">
            <a:spLocks noGrp="1"/>
          </p:cNvSpPr>
          <p:nvPr>
            <p:ph type="body" idx="1"/>
          </p:nvPr>
        </p:nvSpPr>
        <p:spPr>
          <a:xfrm>
            <a:off x="311700" y="815625"/>
            <a:ext cx="8718600" cy="427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300">
                <a:solidFill>
                  <a:srgbClr val="000000"/>
                </a:solidFill>
                <a:latin typeface="Courier New"/>
                <a:ea typeface="Courier New"/>
                <a:cs typeface="Courier New"/>
                <a:sym typeface="Courier New"/>
              </a:rPr>
              <a:t>&gt;&gt;&gt; a = (5, 10)</a:t>
            </a:r>
            <a:endParaRPr sz="13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300">
                <a:solidFill>
                  <a:srgbClr val="000000"/>
                </a:solidFill>
                <a:latin typeface="Courier New"/>
                <a:ea typeface="Courier New"/>
                <a:cs typeface="Courier New"/>
                <a:sym typeface="Courier New"/>
              </a:rPr>
              <a:t>&gt;&gt;&gt; a</a:t>
            </a:r>
            <a:endParaRPr sz="13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300">
                <a:solidFill>
                  <a:srgbClr val="000000"/>
                </a:solidFill>
                <a:latin typeface="Courier New"/>
                <a:ea typeface="Courier New"/>
                <a:cs typeface="Courier New"/>
                <a:sym typeface="Courier New"/>
              </a:rPr>
              <a:t>(5, 10)</a:t>
            </a:r>
            <a:endParaRPr sz="13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300">
                <a:solidFill>
                  <a:srgbClr val="000000"/>
                </a:solidFill>
                <a:latin typeface="Courier New"/>
                <a:ea typeface="Courier New"/>
                <a:cs typeface="Courier New"/>
                <a:sym typeface="Courier New"/>
              </a:rPr>
              <a:t>&gt;&gt;&gt; a[0] = 10</a:t>
            </a:r>
            <a:endParaRPr sz="13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300">
                <a:solidFill>
                  <a:srgbClr val="000000"/>
                </a:solidFill>
                <a:latin typeface="Courier New"/>
                <a:ea typeface="Courier New"/>
                <a:cs typeface="Courier New"/>
                <a:sym typeface="Courier New"/>
              </a:rPr>
              <a:t>Traceback (most recent call last):</a:t>
            </a:r>
            <a:endParaRPr sz="13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300">
                <a:solidFill>
                  <a:srgbClr val="000000"/>
                </a:solidFill>
                <a:latin typeface="Courier New"/>
                <a:ea typeface="Courier New"/>
                <a:cs typeface="Courier New"/>
                <a:sym typeface="Courier New"/>
              </a:rPr>
              <a:t>  File "&lt;stdin&gt;", line 1, in &lt;module&gt;</a:t>
            </a:r>
            <a:endParaRPr sz="13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300">
                <a:solidFill>
                  <a:srgbClr val="000000"/>
                </a:solidFill>
                <a:latin typeface="Courier New"/>
                <a:ea typeface="Courier New"/>
                <a:cs typeface="Courier New"/>
                <a:sym typeface="Courier New"/>
              </a:rPr>
              <a:t>TypeError: 'tuple' object does not support item assignment</a:t>
            </a:r>
            <a:endParaRPr sz="13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300">
                <a:solidFill>
                  <a:srgbClr val="000000"/>
                </a:solidFill>
                <a:latin typeface="Courier New"/>
                <a:ea typeface="Courier New"/>
                <a:cs typeface="Courier New"/>
                <a:sym typeface="Courier New"/>
              </a:rPr>
              <a:t>&gt;&gt;&gt; a = (10, 20)</a:t>
            </a:r>
            <a:endParaRPr sz="13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300">
                <a:solidFill>
                  <a:srgbClr val="000000"/>
                </a:solidFill>
                <a:latin typeface="Courier New"/>
                <a:ea typeface="Courier New"/>
                <a:cs typeface="Courier New"/>
                <a:sym typeface="Courier New"/>
              </a:rPr>
              <a:t>&gt;&gt;&gt; a</a:t>
            </a:r>
            <a:endParaRPr sz="13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300">
                <a:solidFill>
                  <a:srgbClr val="000000"/>
                </a:solidFill>
                <a:latin typeface="Courier New"/>
                <a:ea typeface="Courier New"/>
                <a:cs typeface="Courier New"/>
                <a:sym typeface="Courier New"/>
              </a:rPr>
              <a:t>(10, 20)</a:t>
            </a:r>
            <a:endParaRPr sz="1300">
              <a:solidFill>
                <a:srgbClr val="000000"/>
              </a:solidFill>
              <a:latin typeface="Courier New"/>
              <a:ea typeface="Courier New"/>
              <a:cs typeface="Courier New"/>
              <a:sym typeface="Courier New"/>
            </a:endParaRPr>
          </a:p>
          <a:p>
            <a:pPr marL="0" lvl="0" indent="0" algn="l" rtl="0">
              <a:spcBef>
                <a:spcPts val="1600"/>
              </a:spcBef>
              <a:spcAft>
                <a:spcPts val="1600"/>
              </a:spcAft>
              <a:buNone/>
            </a:pPr>
            <a:endParaRPr sz="1300">
              <a:latin typeface="Courier New"/>
              <a:ea typeface="Courier New"/>
              <a:cs typeface="Courier New"/>
              <a:sym typeface="Courier New"/>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81"/>
          <p:cNvSpPr txBox="1">
            <a:spLocks noGrp="1"/>
          </p:cNvSpPr>
          <p:nvPr>
            <p:ph type="title"/>
          </p:nvPr>
        </p:nvSpPr>
        <p:spPr>
          <a:xfrm>
            <a:off x="311700" y="1988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Tuples Are Immutable Therefore...</a:t>
            </a:r>
            <a:endParaRPr/>
          </a:p>
        </p:txBody>
      </p:sp>
      <p:sp>
        <p:nvSpPr>
          <p:cNvPr id="481" name="Google Shape;481;p81"/>
          <p:cNvSpPr txBox="1">
            <a:spLocks noGrp="1"/>
          </p:cNvSpPr>
          <p:nvPr>
            <p:ph type="body" idx="1"/>
          </p:nvPr>
        </p:nvSpPr>
        <p:spPr>
          <a:xfrm>
            <a:off x="311700" y="888150"/>
            <a:ext cx="8692800" cy="413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They don’t support item re-assignment. Here’s some more code snippets for better understanding: </a:t>
            </a:r>
            <a:endParaRPr>
              <a:solidFill>
                <a:srgbClr val="000000"/>
              </a:solidFill>
            </a:endParaRPr>
          </a:p>
          <a:p>
            <a:pPr marL="0" lvl="0" indent="0" algn="l" rtl="0">
              <a:spcBef>
                <a:spcPts val="1600"/>
              </a:spcBef>
              <a:spcAft>
                <a:spcPts val="0"/>
              </a:spcAft>
              <a:buClr>
                <a:schemeClr val="dk1"/>
              </a:buClr>
              <a:buSzPts val="1100"/>
              <a:buFont typeface="Arial"/>
              <a:buNone/>
            </a:pPr>
            <a:r>
              <a:rPr lang="en" sz="1200">
                <a:solidFill>
                  <a:srgbClr val="000000"/>
                </a:solidFill>
                <a:latin typeface="Courier New"/>
                <a:ea typeface="Courier New"/>
                <a:cs typeface="Courier New"/>
                <a:sym typeface="Courier New"/>
              </a:rPr>
              <a:t>&gt;&gt;&gt; x = (5, 10)</a:t>
            </a:r>
            <a:endParaRPr sz="12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200">
                <a:solidFill>
                  <a:srgbClr val="000000"/>
                </a:solidFill>
                <a:latin typeface="Courier New"/>
                <a:ea typeface="Courier New"/>
                <a:cs typeface="Courier New"/>
                <a:sym typeface="Courier New"/>
              </a:rPr>
              <a:t>&gt;&gt;&gt; y = (5, 10)</a:t>
            </a:r>
            <a:endParaRPr sz="12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200">
                <a:solidFill>
                  <a:srgbClr val="000000"/>
                </a:solidFill>
                <a:latin typeface="Courier New"/>
                <a:ea typeface="Courier New"/>
                <a:cs typeface="Courier New"/>
                <a:sym typeface="Courier New"/>
              </a:rPr>
              <a:t>&gt;&gt;&gt; x == y</a:t>
            </a:r>
            <a:endParaRPr sz="12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200">
                <a:solidFill>
                  <a:srgbClr val="000000"/>
                </a:solidFill>
                <a:latin typeface="Courier New"/>
                <a:ea typeface="Courier New"/>
                <a:cs typeface="Courier New"/>
                <a:sym typeface="Courier New"/>
              </a:rPr>
              <a:t>True</a:t>
            </a:r>
            <a:endParaRPr sz="12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200">
                <a:solidFill>
                  <a:srgbClr val="000000"/>
                </a:solidFill>
                <a:latin typeface="Courier New"/>
                <a:ea typeface="Courier New"/>
                <a:cs typeface="Courier New"/>
                <a:sym typeface="Courier New"/>
              </a:rPr>
              <a:t>&gt;&gt;&gt; x is y</a:t>
            </a:r>
            <a:endParaRPr sz="12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200">
                <a:solidFill>
                  <a:srgbClr val="000000"/>
                </a:solidFill>
                <a:latin typeface="Courier New"/>
                <a:ea typeface="Courier New"/>
                <a:cs typeface="Courier New"/>
                <a:sym typeface="Courier New"/>
              </a:rPr>
              <a:t>False</a:t>
            </a:r>
            <a:endParaRPr sz="12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200">
                <a:solidFill>
                  <a:srgbClr val="000000"/>
                </a:solidFill>
                <a:latin typeface="Courier New"/>
                <a:ea typeface="Courier New"/>
                <a:cs typeface="Courier New"/>
                <a:sym typeface="Courier New"/>
              </a:rPr>
              <a:t>&gt;&gt;&gt; id(x), id(y)</a:t>
            </a:r>
            <a:endParaRPr sz="12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200">
                <a:solidFill>
                  <a:srgbClr val="000000"/>
                </a:solidFill>
                <a:latin typeface="Courier New"/>
                <a:ea typeface="Courier New"/>
                <a:cs typeface="Courier New"/>
                <a:sym typeface="Courier New"/>
              </a:rPr>
              <a:t>(54484704, 54530096)</a:t>
            </a:r>
            <a:endParaRPr sz="1200">
              <a:solidFill>
                <a:srgbClr val="000000"/>
              </a:solidFill>
              <a:latin typeface="Courier New"/>
              <a:ea typeface="Courier New"/>
              <a:cs typeface="Courier New"/>
              <a:sym typeface="Courier New"/>
            </a:endParaRPr>
          </a:p>
          <a:p>
            <a:pPr marL="0" lvl="0" indent="0" algn="l" rtl="0">
              <a:spcBef>
                <a:spcPts val="1600"/>
              </a:spcBef>
              <a:spcAft>
                <a:spcPts val="0"/>
              </a:spcAft>
              <a:buNone/>
            </a:pPr>
            <a:endParaRPr>
              <a:solidFill>
                <a:srgbClr val="000000"/>
              </a:solidFill>
            </a:endParaRPr>
          </a:p>
          <a:p>
            <a:pPr marL="0" lvl="0" indent="0" algn="l" rtl="0">
              <a:spcBef>
                <a:spcPts val="1600"/>
              </a:spcBef>
              <a:spcAft>
                <a:spcPts val="1600"/>
              </a:spcAft>
              <a:buNone/>
            </a:pPr>
            <a:r>
              <a:rPr lang="en">
                <a:solidFill>
                  <a:srgbClr val="000000"/>
                </a:solidFill>
              </a:rPr>
              <a:t>                                                                               </a:t>
            </a:r>
            <a:endParaRPr>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130300" y="1600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Installing Python on Windows </a:t>
            </a:r>
            <a:endParaRPr/>
          </a:p>
        </p:txBody>
      </p:sp>
      <p:sp>
        <p:nvSpPr>
          <p:cNvPr id="94" name="Google Shape;94;p19"/>
          <p:cNvSpPr txBox="1">
            <a:spLocks noGrp="1"/>
          </p:cNvSpPr>
          <p:nvPr>
            <p:ph type="body" idx="1"/>
          </p:nvPr>
        </p:nvSpPr>
        <p:spPr>
          <a:xfrm>
            <a:off x="316350" y="823400"/>
            <a:ext cx="8713800" cy="4262700"/>
          </a:xfrm>
          <a:prstGeom prst="rect">
            <a:avLst/>
          </a:prstGeom>
        </p:spPr>
        <p:txBody>
          <a:bodyPr spcFirstLastPara="1" wrap="square" lIns="91425" tIns="91425" rIns="91425" bIns="91425" anchor="t" anchorCtr="0">
            <a:noAutofit/>
          </a:bodyPr>
          <a:lstStyle/>
          <a:p>
            <a:pPr marL="0" lvl="0" indent="0" algn="l" rtl="0">
              <a:spcBef>
                <a:spcPts val="500"/>
              </a:spcBef>
              <a:spcAft>
                <a:spcPts val="0"/>
              </a:spcAft>
              <a:buClr>
                <a:schemeClr val="dk1"/>
              </a:buClr>
              <a:buSzPts val="1100"/>
              <a:buFont typeface="Arial"/>
              <a:buNone/>
            </a:pPr>
            <a:r>
              <a:rPr lang="en" sz="2000" b="1">
                <a:solidFill>
                  <a:schemeClr val="dk1"/>
                </a:solidFill>
                <a:latin typeface="Times New Roman"/>
                <a:ea typeface="Times New Roman"/>
                <a:cs typeface="Times New Roman"/>
                <a:sym typeface="Times New Roman"/>
              </a:rPr>
              <a:t>Step one</a:t>
            </a:r>
            <a:r>
              <a:rPr lang="en" sz="2000">
                <a:solidFill>
                  <a:schemeClr val="dk1"/>
                </a:solidFill>
                <a:latin typeface="Times New Roman"/>
                <a:ea typeface="Times New Roman"/>
                <a:cs typeface="Times New Roman"/>
                <a:sym typeface="Times New Roman"/>
              </a:rPr>
              <a:t>: Download the latest version of python on your machine:</a:t>
            </a:r>
            <a:r>
              <a:rPr lang="en" sz="2000">
                <a:solidFill>
                  <a:schemeClr val="dk1"/>
                </a:solidFill>
                <a:uFill>
                  <a:noFill/>
                </a:uFill>
                <a:latin typeface="Times New Roman"/>
                <a:ea typeface="Times New Roman"/>
                <a:cs typeface="Times New Roman"/>
                <a:sym typeface="Times New Roman"/>
                <a:hlinkClick r:id="rId3"/>
              </a:rPr>
              <a:t> </a:t>
            </a:r>
            <a:r>
              <a:rPr lang="en" sz="2000" b="1" u="sng">
                <a:solidFill>
                  <a:schemeClr val="hlink"/>
                </a:solidFill>
                <a:latin typeface="Courier New"/>
                <a:ea typeface="Courier New"/>
                <a:cs typeface="Courier New"/>
                <a:sym typeface="Courier New"/>
                <a:hlinkClick r:id="rId3"/>
              </a:rPr>
              <a:t>https://www.python.org/downloads</a:t>
            </a:r>
            <a:endParaRPr sz="2000" b="1" u="sng">
              <a:solidFill>
                <a:schemeClr val="hlink"/>
              </a:solidFill>
              <a:latin typeface="Courier New"/>
              <a:ea typeface="Courier New"/>
              <a:cs typeface="Courier New"/>
              <a:sym typeface="Courier New"/>
            </a:endParaRPr>
          </a:p>
          <a:p>
            <a:pPr marL="0" lvl="0" indent="0" algn="l" rtl="0">
              <a:spcBef>
                <a:spcPts val="500"/>
              </a:spcBef>
              <a:spcAft>
                <a:spcPts val="0"/>
              </a:spcAft>
              <a:buClr>
                <a:schemeClr val="dk1"/>
              </a:buClr>
              <a:buSzPts val="1100"/>
              <a:buFont typeface="Arial"/>
              <a:buNone/>
            </a:pPr>
            <a:r>
              <a:rPr lang="en" sz="2000">
                <a:solidFill>
                  <a:schemeClr val="dk1"/>
                </a:solidFill>
              </a:rPr>
              <a:t> </a:t>
            </a:r>
            <a:endParaRPr sz="2000">
              <a:solidFill>
                <a:schemeClr val="dk1"/>
              </a:solidFill>
            </a:endParaRPr>
          </a:p>
          <a:p>
            <a:pPr marL="0" lvl="0" indent="0" algn="l" rtl="0">
              <a:spcBef>
                <a:spcPts val="500"/>
              </a:spcBef>
              <a:spcAft>
                <a:spcPts val="0"/>
              </a:spcAft>
              <a:buClr>
                <a:schemeClr val="dk1"/>
              </a:buClr>
              <a:buSzPts val="1100"/>
              <a:buFont typeface="Arial"/>
              <a:buNone/>
            </a:pPr>
            <a:r>
              <a:rPr lang="en" sz="2000" b="1">
                <a:solidFill>
                  <a:schemeClr val="dk1"/>
                </a:solidFill>
                <a:latin typeface="Times New Roman"/>
                <a:ea typeface="Times New Roman"/>
                <a:cs typeface="Times New Roman"/>
                <a:sym typeface="Times New Roman"/>
              </a:rPr>
              <a:t>Step two</a:t>
            </a:r>
            <a:r>
              <a:rPr lang="en" sz="2000">
                <a:solidFill>
                  <a:schemeClr val="dk1"/>
                </a:solidFill>
                <a:latin typeface="Times New Roman"/>
                <a:ea typeface="Times New Roman"/>
                <a:cs typeface="Times New Roman"/>
                <a:sym typeface="Times New Roman"/>
              </a:rPr>
              <a:t>: Start the Windows installer that matches your system. If you click “Install Now” then Python is installed in the “user” directory, but if you change its location then just remember where it’s installed.</a:t>
            </a:r>
            <a:endParaRPr sz="2000">
              <a:solidFill>
                <a:schemeClr val="dk1"/>
              </a:solidFill>
              <a:latin typeface="Times New Roman"/>
              <a:ea typeface="Times New Roman"/>
              <a:cs typeface="Times New Roman"/>
              <a:sym typeface="Times New Roman"/>
            </a:endParaRPr>
          </a:p>
          <a:p>
            <a:pPr marL="0" lvl="0" indent="0" algn="l" rtl="0">
              <a:spcBef>
                <a:spcPts val="500"/>
              </a:spcBef>
              <a:spcAft>
                <a:spcPts val="0"/>
              </a:spcAft>
              <a:buClr>
                <a:schemeClr val="dk1"/>
              </a:buClr>
              <a:buSzPts val="1100"/>
              <a:buFont typeface="Arial"/>
              <a:buNone/>
            </a:pPr>
            <a:r>
              <a:rPr lang="en" sz="2000">
                <a:solidFill>
                  <a:schemeClr val="dk1"/>
                </a:solidFill>
              </a:rPr>
              <a:t> </a:t>
            </a:r>
            <a:endParaRPr sz="2000">
              <a:solidFill>
                <a:schemeClr val="dk1"/>
              </a:solidFill>
            </a:endParaRPr>
          </a:p>
          <a:p>
            <a:pPr marL="0" lvl="0" indent="0" algn="l" rtl="0">
              <a:spcBef>
                <a:spcPts val="500"/>
              </a:spcBef>
              <a:spcAft>
                <a:spcPts val="0"/>
              </a:spcAft>
              <a:buClr>
                <a:schemeClr val="dk1"/>
              </a:buClr>
              <a:buSzPts val="1100"/>
              <a:buFont typeface="Arial"/>
              <a:buNone/>
            </a:pPr>
            <a:r>
              <a:rPr lang="en" sz="2000" b="1">
                <a:solidFill>
                  <a:schemeClr val="dk1"/>
                </a:solidFill>
                <a:latin typeface="Times New Roman"/>
                <a:ea typeface="Times New Roman"/>
                <a:cs typeface="Times New Roman"/>
                <a:sym typeface="Times New Roman"/>
              </a:rPr>
              <a:t>Step three</a:t>
            </a:r>
            <a:r>
              <a:rPr lang="en" sz="2000">
                <a:solidFill>
                  <a:schemeClr val="dk1"/>
                </a:solidFill>
                <a:latin typeface="Times New Roman"/>
                <a:ea typeface="Times New Roman"/>
                <a:cs typeface="Times New Roman"/>
                <a:sym typeface="Times New Roman"/>
              </a:rPr>
              <a:t>: You’ll have an option to add Python to PATH which is where the computer searches for Python when you type it via command prompt. If you check this box then Python will be available via this option, if not then an error will occur.</a:t>
            </a:r>
            <a:endParaRPr sz="2000">
              <a:solidFill>
                <a:schemeClr val="dk1"/>
              </a:solidFill>
              <a:latin typeface="Times New Roman"/>
              <a:ea typeface="Times New Roman"/>
              <a:cs typeface="Times New Roman"/>
              <a:sym typeface="Times New Roman"/>
            </a:endParaRPr>
          </a:p>
          <a:p>
            <a:pPr marL="0" lvl="0" indent="0" algn="l" rtl="0">
              <a:spcBef>
                <a:spcPts val="0"/>
              </a:spcBef>
              <a:spcAft>
                <a:spcPts val="1600"/>
              </a:spcAft>
              <a:buNone/>
            </a:pPr>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8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Dictionaries </a:t>
            </a:r>
            <a:endParaRPr/>
          </a:p>
        </p:txBody>
      </p:sp>
      <p:sp>
        <p:nvSpPr>
          <p:cNvPr id="487" name="Google Shape;487;p8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500">
                <a:solidFill>
                  <a:srgbClr val="000000"/>
                </a:solidFill>
              </a:rPr>
              <a:t>These are key/value pairs or associative arrays in other languages. The concept is very similar to the dictionary reference source. You’re given a set of words which have corresponding definitions. </a:t>
            </a:r>
            <a:endParaRPr sz="2500">
              <a:solidFill>
                <a:srgbClr val="000000"/>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83"/>
          <p:cNvSpPr txBox="1">
            <a:spLocks noGrp="1"/>
          </p:cNvSpPr>
          <p:nvPr>
            <p:ph type="title"/>
          </p:nvPr>
        </p:nvSpPr>
        <p:spPr>
          <a:xfrm>
            <a:off x="208050" y="-86175"/>
            <a:ext cx="8485500" cy="43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Dictionary Example in Python</a:t>
            </a:r>
            <a:endParaRPr sz="2000"/>
          </a:p>
        </p:txBody>
      </p:sp>
      <p:sp>
        <p:nvSpPr>
          <p:cNvPr id="493" name="Google Shape;493;p83"/>
          <p:cNvSpPr txBox="1">
            <a:spLocks noGrp="1"/>
          </p:cNvSpPr>
          <p:nvPr>
            <p:ph type="body" idx="1"/>
          </p:nvPr>
        </p:nvSpPr>
        <p:spPr>
          <a:xfrm>
            <a:off x="212700" y="447675"/>
            <a:ext cx="8718600" cy="463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900">
                <a:solidFill>
                  <a:srgbClr val="000000"/>
                </a:solidFill>
                <a:latin typeface="Courier New"/>
                <a:ea typeface="Courier New"/>
                <a:cs typeface="Courier New"/>
                <a:sym typeface="Courier New"/>
              </a:rPr>
              <a:t>vowels = {'a': 0, 'e': 0, 'i': 0, 'o': 0, 'u': 0}</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900">
                <a:solidFill>
                  <a:srgbClr val="000000"/>
                </a:solidFill>
                <a:latin typeface="Courier New"/>
                <a:ea typeface="Courier New"/>
                <a:cs typeface="Courier New"/>
                <a:sym typeface="Courier New"/>
              </a:rPr>
              <a:t>&gt;&gt;&gt; vowels.items()</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900">
                <a:solidFill>
                  <a:srgbClr val="000000"/>
                </a:solidFill>
                <a:latin typeface="Courier New"/>
                <a:ea typeface="Courier New"/>
                <a:cs typeface="Courier New"/>
                <a:sym typeface="Courier New"/>
              </a:rPr>
              <a:t>dict_items([('a', 0), ('e', 0), ('i', 0), ('o', 0), ('u', 0)])</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900">
                <a:solidFill>
                  <a:srgbClr val="000000"/>
                </a:solidFill>
                <a:latin typeface="Courier New"/>
                <a:ea typeface="Courier New"/>
                <a:cs typeface="Courier New"/>
                <a:sym typeface="Courier New"/>
              </a:rPr>
              <a:t>&gt;&gt;&gt; vowels.get('a')</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900">
                <a:solidFill>
                  <a:srgbClr val="000000"/>
                </a:solidFill>
                <a:latin typeface="Courier New"/>
                <a:ea typeface="Courier New"/>
                <a:cs typeface="Courier New"/>
                <a:sym typeface="Courier New"/>
              </a:rPr>
              <a:t>0</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900">
                <a:solidFill>
                  <a:srgbClr val="000000"/>
                </a:solidFill>
                <a:latin typeface="Courier New"/>
                <a:ea typeface="Courier New"/>
                <a:cs typeface="Courier New"/>
                <a:sym typeface="Courier New"/>
              </a:rPr>
              <a:t>&gt;&gt;&gt; vowels.values()</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900">
                <a:solidFill>
                  <a:srgbClr val="000000"/>
                </a:solidFill>
                <a:latin typeface="Courier New"/>
                <a:ea typeface="Courier New"/>
                <a:cs typeface="Courier New"/>
                <a:sym typeface="Courier New"/>
              </a:rPr>
              <a:t>dict_values([0, 0, 0, 0, 0])</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900">
                <a:solidFill>
                  <a:srgbClr val="000000"/>
                </a:solidFill>
                <a:latin typeface="Courier New"/>
                <a:ea typeface="Courier New"/>
                <a:cs typeface="Courier New"/>
                <a:sym typeface="Courier New"/>
              </a:rPr>
              <a:t>&gt;&gt;&gt; vowels.keys()</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900">
                <a:solidFill>
                  <a:srgbClr val="000000"/>
                </a:solidFill>
                <a:latin typeface="Courier New"/>
                <a:ea typeface="Courier New"/>
                <a:cs typeface="Courier New"/>
                <a:sym typeface="Courier New"/>
              </a:rPr>
              <a:t>dict_keys(['a', 'e', 'i', 'o', 'u'])</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900">
                <a:solidFill>
                  <a:srgbClr val="000000"/>
                </a:solidFill>
                <a:latin typeface="Courier New"/>
                <a:ea typeface="Courier New"/>
                <a:cs typeface="Courier New"/>
                <a:sym typeface="Courier New"/>
              </a:rPr>
              <a:t>&gt;&gt;&gt; vowels.pop('e')</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900">
                <a:solidFill>
                  <a:srgbClr val="000000"/>
                </a:solidFill>
                <a:latin typeface="Courier New"/>
                <a:ea typeface="Courier New"/>
                <a:cs typeface="Courier New"/>
                <a:sym typeface="Courier New"/>
              </a:rPr>
              <a:t>0</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900">
                <a:solidFill>
                  <a:srgbClr val="000000"/>
                </a:solidFill>
                <a:latin typeface="Courier New"/>
                <a:ea typeface="Courier New"/>
                <a:cs typeface="Courier New"/>
                <a:sym typeface="Courier New"/>
              </a:rPr>
              <a:t>&gt;&gt;&gt; vowels</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900">
                <a:solidFill>
                  <a:srgbClr val="000000"/>
                </a:solidFill>
                <a:latin typeface="Courier New"/>
                <a:ea typeface="Courier New"/>
                <a:cs typeface="Courier New"/>
                <a:sym typeface="Courier New"/>
              </a:rPr>
              <a:t>{'a': 0, 'i': 0, 'o': 0, 'u': 0}</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endParaRPr sz="900">
              <a:solidFill>
                <a:srgbClr val="000000"/>
              </a:solidFill>
              <a:latin typeface="Courier New"/>
              <a:ea typeface="Courier New"/>
              <a:cs typeface="Courier New"/>
              <a:sym typeface="Courier New"/>
            </a:endParaRPr>
          </a:p>
          <a:p>
            <a:pPr marL="0" lvl="0" indent="0" algn="l" rtl="0">
              <a:spcBef>
                <a:spcPts val="1600"/>
              </a:spcBef>
              <a:spcAft>
                <a:spcPts val="1600"/>
              </a:spcAft>
              <a:buNone/>
            </a:pPr>
            <a:endParaRPr sz="900">
              <a:solidFill>
                <a:srgbClr val="000000"/>
              </a:solidFill>
              <a:latin typeface="Courier New"/>
              <a:ea typeface="Courier New"/>
              <a:cs typeface="Courier New"/>
              <a:sym typeface="Courier New"/>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8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Sets in Python </a:t>
            </a:r>
            <a:endParaRPr/>
          </a:p>
        </p:txBody>
      </p:sp>
      <p:sp>
        <p:nvSpPr>
          <p:cNvPr id="499" name="Google Shape;499;p8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 sz="2500">
                <a:solidFill>
                  <a:schemeClr val="dk1"/>
                </a:solidFill>
                <a:latin typeface="Times New Roman"/>
                <a:ea typeface="Times New Roman"/>
                <a:cs typeface="Times New Roman"/>
                <a:sym typeface="Times New Roman"/>
              </a:rPr>
              <a:t>The set data structure stores unique items. Here’s a demo of a set in python: </a:t>
            </a:r>
            <a:endParaRPr sz="2500">
              <a:solidFill>
                <a:schemeClr val="dk1"/>
              </a:solidFill>
              <a:latin typeface="Times New Roman"/>
              <a:ea typeface="Times New Roman"/>
              <a:cs typeface="Times New Roman"/>
              <a:sym typeface="Times New Roman"/>
            </a:endParaRPr>
          </a:p>
          <a:p>
            <a:pPr marL="0" lvl="0" indent="0" algn="l" rtl="0">
              <a:spcBef>
                <a:spcPts val="1200"/>
              </a:spcBef>
              <a:spcAft>
                <a:spcPts val="1600"/>
              </a:spcAft>
              <a:buNone/>
            </a:pPr>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85"/>
          <p:cNvSpPr txBox="1">
            <a:spLocks noGrp="1"/>
          </p:cNvSpPr>
          <p:nvPr>
            <p:ph type="title"/>
          </p:nvPr>
        </p:nvSpPr>
        <p:spPr>
          <a:xfrm>
            <a:off x="311700" y="2506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demo of sets in python </a:t>
            </a:r>
            <a:endParaRPr/>
          </a:p>
        </p:txBody>
      </p:sp>
      <p:sp>
        <p:nvSpPr>
          <p:cNvPr id="505" name="Google Shape;505;p85"/>
          <p:cNvSpPr txBox="1">
            <a:spLocks noGrp="1"/>
          </p:cNvSpPr>
          <p:nvPr>
            <p:ph type="body" idx="1"/>
          </p:nvPr>
        </p:nvSpPr>
        <p:spPr>
          <a:xfrm>
            <a:off x="225600" y="906325"/>
            <a:ext cx="8692800" cy="399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100">
                <a:solidFill>
                  <a:srgbClr val="000000"/>
                </a:solidFill>
                <a:latin typeface="Courier New"/>
                <a:ea typeface="Courier New"/>
                <a:cs typeface="Courier New"/>
                <a:sym typeface="Courier New"/>
              </a:rPr>
              <a:t>&gt;&gt;&gt; letters = {'a', 'a', 'a', 'b', 'b', 'b'}</a:t>
            </a:r>
            <a:endParaRPr sz="11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100">
                <a:solidFill>
                  <a:srgbClr val="000000"/>
                </a:solidFill>
                <a:latin typeface="Courier New"/>
                <a:ea typeface="Courier New"/>
                <a:cs typeface="Courier New"/>
                <a:sym typeface="Courier New"/>
              </a:rPr>
              <a:t>&gt;&gt;&gt; letters.intersection({'b', 'c'})</a:t>
            </a:r>
            <a:endParaRPr sz="11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100">
                <a:solidFill>
                  <a:srgbClr val="000000"/>
                </a:solidFill>
                <a:latin typeface="Courier New"/>
                <a:ea typeface="Courier New"/>
                <a:cs typeface="Courier New"/>
                <a:sym typeface="Courier New"/>
              </a:rPr>
              <a:t>{'b'}</a:t>
            </a:r>
            <a:endParaRPr sz="11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100">
                <a:solidFill>
                  <a:srgbClr val="000000"/>
                </a:solidFill>
                <a:latin typeface="Courier New"/>
                <a:ea typeface="Courier New"/>
                <a:cs typeface="Courier New"/>
                <a:sym typeface="Courier New"/>
              </a:rPr>
              <a:t>&gt;&gt;&gt; letters.pop()</a:t>
            </a:r>
            <a:endParaRPr sz="11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100">
                <a:solidFill>
                  <a:srgbClr val="000000"/>
                </a:solidFill>
                <a:latin typeface="Courier New"/>
                <a:ea typeface="Courier New"/>
                <a:cs typeface="Courier New"/>
                <a:sym typeface="Courier New"/>
              </a:rPr>
              <a:t>'a'</a:t>
            </a:r>
            <a:endParaRPr sz="11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100">
                <a:solidFill>
                  <a:srgbClr val="000000"/>
                </a:solidFill>
                <a:latin typeface="Courier New"/>
                <a:ea typeface="Courier New"/>
                <a:cs typeface="Courier New"/>
                <a:sym typeface="Courier New"/>
              </a:rPr>
              <a:t>&gt;&gt;&gt; letters.add('c')</a:t>
            </a:r>
            <a:endParaRPr sz="11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100">
                <a:solidFill>
                  <a:srgbClr val="000000"/>
                </a:solidFill>
                <a:latin typeface="Courier New"/>
                <a:ea typeface="Courier New"/>
                <a:cs typeface="Courier New"/>
                <a:sym typeface="Courier New"/>
              </a:rPr>
              <a:t>&gt;&gt;&gt; letters.union({'a', 'e', 'i', 'o'})</a:t>
            </a:r>
            <a:endParaRPr sz="11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100">
                <a:solidFill>
                  <a:srgbClr val="000000"/>
                </a:solidFill>
                <a:latin typeface="Courier New"/>
                <a:ea typeface="Courier New"/>
                <a:cs typeface="Courier New"/>
                <a:sym typeface="Courier New"/>
              </a:rPr>
              <a:t>{'i', 'c', 'e', 'b', 'o', 'a'}</a:t>
            </a:r>
            <a:endParaRPr sz="11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100">
                <a:solidFill>
                  <a:srgbClr val="000000"/>
                </a:solidFill>
                <a:latin typeface="Courier New"/>
                <a:ea typeface="Courier New"/>
                <a:cs typeface="Courier New"/>
                <a:sym typeface="Courier New"/>
              </a:rPr>
              <a:t>&gt;&gt;&gt; sorted(letters)</a:t>
            </a:r>
            <a:endParaRPr sz="1100">
              <a:solidFill>
                <a:srgbClr val="000000"/>
              </a:solidFill>
              <a:latin typeface="Courier New"/>
              <a:ea typeface="Courier New"/>
              <a:cs typeface="Courier New"/>
              <a:sym typeface="Courier New"/>
            </a:endParaRPr>
          </a:p>
          <a:p>
            <a:pPr marL="0" lvl="0" indent="0" algn="l" rtl="0">
              <a:spcBef>
                <a:spcPts val="1600"/>
              </a:spcBef>
              <a:spcAft>
                <a:spcPts val="1600"/>
              </a:spcAft>
              <a:buClr>
                <a:schemeClr val="dk1"/>
              </a:buClr>
              <a:buSzPts val="1100"/>
              <a:buFont typeface="Arial"/>
              <a:buNone/>
            </a:pPr>
            <a:r>
              <a:rPr lang="en" sz="1100">
                <a:solidFill>
                  <a:srgbClr val="000000"/>
                </a:solidFill>
                <a:latin typeface="Courier New"/>
                <a:ea typeface="Courier New"/>
                <a:cs typeface="Courier New"/>
                <a:sym typeface="Courier New"/>
              </a:rPr>
              <a:t>['b', 'c']</a:t>
            </a:r>
            <a:endParaRPr sz="1100">
              <a:solidFill>
                <a:srgbClr val="000000"/>
              </a:solidFill>
              <a:latin typeface="Courier New"/>
              <a:ea typeface="Courier New"/>
              <a:cs typeface="Courier New"/>
              <a:sym typeface="Courier New"/>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8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Iteration in Python </a:t>
            </a:r>
            <a:endParaRPr/>
          </a:p>
        </p:txBody>
      </p:sp>
      <p:sp>
        <p:nvSpPr>
          <p:cNvPr id="511" name="Google Shape;511;p86"/>
          <p:cNvSpPr txBox="1">
            <a:spLocks noGrp="1"/>
          </p:cNvSpPr>
          <p:nvPr>
            <p:ph type="body" idx="1"/>
          </p:nvPr>
        </p:nvSpPr>
        <p:spPr>
          <a:xfrm>
            <a:off x="311700" y="1152475"/>
            <a:ext cx="8520600" cy="3550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300" i="1">
                <a:solidFill>
                  <a:schemeClr val="dk1"/>
                </a:solidFill>
                <a:latin typeface="Times New Roman"/>
                <a:ea typeface="Times New Roman"/>
                <a:cs typeface="Times New Roman"/>
                <a:sym typeface="Times New Roman"/>
              </a:rPr>
              <a:t>Iteration</a:t>
            </a:r>
            <a:r>
              <a:rPr lang="en" sz="2300">
                <a:solidFill>
                  <a:schemeClr val="dk1"/>
                </a:solidFill>
                <a:latin typeface="Times New Roman"/>
                <a:ea typeface="Times New Roman"/>
                <a:cs typeface="Times New Roman"/>
                <a:sym typeface="Times New Roman"/>
              </a:rPr>
              <a:t> is the process in which computers do repetitive tasks. Humans despise repetition while computers are amazing at it. Humans can do repetitive tasks like summing all of the numbers from 1-100 manually (assuming no mathematical formulas are used), but these tasks are tedious and error prone. Computers can do number crunching like this in very quick times, like in a couple of freaking nanoseconds. There’s two ways to do iteration in python which is </a:t>
            </a:r>
            <a:r>
              <a:rPr lang="en" sz="2300">
                <a:solidFill>
                  <a:schemeClr val="dk1"/>
                </a:solidFill>
                <a:latin typeface="Courier New"/>
                <a:ea typeface="Courier New"/>
                <a:cs typeface="Courier New"/>
                <a:sym typeface="Courier New"/>
              </a:rPr>
              <a:t>while </a:t>
            </a:r>
            <a:r>
              <a:rPr lang="en" sz="2300">
                <a:solidFill>
                  <a:schemeClr val="dk1"/>
                </a:solidFill>
                <a:latin typeface="Times New Roman"/>
                <a:ea typeface="Times New Roman"/>
                <a:cs typeface="Times New Roman"/>
                <a:sym typeface="Times New Roman"/>
              </a:rPr>
              <a:t>or </a:t>
            </a:r>
            <a:r>
              <a:rPr lang="en" sz="2300">
                <a:solidFill>
                  <a:schemeClr val="dk1"/>
                </a:solidFill>
                <a:latin typeface="Courier New"/>
                <a:ea typeface="Courier New"/>
                <a:cs typeface="Courier New"/>
                <a:sym typeface="Courier New"/>
              </a:rPr>
              <a:t>for </a:t>
            </a:r>
            <a:r>
              <a:rPr lang="en" sz="2300">
                <a:solidFill>
                  <a:schemeClr val="dk1"/>
                </a:solidFill>
                <a:latin typeface="Times New Roman"/>
                <a:ea typeface="Times New Roman"/>
                <a:cs typeface="Times New Roman"/>
                <a:sym typeface="Times New Roman"/>
              </a:rPr>
              <a:t>loops. </a:t>
            </a:r>
            <a:endParaRPr sz="230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8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While loop </a:t>
            </a:r>
            <a:endParaRPr/>
          </a:p>
        </p:txBody>
      </p:sp>
      <p:sp>
        <p:nvSpPr>
          <p:cNvPr id="517" name="Google Shape;517;p87"/>
          <p:cNvSpPr txBox="1">
            <a:spLocks noGrp="1"/>
          </p:cNvSpPr>
          <p:nvPr>
            <p:ph type="body" idx="1"/>
          </p:nvPr>
        </p:nvSpPr>
        <p:spPr>
          <a:xfrm>
            <a:off x="233200" y="1152475"/>
            <a:ext cx="8599200" cy="350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600">
                <a:solidFill>
                  <a:srgbClr val="000000"/>
                </a:solidFill>
                <a:latin typeface="Courier New"/>
                <a:ea typeface="Courier New"/>
                <a:cs typeface="Courier New"/>
                <a:sym typeface="Courier New"/>
              </a:rPr>
              <a:t># sets while loop starting at</a:t>
            </a:r>
            <a:endParaRPr sz="16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600">
                <a:solidFill>
                  <a:srgbClr val="000000"/>
                </a:solidFill>
                <a:latin typeface="Courier New"/>
                <a:ea typeface="Courier New"/>
                <a:cs typeface="Courier New"/>
                <a:sym typeface="Courier New"/>
              </a:rPr>
              <a:t>i = 0</a:t>
            </a:r>
            <a:endParaRPr sz="16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600">
                <a:solidFill>
                  <a:srgbClr val="000000"/>
                </a:solidFill>
                <a:latin typeface="Courier New"/>
                <a:ea typeface="Courier New"/>
                <a:cs typeface="Courier New"/>
                <a:sym typeface="Courier New"/>
              </a:rPr>
              <a:t># condition</a:t>
            </a:r>
            <a:endParaRPr sz="16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600">
                <a:solidFill>
                  <a:srgbClr val="000000"/>
                </a:solidFill>
                <a:latin typeface="Courier New"/>
                <a:ea typeface="Courier New"/>
                <a:cs typeface="Courier New"/>
                <a:sym typeface="Courier New"/>
              </a:rPr>
              <a:t>while i &lt; 10:</a:t>
            </a:r>
            <a:endParaRPr sz="16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600">
                <a:solidFill>
                  <a:srgbClr val="000000"/>
                </a:solidFill>
                <a:latin typeface="Courier New"/>
                <a:ea typeface="Courier New"/>
                <a:cs typeface="Courier New"/>
                <a:sym typeface="Courier New"/>
              </a:rPr>
              <a:t>    print('i = {}'.format(i, end=' ')) </a:t>
            </a:r>
            <a:endParaRPr sz="16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600">
                <a:solidFill>
                  <a:srgbClr val="000000"/>
                </a:solidFill>
                <a:latin typeface="Courier New"/>
                <a:ea typeface="Courier New"/>
                <a:cs typeface="Courier New"/>
                <a:sym typeface="Courier New"/>
              </a:rPr>
              <a:t>    i += 1 # increment i</a:t>
            </a:r>
            <a:endParaRPr sz="1600">
              <a:solidFill>
                <a:srgbClr val="000000"/>
              </a:solidFill>
              <a:latin typeface="Courier New"/>
              <a:ea typeface="Courier New"/>
              <a:cs typeface="Courier New"/>
              <a:sym typeface="Courier New"/>
            </a:endParaRPr>
          </a:p>
          <a:p>
            <a:pPr marL="0" lvl="0" indent="0" algn="l" rtl="0">
              <a:spcBef>
                <a:spcPts val="1600"/>
              </a:spcBef>
              <a:spcAft>
                <a:spcPts val="1600"/>
              </a:spcAft>
              <a:buNone/>
            </a:pPr>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8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Output</a:t>
            </a:r>
            <a:endParaRPr/>
          </a:p>
        </p:txBody>
      </p:sp>
      <p:sp>
        <p:nvSpPr>
          <p:cNvPr id="523" name="Google Shape;523;p8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000">
                <a:solidFill>
                  <a:schemeClr val="dk1"/>
                </a:solidFill>
                <a:latin typeface="Courier New"/>
                <a:ea typeface="Courier New"/>
                <a:cs typeface="Courier New"/>
                <a:sym typeface="Courier New"/>
              </a:rPr>
              <a:t> 0 … 9</a:t>
            </a:r>
            <a:endParaRPr sz="2000">
              <a:latin typeface="Courier New"/>
              <a:ea typeface="Courier New"/>
              <a:cs typeface="Courier New"/>
              <a:sym typeface="Courier New"/>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89"/>
          <p:cNvSpPr txBox="1">
            <a:spLocks noGrp="1"/>
          </p:cNvSpPr>
          <p:nvPr>
            <p:ph type="title"/>
          </p:nvPr>
        </p:nvSpPr>
        <p:spPr>
          <a:xfrm>
            <a:off x="233975" y="1211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Another Example of a While Loop </a:t>
            </a:r>
            <a:endParaRPr/>
          </a:p>
        </p:txBody>
      </p:sp>
      <p:sp>
        <p:nvSpPr>
          <p:cNvPr id="529" name="Google Shape;529;p89"/>
          <p:cNvSpPr txBox="1">
            <a:spLocks noGrp="1"/>
          </p:cNvSpPr>
          <p:nvPr>
            <p:ph type="body" idx="1"/>
          </p:nvPr>
        </p:nvSpPr>
        <p:spPr>
          <a:xfrm>
            <a:off x="244200" y="810425"/>
            <a:ext cx="8655600" cy="406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300">
                <a:solidFill>
                  <a:srgbClr val="000000"/>
                </a:solidFill>
                <a:latin typeface="Courier New"/>
                <a:ea typeface="Courier New"/>
                <a:cs typeface="Courier New"/>
                <a:sym typeface="Courier New"/>
              </a:rPr>
              <a:t># Sum numbers from 1...1000 in nanoseconds</a:t>
            </a:r>
            <a:endParaRPr sz="13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300">
                <a:solidFill>
                  <a:srgbClr val="000000"/>
                </a:solidFill>
                <a:latin typeface="Courier New"/>
                <a:ea typeface="Courier New"/>
                <a:cs typeface="Courier New"/>
                <a:sym typeface="Courier New"/>
              </a:rPr>
              <a:t>i, sum = 0, 0</a:t>
            </a:r>
            <a:endParaRPr sz="13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300">
                <a:solidFill>
                  <a:srgbClr val="000000"/>
                </a:solidFill>
                <a:latin typeface="Courier New"/>
                <a:ea typeface="Courier New"/>
                <a:cs typeface="Courier New"/>
                <a:sym typeface="Courier New"/>
              </a:rPr>
              <a:t>while i &lt; 1000:</a:t>
            </a:r>
            <a:endParaRPr sz="13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300">
                <a:solidFill>
                  <a:srgbClr val="000000"/>
                </a:solidFill>
                <a:latin typeface="Courier New"/>
                <a:ea typeface="Courier New"/>
                <a:cs typeface="Courier New"/>
                <a:sym typeface="Courier New"/>
              </a:rPr>
              <a:t>    i += 1</a:t>
            </a:r>
            <a:endParaRPr sz="13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300">
                <a:solidFill>
                  <a:srgbClr val="000000"/>
                </a:solidFill>
                <a:latin typeface="Courier New"/>
                <a:ea typeface="Courier New"/>
                <a:cs typeface="Courier New"/>
                <a:sym typeface="Courier New"/>
              </a:rPr>
              <a:t>    sum += i</a:t>
            </a:r>
            <a:endParaRPr sz="13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endParaRPr sz="13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300">
                <a:solidFill>
                  <a:srgbClr val="000000"/>
                </a:solidFill>
                <a:latin typeface="Courier New"/>
                <a:ea typeface="Courier New"/>
                <a:cs typeface="Courier New"/>
                <a:sym typeface="Courier New"/>
              </a:rPr>
              <a:t>&gt;&gt;&gt; print('The summation of 1...1000 = {}'.format(sum)) </a:t>
            </a:r>
            <a:endParaRPr sz="13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300">
                <a:solidFill>
                  <a:srgbClr val="000000"/>
                </a:solidFill>
                <a:latin typeface="Courier New"/>
                <a:ea typeface="Courier New"/>
                <a:cs typeface="Courier New"/>
                <a:sym typeface="Courier New"/>
              </a:rPr>
              <a:t>…</a:t>
            </a:r>
            <a:endParaRPr sz="13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300">
                <a:solidFill>
                  <a:srgbClr val="000000"/>
                </a:solidFill>
                <a:latin typeface="Courier New"/>
                <a:ea typeface="Courier New"/>
                <a:cs typeface="Courier New"/>
                <a:sym typeface="Courier New"/>
              </a:rPr>
              <a:t>The summation of 1...1000 = 500500</a:t>
            </a:r>
            <a:endParaRPr sz="1300">
              <a:solidFill>
                <a:srgbClr val="000000"/>
              </a:solidFill>
              <a:latin typeface="Courier New"/>
              <a:ea typeface="Courier New"/>
              <a:cs typeface="Courier New"/>
              <a:sym typeface="Courier New"/>
            </a:endParaRPr>
          </a:p>
          <a:p>
            <a:pPr marL="0" lvl="0" indent="0" algn="l" rtl="0">
              <a:spcBef>
                <a:spcPts val="1600"/>
              </a:spcBef>
              <a:spcAft>
                <a:spcPts val="1600"/>
              </a:spcAft>
              <a:buNone/>
            </a:pPr>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9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urier New"/>
                <a:ea typeface="Courier New"/>
                <a:cs typeface="Courier New"/>
                <a:sym typeface="Courier New"/>
              </a:rPr>
              <a:t>for</a:t>
            </a:r>
            <a:r>
              <a:rPr lang="en"/>
              <a:t> loop </a:t>
            </a:r>
            <a:endParaRPr/>
          </a:p>
        </p:txBody>
      </p:sp>
      <p:sp>
        <p:nvSpPr>
          <p:cNvPr id="535" name="Google Shape;535;p9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500">
                <a:solidFill>
                  <a:schemeClr val="dk1"/>
                </a:solidFill>
                <a:latin typeface="Times New Roman"/>
                <a:ea typeface="Times New Roman"/>
                <a:cs typeface="Times New Roman"/>
                <a:sym typeface="Times New Roman"/>
              </a:rPr>
              <a:t>This is another way to iterate in python. It can be used with the </a:t>
            </a:r>
            <a:r>
              <a:rPr lang="en" sz="2500">
                <a:solidFill>
                  <a:schemeClr val="dk1"/>
                </a:solidFill>
                <a:latin typeface="Courier New"/>
                <a:ea typeface="Courier New"/>
                <a:cs typeface="Courier New"/>
                <a:sym typeface="Courier New"/>
              </a:rPr>
              <a:t>range </a:t>
            </a:r>
            <a:r>
              <a:rPr lang="en" sz="2500">
                <a:solidFill>
                  <a:schemeClr val="dk1"/>
                </a:solidFill>
                <a:latin typeface="Times New Roman"/>
                <a:ea typeface="Times New Roman"/>
                <a:cs typeface="Times New Roman"/>
                <a:sym typeface="Times New Roman"/>
              </a:rPr>
              <a:t>function to iterate over a sequence of numbers or it can be used standalone to iterate over data structures like lists or sets. </a:t>
            </a:r>
            <a:endParaRPr sz="250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91"/>
          <p:cNvSpPr txBox="1">
            <a:spLocks noGrp="1"/>
          </p:cNvSpPr>
          <p:nvPr>
            <p:ph type="title"/>
          </p:nvPr>
        </p:nvSpPr>
        <p:spPr>
          <a:xfrm>
            <a:off x="311700" y="263650"/>
            <a:ext cx="8520600" cy="66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urier New"/>
                <a:ea typeface="Courier New"/>
                <a:cs typeface="Courier New"/>
                <a:sym typeface="Courier New"/>
              </a:rPr>
              <a:t>range()</a:t>
            </a:r>
            <a:r>
              <a:rPr lang="en"/>
              <a:t> example </a:t>
            </a:r>
            <a:endParaRPr/>
          </a:p>
        </p:txBody>
      </p:sp>
      <p:sp>
        <p:nvSpPr>
          <p:cNvPr id="541" name="Google Shape;541;p91"/>
          <p:cNvSpPr txBox="1">
            <a:spLocks noGrp="1"/>
          </p:cNvSpPr>
          <p:nvPr>
            <p:ph type="body" idx="1"/>
          </p:nvPr>
        </p:nvSpPr>
        <p:spPr>
          <a:xfrm>
            <a:off x="311700" y="134680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200">
                <a:solidFill>
                  <a:srgbClr val="000000"/>
                </a:solidFill>
                <a:latin typeface="Courier New"/>
                <a:ea typeface="Courier New"/>
                <a:cs typeface="Courier New"/>
                <a:sym typeface="Courier New"/>
              </a:rPr>
              <a:t>for x in range(10):</a:t>
            </a:r>
            <a:endParaRPr sz="22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2200">
                <a:solidFill>
                  <a:srgbClr val="000000"/>
                </a:solidFill>
                <a:latin typeface="Courier New"/>
                <a:ea typeface="Courier New"/>
                <a:cs typeface="Courier New"/>
                <a:sym typeface="Courier New"/>
              </a:rPr>
              <a:t>    print(x, end=' ')</a:t>
            </a:r>
            <a:endParaRPr sz="22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2200"/>
              <a:t>…</a:t>
            </a:r>
            <a:endParaRPr sz="2200"/>
          </a:p>
          <a:p>
            <a:pPr marL="0" lvl="0" indent="0" algn="l" rtl="0">
              <a:spcBef>
                <a:spcPts val="1600"/>
              </a:spcBef>
              <a:spcAft>
                <a:spcPts val="0"/>
              </a:spcAft>
              <a:buNone/>
            </a:pPr>
            <a:r>
              <a:rPr lang="en" sz="2200">
                <a:solidFill>
                  <a:schemeClr val="dk1"/>
                </a:solidFill>
                <a:latin typeface="Times New Roman"/>
                <a:ea typeface="Times New Roman"/>
                <a:cs typeface="Times New Roman"/>
                <a:sym typeface="Times New Roman"/>
              </a:rPr>
              <a:t>The above prints the numbers 0 … 9 on the same line separated by a space. </a:t>
            </a:r>
            <a:endParaRPr sz="2200">
              <a:solidFill>
                <a:schemeClr val="dk1"/>
              </a:solidFill>
              <a:latin typeface="Times New Roman"/>
              <a:ea typeface="Times New Roman"/>
              <a:cs typeface="Times New Roman"/>
              <a:sym typeface="Times New Roman"/>
            </a:endParaRPr>
          </a:p>
          <a:p>
            <a:pPr marL="0" lvl="0" indent="0" algn="l" rtl="0">
              <a:spcBef>
                <a:spcPts val="1200"/>
              </a:spcBef>
              <a:spcAft>
                <a:spcPts val="0"/>
              </a:spcAft>
              <a:buClr>
                <a:schemeClr val="dk1"/>
              </a:buClr>
              <a:buSzPts val="1100"/>
              <a:buFont typeface="Arial"/>
              <a:buNone/>
            </a:pPr>
            <a:endParaRPr/>
          </a:p>
          <a:p>
            <a:pPr marL="0" lvl="0" indent="0" algn="l" rtl="0">
              <a:spcBef>
                <a:spcPts val="1600"/>
              </a:spcBef>
              <a:spcAft>
                <a:spcPts val="16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Install Python on macOS</a:t>
            </a:r>
            <a:endParaRPr/>
          </a:p>
        </p:txBody>
      </p:sp>
      <p:sp>
        <p:nvSpPr>
          <p:cNvPr id="100" name="Google Shape;100;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a:t>An easy way is to </a:t>
            </a:r>
            <a:r>
              <a:rPr lang="en" sz="2500">
                <a:solidFill>
                  <a:schemeClr val="dk1"/>
                </a:solidFill>
                <a:latin typeface="Times New Roman"/>
                <a:ea typeface="Times New Roman"/>
                <a:cs typeface="Times New Roman"/>
                <a:sym typeface="Times New Roman"/>
              </a:rPr>
              <a:t>install the latest-and-greatest version of python on macOS is to use the</a:t>
            </a:r>
            <a:r>
              <a:rPr lang="en" sz="2500">
                <a:solidFill>
                  <a:schemeClr val="dk1"/>
                </a:solidFill>
                <a:uFill>
                  <a:noFill/>
                </a:uFill>
                <a:latin typeface="Times New Roman"/>
                <a:ea typeface="Times New Roman"/>
                <a:cs typeface="Times New Roman"/>
                <a:sym typeface="Times New Roman"/>
                <a:hlinkClick r:id="rId3"/>
              </a:rPr>
              <a:t> </a:t>
            </a:r>
            <a:r>
              <a:rPr lang="en" sz="2500" u="sng">
                <a:solidFill>
                  <a:schemeClr val="hlink"/>
                </a:solidFill>
                <a:hlinkClick r:id="rId3"/>
              </a:rPr>
              <a:t>appropriate macOS installer</a:t>
            </a:r>
            <a:r>
              <a:rPr lang="en" sz="2500">
                <a:solidFill>
                  <a:schemeClr val="dk1"/>
                </a:solidFill>
                <a:latin typeface="Times New Roman"/>
                <a:ea typeface="Times New Roman"/>
                <a:cs typeface="Times New Roman"/>
                <a:sym typeface="Times New Roman"/>
              </a:rPr>
              <a:t> that matches your system:</a:t>
            </a:r>
            <a:r>
              <a:rPr lang="en" sz="2500">
                <a:solidFill>
                  <a:schemeClr val="dk1"/>
                </a:solidFill>
                <a:uFill>
                  <a:noFill/>
                </a:uFill>
                <a:latin typeface="Times New Roman"/>
                <a:ea typeface="Times New Roman"/>
                <a:cs typeface="Times New Roman"/>
                <a:sym typeface="Times New Roman"/>
                <a:hlinkClick r:id="rId4"/>
              </a:rPr>
              <a:t> </a:t>
            </a:r>
            <a:r>
              <a:rPr lang="en" sz="2500" u="sng">
                <a:solidFill>
                  <a:schemeClr val="hlink"/>
                </a:solidFill>
                <a:hlinkClick r:id="rId4"/>
              </a:rPr>
              <a:t>https://www.python.org/downloads</a:t>
            </a:r>
            <a:endParaRPr sz="2500" u="sng">
              <a:solidFill>
                <a:schemeClr val="hlink"/>
              </a:solidFill>
            </a:endParaRPr>
          </a:p>
          <a:p>
            <a:pPr marL="0" lvl="0" indent="0" algn="l" rtl="0">
              <a:spcBef>
                <a:spcPts val="1600"/>
              </a:spcBef>
              <a:spcAft>
                <a:spcPts val="1600"/>
              </a:spcAft>
              <a:buNone/>
            </a:pPr>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9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a:t>
            </a:r>
            <a:r>
              <a:rPr lang="en">
                <a:latin typeface="Courier New"/>
                <a:ea typeface="Courier New"/>
                <a:cs typeface="Courier New"/>
                <a:sym typeface="Courier New"/>
              </a:rPr>
              <a:t>for</a:t>
            </a:r>
            <a:r>
              <a:rPr lang="en"/>
              <a:t> loop is also good for...</a:t>
            </a:r>
            <a:endParaRPr/>
          </a:p>
        </p:txBody>
      </p:sp>
      <p:sp>
        <p:nvSpPr>
          <p:cNvPr id="547" name="Google Shape;547;p9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500">
                <a:solidFill>
                  <a:srgbClr val="000000"/>
                </a:solidFill>
              </a:rPr>
              <a:t>Iterating over data structures. </a:t>
            </a:r>
            <a:endParaRPr sz="2500">
              <a:solidFill>
                <a:srgbClr val="000000"/>
              </a:solidFill>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93"/>
          <p:cNvSpPr txBox="1">
            <a:spLocks noGrp="1"/>
          </p:cNvSpPr>
          <p:nvPr>
            <p:ph type="title"/>
          </p:nvPr>
        </p:nvSpPr>
        <p:spPr>
          <a:xfrm>
            <a:off x="363525" y="57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to Iterate Over a List </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553" name="Google Shape;553;p93"/>
          <p:cNvSpPr txBox="1">
            <a:spLocks noGrp="1"/>
          </p:cNvSpPr>
          <p:nvPr>
            <p:ph type="body" idx="1"/>
          </p:nvPr>
        </p:nvSpPr>
        <p:spPr>
          <a:xfrm>
            <a:off x="311700" y="630075"/>
            <a:ext cx="8239200" cy="40932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sz="1700">
                <a:solidFill>
                  <a:srgbClr val="000000"/>
                </a:solidFill>
                <a:latin typeface="Courier New"/>
                <a:ea typeface="Courier New"/>
                <a:cs typeface="Courier New"/>
                <a:sym typeface="Courier New"/>
              </a:rPr>
              <a:t>&gt;&gt;&gt; odds = [1, 3, 5, 7, 9]                                                                                              &gt;&gt;&gt; for x in odds:                                                                                                      ...     print(x)                                                                                                        ...                                                                                                                     1                                                                                                                       3                                                                                                                       5                                                                                                                       7                                                                                                                       9  </a:t>
            </a:r>
            <a:endParaRPr sz="1700">
              <a:solidFill>
                <a:srgbClr val="000000"/>
              </a:solidFill>
              <a:latin typeface="Courier New"/>
              <a:ea typeface="Courier New"/>
              <a:cs typeface="Courier New"/>
              <a:sym typeface="Courier New"/>
            </a:endParaRPr>
          </a:p>
          <a:p>
            <a:pPr marL="0" lvl="0" indent="0" algn="l" rtl="0">
              <a:spcBef>
                <a:spcPts val="1200"/>
              </a:spcBef>
              <a:spcAft>
                <a:spcPts val="0"/>
              </a:spcAft>
              <a:buClr>
                <a:schemeClr val="dk1"/>
              </a:buClr>
              <a:buSzPts val="1100"/>
              <a:buFont typeface="Arial"/>
              <a:buNone/>
            </a:pPr>
            <a:endParaRPr sz="1000">
              <a:solidFill>
                <a:srgbClr val="000000"/>
              </a:solidFill>
              <a:latin typeface="Courier New"/>
              <a:ea typeface="Courier New"/>
              <a:cs typeface="Courier New"/>
              <a:sym typeface="Courier New"/>
            </a:endParaRPr>
          </a:p>
          <a:p>
            <a:pPr marL="0" lvl="0" indent="0" algn="l" rtl="0">
              <a:spcBef>
                <a:spcPts val="1200"/>
              </a:spcBef>
              <a:spcAft>
                <a:spcPts val="1600"/>
              </a:spcAft>
              <a:buNone/>
            </a:pPr>
            <a:endParaRPr sz="1200">
              <a:solidFill>
                <a:srgbClr val="000000"/>
              </a:solidFill>
              <a:latin typeface="Courier New"/>
              <a:ea typeface="Courier New"/>
              <a:cs typeface="Courier New"/>
              <a:sym typeface="Courier New"/>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94"/>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Fibonacci Numbers </a:t>
            </a:r>
            <a:endParaRPr/>
          </a:p>
        </p:txBody>
      </p:sp>
      <p:sp>
        <p:nvSpPr>
          <p:cNvPr id="559" name="Google Shape;559;p94"/>
          <p:cNvSpPr txBox="1">
            <a:spLocks noGrp="1"/>
          </p:cNvSpPr>
          <p:nvPr>
            <p:ph type="body" idx="1"/>
          </p:nvPr>
        </p:nvSpPr>
        <p:spPr>
          <a:xfrm>
            <a:off x="91425" y="604950"/>
            <a:ext cx="8925900" cy="426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400">
                <a:solidFill>
                  <a:srgbClr val="000000"/>
                </a:solidFill>
                <a:latin typeface="Courier New"/>
                <a:ea typeface="Courier New"/>
                <a:cs typeface="Courier New"/>
                <a:sym typeface="Courier New"/>
              </a:rPr>
              <a:t>x, y = 0, 1</a:t>
            </a:r>
            <a:endParaRPr sz="14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400">
                <a:solidFill>
                  <a:srgbClr val="000000"/>
                </a:solidFill>
                <a:latin typeface="Courier New"/>
                <a:ea typeface="Courier New"/>
                <a:cs typeface="Courier New"/>
                <a:sym typeface="Courier New"/>
              </a:rPr>
              <a:t>for z in range(10):</a:t>
            </a:r>
            <a:endParaRPr sz="14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400">
                <a:solidFill>
                  <a:srgbClr val="000000"/>
                </a:solidFill>
                <a:latin typeface="Courier New"/>
                <a:ea typeface="Courier New"/>
                <a:cs typeface="Courier New"/>
                <a:sym typeface="Courier New"/>
              </a:rPr>
              <a:t>    next = x + y</a:t>
            </a:r>
            <a:endParaRPr sz="14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400">
                <a:solidFill>
                  <a:srgbClr val="000000"/>
                </a:solidFill>
                <a:latin typeface="Courier New"/>
                <a:ea typeface="Courier New"/>
                <a:cs typeface="Courier New"/>
                <a:sym typeface="Courier New"/>
              </a:rPr>
              <a:t>    x, y = y, next</a:t>
            </a:r>
            <a:endParaRPr sz="14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1400">
                <a:solidFill>
                  <a:srgbClr val="000000"/>
                </a:solidFill>
                <a:latin typeface="Courier New"/>
                <a:ea typeface="Courier New"/>
                <a:cs typeface="Courier New"/>
                <a:sym typeface="Courier New"/>
              </a:rPr>
              <a:t>print('12th fib number = {}'.format(next))</a:t>
            </a:r>
            <a:endParaRPr sz="14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1400">
                <a:solidFill>
                  <a:srgbClr val="000000"/>
                </a:solidFill>
                <a:latin typeface="Courier New"/>
                <a:ea typeface="Courier New"/>
                <a:cs typeface="Courier New"/>
                <a:sym typeface="Courier New"/>
              </a:rPr>
              <a:t>&gt;&gt;&gt; print('12th fib number = {}'.format(next))</a:t>
            </a:r>
            <a:endParaRPr sz="14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1400">
                <a:solidFill>
                  <a:srgbClr val="000000"/>
                </a:solidFill>
                <a:latin typeface="Courier New"/>
                <a:ea typeface="Courier New"/>
                <a:cs typeface="Courier New"/>
                <a:sym typeface="Courier New"/>
              </a:rPr>
              <a:t>...</a:t>
            </a:r>
            <a:endParaRPr sz="14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1400">
                <a:solidFill>
                  <a:srgbClr val="000000"/>
                </a:solidFill>
                <a:latin typeface="Courier New"/>
                <a:ea typeface="Courier New"/>
                <a:cs typeface="Courier New"/>
                <a:sym typeface="Courier New"/>
              </a:rPr>
              <a:t>12th fib number = 89</a:t>
            </a:r>
            <a:endParaRPr sz="1400">
              <a:solidFill>
                <a:srgbClr val="000000"/>
              </a:solidFill>
              <a:latin typeface="Courier New"/>
              <a:ea typeface="Courier New"/>
              <a:cs typeface="Courier New"/>
              <a:sym typeface="Courier New"/>
            </a:endParaRPr>
          </a:p>
          <a:p>
            <a:pPr marL="0" lvl="0" indent="0" algn="l" rtl="0">
              <a:spcBef>
                <a:spcPts val="1600"/>
              </a:spcBef>
              <a:spcAft>
                <a:spcPts val="0"/>
              </a:spcAft>
              <a:buNone/>
            </a:pPr>
            <a:endParaRPr sz="12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endParaRPr/>
          </a:p>
          <a:p>
            <a:pPr marL="0" lvl="0" indent="0" algn="l" rtl="0">
              <a:spcBef>
                <a:spcPts val="1600"/>
              </a:spcBef>
              <a:spcAft>
                <a:spcPts val="0"/>
              </a:spcAft>
              <a:buClr>
                <a:schemeClr val="dk1"/>
              </a:buClr>
              <a:buSzPts val="1100"/>
              <a:buFont typeface="Arial"/>
              <a:buNone/>
            </a:pPr>
            <a:endParaRPr/>
          </a:p>
          <a:p>
            <a:pPr marL="0" lvl="0" indent="0" algn="l" rtl="0">
              <a:spcBef>
                <a:spcPts val="1600"/>
              </a:spcBef>
              <a:spcAft>
                <a:spcPts val="1600"/>
              </a:spcAft>
              <a:buNone/>
            </a:pPr>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Google Shape;564;p9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function in mathematics </a:t>
            </a:r>
            <a:endParaRPr/>
          </a:p>
        </p:txBody>
      </p:sp>
      <p:sp>
        <p:nvSpPr>
          <p:cNvPr id="565" name="Google Shape;565;p9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566" name="Google Shape;566;p95"/>
          <p:cNvPicPr preferRelativeResize="0"/>
          <p:nvPr/>
        </p:nvPicPr>
        <p:blipFill>
          <a:blip r:embed="rId3">
            <a:alphaModFix/>
          </a:blip>
          <a:stretch>
            <a:fillRect/>
          </a:stretch>
        </p:blipFill>
        <p:spPr>
          <a:xfrm>
            <a:off x="2008425" y="1485125"/>
            <a:ext cx="2901875" cy="2901875"/>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96"/>
          <p:cNvSpPr txBox="1">
            <a:spLocks noGrp="1"/>
          </p:cNvSpPr>
          <p:nvPr>
            <p:ph type="title"/>
          </p:nvPr>
        </p:nvSpPr>
        <p:spPr>
          <a:xfrm>
            <a:off x="311700" y="211825"/>
            <a:ext cx="8628000" cy="8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700"/>
              <a:t>How to create functions in python? </a:t>
            </a:r>
            <a:endParaRPr sz="3700"/>
          </a:p>
        </p:txBody>
      </p:sp>
      <p:sp>
        <p:nvSpPr>
          <p:cNvPr id="572" name="Google Shape;572;p9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a:solidFill>
                  <a:srgbClr val="000000"/>
                </a:solidFill>
              </a:rPr>
              <a:t>Use </a:t>
            </a:r>
            <a:r>
              <a:rPr lang="en" sz="3200">
                <a:solidFill>
                  <a:srgbClr val="000000"/>
                </a:solidFill>
                <a:latin typeface="Times New Roman"/>
                <a:ea typeface="Times New Roman"/>
                <a:cs typeface="Times New Roman"/>
                <a:sym typeface="Times New Roman"/>
              </a:rPr>
              <a:t>the </a:t>
            </a:r>
            <a:r>
              <a:rPr lang="en" sz="3200">
                <a:solidFill>
                  <a:srgbClr val="000000"/>
                </a:solidFill>
                <a:latin typeface="Courier New"/>
                <a:ea typeface="Courier New"/>
                <a:cs typeface="Courier New"/>
                <a:sym typeface="Courier New"/>
              </a:rPr>
              <a:t>def</a:t>
            </a:r>
            <a:r>
              <a:rPr lang="en" sz="3200" i="1">
                <a:solidFill>
                  <a:srgbClr val="000000"/>
                </a:solidFill>
              </a:rPr>
              <a:t> </a:t>
            </a:r>
            <a:r>
              <a:rPr lang="en" sz="3200">
                <a:solidFill>
                  <a:srgbClr val="000000"/>
                </a:solidFill>
                <a:latin typeface="Times New Roman"/>
                <a:ea typeface="Times New Roman"/>
                <a:cs typeface="Times New Roman"/>
                <a:sym typeface="Times New Roman"/>
              </a:rPr>
              <a:t>keyword. </a:t>
            </a:r>
            <a:endParaRPr sz="3200">
              <a:solidFill>
                <a:srgbClr val="000000"/>
              </a:solidFill>
              <a:latin typeface="Times New Roman"/>
              <a:ea typeface="Times New Roman"/>
              <a:cs typeface="Times New Roman"/>
              <a:sym typeface="Times New Roman"/>
            </a:endParaRPr>
          </a:p>
          <a:p>
            <a:pPr marL="0" lvl="0" indent="0" algn="l" rtl="0">
              <a:spcBef>
                <a:spcPts val="1600"/>
              </a:spcBef>
              <a:spcAft>
                <a:spcPts val="0"/>
              </a:spcAft>
              <a:buClr>
                <a:schemeClr val="dk1"/>
              </a:buClr>
              <a:buSzPts val="1100"/>
              <a:buFont typeface="Arial"/>
              <a:buNone/>
            </a:pPr>
            <a:endParaRPr/>
          </a:p>
          <a:p>
            <a:pPr marL="0" lvl="0" indent="0" algn="l" rtl="0">
              <a:spcBef>
                <a:spcPts val="1600"/>
              </a:spcBef>
              <a:spcAft>
                <a:spcPts val="1600"/>
              </a:spcAft>
              <a:buNone/>
            </a:pPr>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Google Shape;577;p9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Function Example in Python </a:t>
            </a:r>
            <a:endParaRPr/>
          </a:p>
        </p:txBody>
      </p:sp>
      <p:sp>
        <p:nvSpPr>
          <p:cNvPr id="578" name="Google Shape;578;p9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500"/>
              </a:spcBef>
              <a:spcAft>
                <a:spcPts val="0"/>
              </a:spcAft>
              <a:buClr>
                <a:schemeClr val="dk1"/>
              </a:buClr>
              <a:buSzPts val="1100"/>
              <a:buFont typeface="Arial"/>
              <a:buNone/>
            </a:pPr>
            <a:r>
              <a:rPr lang="en">
                <a:solidFill>
                  <a:schemeClr val="dk1"/>
                </a:solidFill>
                <a:highlight>
                  <a:srgbClr val="EFF0F1"/>
                </a:highlight>
                <a:latin typeface="Courier New"/>
                <a:ea typeface="Courier New"/>
                <a:cs typeface="Courier New"/>
                <a:sym typeface="Courier New"/>
              </a:rPr>
              <a:t>def scale_number(num, amount):</a:t>
            </a:r>
            <a:endParaRPr>
              <a:solidFill>
                <a:schemeClr val="dk1"/>
              </a:solidFill>
              <a:highlight>
                <a:srgbClr val="EFF0F1"/>
              </a:highlight>
              <a:latin typeface="Courier New"/>
              <a:ea typeface="Courier New"/>
              <a:cs typeface="Courier New"/>
              <a:sym typeface="Courier New"/>
            </a:endParaRPr>
          </a:p>
          <a:p>
            <a:pPr marL="0" lvl="0" indent="0" algn="l" rtl="0">
              <a:spcBef>
                <a:spcPts val="500"/>
              </a:spcBef>
              <a:spcAft>
                <a:spcPts val="0"/>
              </a:spcAft>
              <a:buClr>
                <a:schemeClr val="dk1"/>
              </a:buClr>
              <a:buSzPts val="1100"/>
              <a:buFont typeface="Arial"/>
              <a:buNone/>
            </a:pPr>
            <a:r>
              <a:rPr lang="en">
                <a:solidFill>
                  <a:schemeClr val="dk1"/>
                </a:solidFill>
                <a:highlight>
                  <a:srgbClr val="EFF0F1"/>
                </a:highlight>
                <a:latin typeface="Courier New"/>
                <a:ea typeface="Courier New"/>
                <a:cs typeface="Courier New"/>
                <a:sym typeface="Courier New"/>
              </a:rPr>
              <a:t>	return num * amount</a:t>
            </a:r>
            <a:endParaRPr>
              <a:solidFill>
                <a:schemeClr val="dk1"/>
              </a:solidFill>
              <a:highlight>
                <a:srgbClr val="EFF0F1"/>
              </a:highlight>
              <a:latin typeface="Courier New"/>
              <a:ea typeface="Courier New"/>
              <a:cs typeface="Courier New"/>
              <a:sym typeface="Courier New"/>
            </a:endParaRPr>
          </a:p>
          <a:p>
            <a:pPr marL="0" lvl="0" indent="0" algn="l" rtl="0">
              <a:spcBef>
                <a:spcPts val="280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&gt;&gt;&gt; print(scale_number(10, 5))</a:t>
            </a:r>
            <a:endParaRPr>
              <a:solidFill>
                <a:schemeClr val="dk1"/>
              </a:solidFill>
              <a:latin typeface="Courier New"/>
              <a:ea typeface="Courier New"/>
              <a:cs typeface="Courier New"/>
              <a:sym typeface="Courier New"/>
            </a:endParaRPr>
          </a:p>
          <a:p>
            <a:pPr marL="0" lvl="0" indent="0" algn="l" rtl="0">
              <a:spcBef>
                <a:spcPts val="280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a:t>
            </a:r>
            <a:endParaRPr>
              <a:solidFill>
                <a:schemeClr val="dk1"/>
              </a:solidFill>
              <a:latin typeface="Courier New"/>
              <a:ea typeface="Courier New"/>
              <a:cs typeface="Courier New"/>
              <a:sym typeface="Courier New"/>
            </a:endParaRPr>
          </a:p>
          <a:p>
            <a:pPr marL="0" lvl="0" indent="0" algn="l" rtl="0">
              <a:spcBef>
                <a:spcPts val="280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50</a:t>
            </a:r>
            <a:endParaRPr>
              <a:solidFill>
                <a:schemeClr val="dk1"/>
              </a:solidFill>
              <a:latin typeface="Courier New"/>
              <a:ea typeface="Courier New"/>
              <a:cs typeface="Courier New"/>
              <a:sym typeface="Courier New"/>
            </a:endParaRPr>
          </a:p>
          <a:p>
            <a:pPr marL="0" lvl="0" indent="0" algn="l" rtl="0">
              <a:spcBef>
                <a:spcPts val="1000"/>
              </a:spcBef>
              <a:spcAft>
                <a:spcPts val="1600"/>
              </a:spcAft>
              <a:buNone/>
            </a:pPr>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Google Shape;583;p9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Keyword Arguments </a:t>
            </a:r>
            <a:endParaRPr/>
          </a:p>
        </p:txBody>
      </p:sp>
      <p:sp>
        <p:nvSpPr>
          <p:cNvPr id="584" name="Google Shape;584;p98"/>
          <p:cNvSpPr txBox="1">
            <a:spLocks noGrp="1"/>
          </p:cNvSpPr>
          <p:nvPr>
            <p:ph type="body" idx="1"/>
          </p:nvPr>
        </p:nvSpPr>
        <p:spPr>
          <a:xfrm>
            <a:off x="311700" y="1152475"/>
            <a:ext cx="8520600" cy="3765000"/>
          </a:xfrm>
          <a:prstGeom prst="rect">
            <a:avLst/>
          </a:prstGeom>
        </p:spPr>
        <p:txBody>
          <a:bodyPr spcFirstLastPara="1" wrap="square" lIns="91425" tIns="91425" rIns="91425" bIns="91425" anchor="t" anchorCtr="0">
            <a:noAutofit/>
          </a:bodyPr>
          <a:lstStyle/>
          <a:p>
            <a:pPr marL="0" lvl="0" indent="0" algn="l" rtl="0">
              <a:spcBef>
                <a:spcPts val="500"/>
              </a:spcBef>
              <a:spcAft>
                <a:spcPts val="0"/>
              </a:spcAft>
              <a:buClr>
                <a:schemeClr val="dk1"/>
              </a:buClr>
              <a:buSzPts val="1100"/>
              <a:buFont typeface="Arial"/>
              <a:buNone/>
            </a:pPr>
            <a:r>
              <a:rPr lang="en" sz="1500">
                <a:solidFill>
                  <a:schemeClr val="dk1"/>
                </a:solidFill>
                <a:highlight>
                  <a:srgbClr val="EFF0F1"/>
                </a:highlight>
                <a:latin typeface="Courier New"/>
                <a:ea typeface="Courier New"/>
                <a:cs typeface="Courier New"/>
                <a:sym typeface="Courier New"/>
              </a:rPr>
              <a:t>def area_triangle(height=11, width=7.5):</a:t>
            </a:r>
            <a:endParaRPr sz="1500">
              <a:solidFill>
                <a:schemeClr val="dk1"/>
              </a:solidFill>
              <a:highlight>
                <a:srgbClr val="EFF0F1"/>
              </a:highlight>
              <a:latin typeface="Courier New"/>
              <a:ea typeface="Courier New"/>
              <a:cs typeface="Courier New"/>
              <a:sym typeface="Courier New"/>
            </a:endParaRPr>
          </a:p>
          <a:p>
            <a:pPr marL="0" lvl="0" indent="0" algn="l" rtl="0">
              <a:spcBef>
                <a:spcPts val="500"/>
              </a:spcBef>
              <a:spcAft>
                <a:spcPts val="0"/>
              </a:spcAft>
              <a:buClr>
                <a:schemeClr val="dk1"/>
              </a:buClr>
              <a:buSzPts val="1100"/>
              <a:buFont typeface="Arial"/>
              <a:buNone/>
            </a:pPr>
            <a:r>
              <a:rPr lang="en" sz="1500">
                <a:solidFill>
                  <a:schemeClr val="dk1"/>
                </a:solidFill>
                <a:highlight>
                  <a:srgbClr val="EFF0F1"/>
                </a:highlight>
                <a:latin typeface="Courier New"/>
                <a:ea typeface="Courier New"/>
                <a:cs typeface="Courier New"/>
                <a:sym typeface="Courier New"/>
              </a:rPr>
              <a:t>	return 1/2 * (height * width)</a:t>
            </a:r>
            <a:endParaRPr sz="1500">
              <a:solidFill>
                <a:schemeClr val="dk1"/>
              </a:solidFill>
              <a:highlight>
                <a:srgbClr val="EFF0F1"/>
              </a:highlight>
              <a:latin typeface="Courier New"/>
              <a:ea typeface="Courier New"/>
              <a:cs typeface="Courier New"/>
              <a:sym typeface="Courier New"/>
            </a:endParaRPr>
          </a:p>
          <a:p>
            <a:pPr marL="0" lvl="0" indent="0" algn="l" rtl="0">
              <a:spcBef>
                <a:spcPts val="1200"/>
              </a:spcBef>
              <a:spcAft>
                <a:spcPts val="0"/>
              </a:spcAft>
              <a:buClr>
                <a:schemeClr val="dk1"/>
              </a:buClr>
              <a:buSzPts val="1100"/>
              <a:buFont typeface="Arial"/>
              <a:buNone/>
            </a:pPr>
            <a:r>
              <a:rPr lang="en" sz="1500">
                <a:solidFill>
                  <a:schemeClr val="dk1"/>
                </a:solidFill>
                <a:latin typeface="Courier New"/>
                <a:ea typeface="Courier New"/>
                <a:cs typeface="Courier New"/>
                <a:sym typeface="Courier New"/>
              </a:rPr>
              <a:t> </a:t>
            </a:r>
            <a:endParaRPr sz="1500">
              <a:solidFill>
                <a:schemeClr val="dk1"/>
              </a:solidFill>
              <a:latin typeface="Courier New"/>
              <a:ea typeface="Courier New"/>
              <a:cs typeface="Courier New"/>
              <a:sym typeface="Courier New"/>
            </a:endParaRPr>
          </a:p>
          <a:p>
            <a:pPr marL="0" lvl="0" indent="0" algn="l" rtl="0">
              <a:spcBef>
                <a:spcPts val="1200"/>
              </a:spcBef>
              <a:spcAft>
                <a:spcPts val="0"/>
              </a:spcAft>
              <a:buClr>
                <a:schemeClr val="dk1"/>
              </a:buClr>
              <a:buSzPts val="1100"/>
              <a:buFont typeface="Arial"/>
              <a:buNone/>
            </a:pPr>
            <a:r>
              <a:rPr lang="en" sz="1500">
                <a:solidFill>
                  <a:schemeClr val="dk1"/>
                </a:solidFill>
                <a:latin typeface="Courier New"/>
                <a:ea typeface="Courier New"/>
                <a:cs typeface="Courier New"/>
                <a:sym typeface="Courier New"/>
              </a:rPr>
              <a:t>&gt;&gt;&gt; print(area_triangle())</a:t>
            </a:r>
            <a:endParaRPr sz="1500">
              <a:solidFill>
                <a:schemeClr val="dk1"/>
              </a:solidFill>
              <a:latin typeface="Courier New"/>
              <a:ea typeface="Courier New"/>
              <a:cs typeface="Courier New"/>
              <a:sym typeface="Courier New"/>
            </a:endParaRPr>
          </a:p>
          <a:p>
            <a:pPr marL="0" lvl="0" indent="0" algn="l" rtl="0">
              <a:spcBef>
                <a:spcPts val="1200"/>
              </a:spcBef>
              <a:spcAft>
                <a:spcPts val="0"/>
              </a:spcAft>
              <a:buClr>
                <a:schemeClr val="dk1"/>
              </a:buClr>
              <a:buSzPts val="1100"/>
              <a:buFont typeface="Arial"/>
              <a:buNone/>
            </a:pPr>
            <a:r>
              <a:rPr lang="en" sz="1500">
                <a:solidFill>
                  <a:schemeClr val="dk1"/>
                </a:solidFill>
                <a:latin typeface="Courier New"/>
                <a:ea typeface="Courier New"/>
                <a:cs typeface="Courier New"/>
                <a:sym typeface="Courier New"/>
              </a:rPr>
              <a:t>...</a:t>
            </a:r>
            <a:endParaRPr sz="1500">
              <a:solidFill>
                <a:schemeClr val="dk1"/>
              </a:solidFill>
              <a:latin typeface="Courier New"/>
              <a:ea typeface="Courier New"/>
              <a:cs typeface="Courier New"/>
              <a:sym typeface="Courier New"/>
            </a:endParaRPr>
          </a:p>
          <a:p>
            <a:pPr marL="0" lvl="0" indent="0" algn="l" rtl="0">
              <a:spcBef>
                <a:spcPts val="1200"/>
              </a:spcBef>
              <a:spcAft>
                <a:spcPts val="0"/>
              </a:spcAft>
              <a:buClr>
                <a:schemeClr val="dk1"/>
              </a:buClr>
              <a:buSzPts val="1100"/>
              <a:buFont typeface="Arial"/>
              <a:buNone/>
            </a:pPr>
            <a:r>
              <a:rPr lang="en" sz="1500">
                <a:solidFill>
                  <a:schemeClr val="dk1"/>
                </a:solidFill>
                <a:latin typeface="Courier New"/>
                <a:ea typeface="Courier New"/>
                <a:cs typeface="Courier New"/>
                <a:sym typeface="Courier New"/>
              </a:rPr>
              <a:t>41.25</a:t>
            </a:r>
            <a:endParaRPr sz="1500">
              <a:solidFill>
                <a:schemeClr val="dk1"/>
              </a:solidFill>
              <a:latin typeface="Courier New"/>
              <a:ea typeface="Courier New"/>
              <a:cs typeface="Courier New"/>
              <a:sym typeface="Courier New"/>
            </a:endParaRPr>
          </a:p>
          <a:p>
            <a:pPr marL="0" lvl="0" indent="0" algn="l" rtl="0">
              <a:spcBef>
                <a:spcPts val="1200"/>
              </a:spcBef>
              <a:spcAft>
                <a:spcPts val="0"/>
              </a:spcAft>
              <a:buClr>
                <a:schemeClr val="dk1"/>
              </a:buClr>
              <a:buSzPts val="1100"/>
              <a:buFont typeface="Arial"/>
              <a:buNone/>
            </a:pPr>
            <a:r>
              <a:rPr lang="en" sz="1500">
                <a:solidFill>
                  <a:schemeClr val="dk1"/>
                </a:solidFill>
                <a:latin typeface="Courier New"/>
                <a:ea typeface="Courier New"/>
                <a:cs typeface="Courier New"/>
                <a:sym typeface="Courier New"/>
              </a:rPr>
              <a:t>&gt;&gt;&gt; print(area_triangle(height=20, width=100))</a:t>
            </a:r>
            <a:endParaRPr sz="1500">
              <a:solidFill>
                <a:schemeClr val="dk1"/>
              </a:solidFill>
              <a:latin typeface="Courier New"/>
              <a:ea typeface="Courier New"/>
              <a:cs typeface="Courier New"/>
              <a:sym typeface="Courier New"/>
            </a:endParaRPr>
          </a:p>
          <a:p>
            <a:pPr marL="0" lvl="0" indent="0" algn="l" rtl="0">
              <a:spcBef>
                <a:spcPts val="1200"/>
              </a:spcBef>
              <a:spcAft>
                <a:spcPts val="0"/>
              </a:spcAft>
              <a:buClr>
                <a:schemeClr val="dk1"/>
              </a:buClr>
              <a:buSzPts val="1100"/>
              <a:buFont typeface="Arial"/>
              <a:buNone/>
            </a:pPr>
            <a:r>
              <a:rPr lang="en" sz="1500">
                <a:solidFill>
                  <a:schemeClr val="dk1"/>
                </a:solidFill>
                <a:latin typeface="Courier New"/>
                <a:ea typeface="Courier New"/>
                <a:cs typeface="Courier New"/>
                <a:sym typeface="Courier New"/>
              </a:rPr>
              <a:t>...</a:t>
            </a:r>
            <a:endParaRPr sz="1500">
              <a:solidFill>
                <a:schemeClr val="dk1"/>
              </a:solidFill>
              <a:latin typeface="Courier New"/>
              <a:ea typeface="Courier New"/>
              <a:cs typeface="Courier New"/>
              <a:sym typeface="Courier New"/>
            </a:endParaRPr>
          </a:p>
          <a:p>
            <a:pPr marL="0" lvl="0" indent="0" algn="l" rtl="0">
              <a:spcBef>
                <a:spcPts val="1200"/>
              </a:spcBef>
              <a:spcAft>
                <a:spcPts val="0"/>
              </a:spcAft>
              <a:buClr>
                <a:schemeClr val="dk1"/>
              </a:buClr>
              <a:buSzPts val="1100"/>
              <a:buFont typeface="Arial"/>
              <a:buNone/>
            </a:pPr>
            <a:r>
              <a:rPr lang="en" sz="1500">
                <a:solidFill>
                  <a:schemeClr val="dk1"/>
                </a:solidFill>
                <a:latin typeface="Courier New"/>
                <a:ea typeface="Courier New"/>
                <a:cs typeface="Courier New"/>
                <a:sym typeface="Courier New"/>
              </a:rPr>
              <a:t>1000.0</a:t>
            </a:r>
            <a:endParaRPr sz="1500">
              <a:solidFill>
                <a:schemeClr val="dk1"/>
              </a:solidFill>
              <a:latin typeface="Courier New"/>
              <a:ea typeface="Courier New"/>
              <a:cs typeface="Courier New"/>
              <a:sym typeface="Courier New"/>
            </a:endParaRPr>
          </a:p>
          <a:p>
            <a:pPr marL="0" lvl="0" indent="0" algn="l" rtl="0">
              <a:spcBef>
                <a:spcPts val="1200"/>
              </a:spcBef>
              <a:spcAft>
                <a:spcPts val="1600"/>
              </a:spcAft>
              <a:buNone/>
            </a:pPr>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Google Shape;589;p9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Accepting an arbitrary number of input </a:t>
            </a:r>
            <a:endParaRPr/>
          </a:p>
        </p:txBody>
      </p:sp>
      <p:sp>
        <p:nvSpPr>
          <p:cNvPr id="590" name="Google Shape;590;p99"/>
          <p:cNvSpPr txBox="1">
            <a:spLocks noGrp="1"/>
          </p:cNvSpPr>
          <p:nvPr>
            <p:ph type="body" idx="1"/>
          </p:nvPr>
        </p:nvSpPr>
        <p:spPr>
          <a:xfrm>
            <a:off x="311700" y="1152475"/>
            <a:ext cx="8899800" cy="399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400">
                <a:latin typeface="Courier New"/>
                <a:ea typeface="Courier New"/>
                <a:cs typeface="Courier New"/>
                <a:sym typeface="Courier New"/>
              </a:rPr>
              <a:t>def multiply(*args, y=1):</a:t>
            </a:r>
            <a:endParaRPr sz="1400">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400">
                <a:latin typeface="Courier New"/>
                <a:ea typeface="Courier New"/>
                <a:cs typeface="Courier New"/>
                <a:sym typeface="Courier New"/>
              </a:rPr>
              <a:t>for x in range(len(args)):</a:t>
            </a:r>
            <a:endParaRPr sz="1400">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400">
                <a:latin typeface="Courier New"/>
                <a:ea typeface="Courier New"/>
                <a:cs typeface="Courier New"/>
                <a:sym typeface="Courier New"/>
              </a:rPr>
              <a:t>    y *= args[x]</a:t>
            </a:r>
            <a:endParaRPr sz="1400">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400">
                <a:latin typeface="Courier New"/>
                <a:ea typeface="Courier New"/>
                <a:cs typeface="Courier New"/>
                <a:sym typeface="Courier New"/>
              </a:rPr>
              <a:t>return y</a:t>
            </a:r>
            <a:endParaRPr sz="1400">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endParaRPr sz="1400">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400">
                <a:latin typeface="Courier New"/>
                <a:ea typeface="Courier New"/>
                <a:cs typeface="Courier New"/>
                <a:sym typeface="Courier New"/>
              </a:rPr>
              <a:t>&gt;&gt;&gt; print('multiply=', multiply(1, 2, 3, 4))</a:t>
            </a:r>
            <a:endParaRPr sz="1400">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400">
                <a:latin typeface="Courier New"/>
                <a:ea typeface="Courier New"/>
                <a:cs typeface="Courier New"/>
                <a:sym typeface="Courier New"/>
              </a:rPr>
              <a:t>...</a:t>
            </a:r>
            <a:endParaRPr sz="1400">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400">
                <a:latin typeface="Courier New"/>
                <a:ea typeface="Courier New"/>
                <a:cs typeface="Courier New"/>
                <a:sym typeface="Courier New"/>
              </a:rPr>
              <a:t>multiply= 24</a:t>
            </a:r>
            <a:endParaRPr sz="1400">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endParaRPr sz="1400">
              <a:latin typeface="Courier New"/>
              <a:ea typeface="Courier New"/>
              <a:cs typeface="Courier New"/>
              <a:sym typeface="Courier New"/>
            </a:endParaRPr>
          </a:p>
          <a:p>
            <a:pPr marL="0" lvl="0" indent="0" algn="l" rtl="0">
              <a:spcBef>
                <a:spcPts val="1600"/>
              </a:spcBef>
              <a:spcAft>
                <a:spcPts val="1600"/>
              </a:spcAft>
              <a:buNone/>
            </a:pPr>
            <a:endParaRPr sz="1400">
              <a:latin typeface="Courier New"/>
              <a:ea typeface="Courier New"/>
              <a:cs typeface="Courier New"/>
              <a:sym typeface="Courier New"/>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p100"/>
          <p:cNvSpPr txBox="1">
            <a:spLocks noGrp="1"/>
          </p:cNvSpPr>
          <p:nvPr>
            <p:ph type="title"/>
          </p:nvPr>
        </p:nvSpPr>
        <p:spPr>
          <a:xfrm>
            <a:off x="311700" y="0"/>
            <a:ext cx="8520600" cy="101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Reading in an arbitrary number of keyword arguments</a:t>
            </a:r>
            <a:endParaRPr/>
          </a:p>
        </p:txBody>
      </p:sp>
      <p:sp>
        <p:nvSpPr>
          <p:cNvPr id="596" name="Google Shape;596;p100"/>
          <p:cNvSpPr txBox="1">
            <a:spLocks noGrp="1"/>
          </p:cNvSpPr>
          <p:nvPr>
            <p:ph type="body" idx="1"/>
          </p:nvPr>
        </p:nvSpPr>
        <p:spPr>
          <a:xfrm>
            <a:off x="311700" y="1152475"/>
            <a:ext cx="8576100" cy="381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300">
                <a:solidFill>
                  <a:srgbClr val="000000"/>
                </a:solidFill>
                <a:latin typeface="Courier New"/>
                <a:ea typeface="Courier New"/>
                <a:cs typeface="Courier New"/>
                <a:sym typeface="Courier New"/>
              </a:rPr>
              <a:t>def key_value(**kwargs):</a:t>
            </a:r>
            <a:endParaRPr sz="13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300">
                <a:solidFill>
                  <a:srgbClr val="000000"/>
                </a:solidFill>
                <a:latin typeface="Courier New"/>
                <a:ea typeface="Courier New"/>
                <a:cs typeface="Courier New"/>
                <a:sym typeface="Courier New"/>
              </a:rPr>
              <a:t>for key, value in kwargs.items():</a:t>
            </a:r>
            <a:endParaRPr sz="13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300">
                <a:solidFill>
                  <a:srgbClr val="000000"/>
                </a:solidFill>
                <a:latin typeface="Courier New"/>
                <a:ea typeface="Courier New"/>
                <a:cs typeface="Courier New"/>
                <a:sym typeface="Courier New"/>
              </a:rPr>
              <a:t>    print('{} {}'.format(key, value))</a:t>
            </a:r>
            <a:endParaRPr sz="13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endParaRPr sz="13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300">
                <a:solidFill>
                  <a:srgbClr val="000000"/>
                </a:solidFill>
                <a:latin typeface="Courier New"/>
                <a:ea typeface="Courier New"/>
                <a:cs typeface="Courier New"/>
                <a:sym typeface="Courier New"/>
              </a:rPr>
              <a:t>&gt;&gt;&gt; key_value(a=5, b=10, c=15)</a:t>
            </a:r>
            <a:endParaRPr sz="13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300">
                <a:solidFill>
                  <a:srgbClr val="000000"/>
                </a:solidFill>
                <a:latin typeface="Courier New"/>
                <a:ea typeface="Courier New"/>
                <a:cs typeface="Courier New"/>
                <a:sym typeface="Courier New"/>
              </a:rPr>
              <a:t>a 5</a:t>
            </a:r>
            <a:endParaRPr sz="13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300">
                <a:solidFill>
                  <a:srgbClr val="000000"/>
                </a:solidFill>
                <a:latin typeface="Courier New"/>
                <a:ea typeface="Courier New"/>
                <a:cs typeface="Courier New"/>
                <a:sym typeface="Courier New"/>
              </a:rPr>
              <a:t>b 10</a:t>
            </a:r>
            <a:endParaRPr sz="13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300">
                <a:solidFill>
                  <a:srgbClr val="000000"/>
                </a:solidFill>
                <a:latin typeface="Courier New"/>
                <a:ea typeface="Courier New"/>
                <a:cs typeface="Courier New"/>
                <a:sym typeface="Courier New"/>
              </a:rPr>
              <a:t>c 15</a:t>
            </a:r>
            <a:endParaRPr sz="1300">
              <a:solidFill>
                <a:srgbClr val="000000"/>
              </a:solidFill>
              <a:latin typeface="Courier New"/>
              <a:ea typeface="Courier New"/>
              <a:cs typeface="Courier New"/>
              <a:sym typeface="Courier New"/>
            </a:endParaRPr>
          </a:p>
          <a:p>
            <a:pPr marL="0" lvl="0" indent="0" algn="l" rtl="0">
              <a:spcBef>
                <a:spcPts val="1600"/>
              </a:spcBef>
              <a:spcAft>
                <a:spcPts val="1600"/>
              </a:spcAft>
              <a:buNone/>
            </a:pPr>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Google Shape;601;p10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Classes and Objects </a:t>
            </a:r>
            <a:endParaRPr/>
          </a:p>
        </p:txBody>
      </p:sp>
      <p:sp>
        <p:nvSpPr>
          <p:cNvPr id="602" name="Google Shape;602;p10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400">
                <a:solidFill>
                  <a:srgbClr val="000000"/>
                </a:solidFill>
                <a:latin typeface="Times New Roman"/>
                <a:ea typeface="Times New Roman"/>
                <a:cs typeface="Times New Roman"/>
                <a:sym typeface="Times New Roman"/>
              </a:rPr>
              <a:t>Object oriented programming is a style of programming that involves the heavy use of classes and objects. Classes are typically described as blueprints, while objects are described as the templates that are created from the classes.</a:t>
            </a:r>
            <a:r>
              <a:rPr lang="en" sz="1400">
                <a:solidFill>
                  <a:schemeClr val="dk1"/>
                </a:solidFill>
                <a:latin typeface="Times New Roman"/>
                <a:ea typeface="Times New Roman"/>
                <a:cs typeface="Times New Roman"/>
                <a:sym typeface="Times New Roman"/>
              </a:rPr>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Installing Python on Linux (Ubuntu 18.04)</a:t>
            </a:r>
            <a:endParaRPr/>
          </a:p>
        </p:txBody>
      </p:sp>
      <p:sp>
        <p:nvSpPr>
          <p:cNvPr id="106" name="Google Shape;106;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87350" algn="l" rtl="0">
              <a:spcBef>
                <a:spcPts val="500"/>
              </a:spcBef>
              <a:spcAft>
                <a:spcPts val="0"/>
              </a:spcAft>
              <a:buClr>
                <a:schemeClr val="dk1"/>
              </a:buClr>
              <a:buSzPts val="2500"/>
              <a:buChar char="●"/>
            </a:pPr>
            <a:r>
              <a:rPr lang="en" sz="2500">
                <a:solidFill>
                  <a:schemeClr val="dk1"/>
                </a:solidFill>
                <a:latin typeface="Times New Roman"/>
                <a:ea typeface="Times New Roman"/>
                <a:cs typeface="Times New Roman"/>
                <a:sym typeface="Times New Roman"/>
              </a:rPr>
              <a:t>Step one: Open up the terminal by typing: </a:t>
            </a:r>
            <a:r>
              <a:rPr lang="en" sz="2500">
                <a:solidFill>
                  <a:schemeClr val="dk1"/>
                </a:solidFill>
              </a:rPr>
              <a:t>ctr + alt + t</a:t>
            </a:r>
            <a:endParaRPr sz="2500">
              <a:solidFill>
                <a:schemeClr val="dk1"/>
              </a:solidFill>
            </a:endParaRPr>
          </a:p>
          <a:p>
            <a:pPr marL="457200" lvl="0" indent="-387350" algn="l" rtl="0">
              <a:spcBef>
                <a:spcPts val="0"/>
              </a:spcBef>
              <a:spcAft>
                <a:spcPts val="0"/>
              </a:spcAft>
              <a:buClr>
                <a:schemeClr val="dk1"/>
              </a:buClr>
              <a:buSzPts val="2500"/>
              <a:buChar char="●"/>
            </a:pPr>
            <a:r>
              <a:rPr lang="en" sz="2500">
                <a:solidFill>
                  <a:schemeClr val="dk1"/>
                </a:solidFill>
                <a:latin typeface="Times New Roman"/>
                <a:ea typeface="Times New Roman"/>
                <a:cs typeface="Times New Roman"/>
                <a:sym typeface="Times New Roman"/>
              </a:rPr>
              <a:t>Step two: </a:t>
            </a:r>
            <a:r>
              <a:rPr lang="en" sz="2500">
                <a:solidFill>
                  <a:schemeClr val="dk1"/>
                </a:solidFill>
              </a:rPr>
              <a:t>sudo apt-get update</a:t>
            </a:r>
            <a:endParaRPr sz="2500">
              <a:solidFill>
                <a:schemeClr val="dk1"/>
              </a:solidFill>
            </a:endParaRPr>
          </a:p>
          <a:p>
            <a:pPr marL="457200" lvl="0" indent="-387350" algn="l" rtl="0">
              <a:spcBef>
                <a:spcPts val="0"/>
              </a:spcBef>
              <a:spcAft>
                <a:spcPts val="0"/>
              </a:spcAft>
              <a:buClr>
                <a:schemeClr val="dk1"/>
              </a:buClr>
              <a:buSzPts val="2500"/>
              <a:buChar char="●"/>
            </a:pPr>
            <a:r>
              <a:rPr lang="en" sz="2500">
                <a:solidFill>
                  <a:schemeClr val="dk1"/>
                </a:solidFill>
                <a:latin typeface="Times New Roman"/>
                <a:ea typeface="Times New Roman"/>
                <a:cs typeface="Times New Roman"/>
                <a:sym typeface="Times New Roman"/>
              </a:rPr>
              <a:t>Step three: </a:t>
            </a:r>
            <a:r>
              <a:rPr lang="en" sz="2500">
                <a:solidFill>
                  <a:schemeClr val="dk1"/>
                </a:solidFill>
              </a:rPr>
              <a:t>sudo apt-get install python3.7.3</a:t>
            </a:r>
            <a:endParaRPr sz="2500">
              <a:solidFill>
                <a:schemeClr val="dk1"/>
              </a:solidFill>
            </a:endParaRPr>
          </a:p>
          <a:p>
            <a:pPr marL="0" lvl="0" indent="0" algn="l" rtl="0">
              <a:spcBef>
                <a:spcPts val="0"/>
              </a:spcBef>
              <a:spcAft>
                <a:spcPts val="1600"/>
              </a:spcAft>
              <a:buNone/>
            </a:pPr>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10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Let’s Model a Point</a:t>
            </a:r>
            <a:endParaRPr/>
          </a:p>
        </p:txBody>
      </p:sp>
      <p:sp>
        <p:nvSpPr>
          <p:cNvPr id="608" name="Google Shape;608;p10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solidFill>
                  <a:srgbClr val="000000"/>
                </a:solidFill>
              </a:rPr>
              <a:t>A </a:t>
            </a:r>
            <a:r>
              <a:rPr lang="en" b="1">
                <a:solidFill>
                  <a:srgbClr val="000000"/>
                </a:solidFill>
              </a:rPr>
              <a:t>point</a:t>
            </a:r>
            <a:r>
              <a:rPr lang="en">
                <a:solidFill>
                  <a:srgbClr val="000000"/>
                </a:solidFill>
              </a:rPr>
              <a:t> in mathematics refers to an element of some set called a space. Let’s model a point in python by using a class. </a:t>
            </a:r>
            <a:endParaRPr>
              <a:solidFill>
                <a:srgbClr val="000000"/>
              </a:solidFill>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sp>
        <p:nvSpPr>
          <p:cNvPr id="613" name="Google Shape;613;p103"/>
          <p:cNvSpPr txBox="1">
            <a:spLocks noGrp="1"/>
          </p:cNvSpPr>
          <p:nvPr>
            <p:ph type="body" idx="4294967295"/>
          </p:nvPr>
        </p:nvSpPr>
        <p:spPr>
          <a:xfrm>
            <a:off x="167400" y="38550"/>
            <a:ext cx="8809200" cy="506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100">
                <a:latin typeface="Courier New"/>
                <a:ea typeface="Courier New"/>
                <a:cs typeface="Courier New"/>
                <a:sym typeface="Courier New"/>
              </a:rPr>
              <a:t>class Point:</a:t>
            </a:r>
            <a:endParaRPr sz="1100">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100">
                <a:latin typeface="Courier New"/>
                <a:ea typeface="Courier New"/>
                <a:cs typeface="Courier New"/>
                <a:sym typeface="Courier New"/>
              </a:rPr>
              <a:t>    """Simple class in python. This is an example</a:t>
            </a:r>
            <a:endParaRPr sz="1100">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100">
                <a:latin typeface="Courier New"/>
                <a:ea typeface="Courier New"/>
                <a:cs typeface="Courier New"/>
                <a:sym typeface="Courier New"/>
              </a:rPr>
              <a:t>    of a docstring, or a string that's used like a</a:t>
            </a:r>
            <a:endParaRPr sz="1100">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100">
                <a:latin typeface="Courier New"/>
                <a:ea typeface="Courier New"/>
                <a:cs typeface="Courier New"/>
                <a:sym typeface="Courier New"/>
              </a:rPr>
              <a:t>    comment to document a segment of code."""</a:t>
            </a:r>
            <a:endParaRPr sz="1100">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100">
                <a:latin typeface="Courier New"/>
                <a:ea typeface="Courier New"/>
                <a:cs typeface="Courier New"/>
                <a:sym typeface="Courier New"/>
              </a:rPr>
              <a:t>    def __init__(self, x, y):</a:t>
            </a:r>
            <a:endParaRPr sz="1100">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100">
                <a:latin typeface="Courier New"/>
                <a:ea typeface="Courier New"/>
                <a:cs typeface="Courier New"/>
                <a:sym typeface="Courier New"/>
              </a:rPr>
              <a:t>        self.x = x</a:t>
            </a:r>
            <a:endParaRPr sz="1100">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100">
                <a:latin typeface="Courier New"/>
                <a:ea typeface="Courier New"/>
                <a:cs typeface="Courier New"/>
                <a:sym typeface="Courier New"/>
              </a:rPr>
              <a:t>        self.y = y</a:t>
            </a:r>
            <a:endParaRPr sz="1100">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endParaRPr sz="1100">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100">
                <a:latin typeface="Courier New"/>
                <a:ea typeface="Courier New"/>
                <a:cs typeface="Courier New"/>
                <a:sym typeface="Courier New"/>
              </a:rPr>
              <a:t>    def get_x(self):</a:t>
            </a:r>
            <a:endParaRPr sz="1100">
              <a:latin typeface="Courier New"/>
              <a:ea typeface="Courier New"/>
              <a:cs typeface="Courier New"/>
              <a:sym typeface="Courier New"/>
            </a:endParaRPr>
          </a:p>
          <a:p>
            <a:pPr marL="0" lvl="0" indent="0" algn="l" rtl="0">
              <a:spcBef>
                <a:spcPts val="1600"/>
              </a:spcBef>
              <a:spcAft>
                <a:spcPts val="0"/>
              </a:spcAft>
              <a:buNone/>
            </a:pPr>
            <a:r>
              <a:rPr lang="en" sz="1100">
                <a:latin typeface="Courier New"/>
                <a:ea typeface="Courier New"/>
                <a:cs typeface="Courier New"/>
                <a:sym typeface="Courier New"/>
              </a:rPr>
              <a:t>        return self.x</a:t>
            </a:r>
            <a:endParaRPr sz="1100">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endParaRPr sz="1100">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100">
                <a:latin typeface="Courier New"/>
                <a:ea typeface="Courier New"/>
                <a:cs typeface="Courier New"/>
                <a:sym typeface="Courier New"/>
              </a:rPr>
              <a:t>    def get_y(self):</a:t>
            </a:r>
            <a:endParaRPr sz="1100">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000">
                <a:latin typeface="Courier New"/>
                <a:ea typeface="Courier New"/>
                <a:cs typeface="Courier New"/>
                <a:sym typeface="Courier New"/>
              </a:rPr>
              <a:t>        return self.y</a:t>
            </a:r>
            <a:endParaRPr sz="1000">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endParaRPr sz="1000">
              <a:latin typeface="Courier New"/>
              <a:ea typeface="Courier New"/>
              <a:cs typeface="Courier New"/>
              <a:sym typeface="Courier New"/>
            </a:endParaRPr>
          </a:p>
          <a:p>
            <a:pPr marL="0" lvl="0" indent="0" algn="l" rtl="0">
              <a:spcBef>
                <a:spcPts val="1600"/>
              </a:spcBef>
              <a:spcAft>
                <a:spcPts val="1600"/>
              </a:spcAft>
              <a:buNone/>
            </a:pPr>
            <a:r>
              <a:rPr lang="en" sz="1000">
                <a:latin typeface="Courier New"/>
                <a:ea typeface="Courier New"/>
                <a:cs typeface="Courier New"/>
                <a:sym typeface="Courier New"/>
              </a:rPr>
              <a:t>   </a:t>
            </a:r>
            <a:endParaRPr sz="1000">
              <a:latin typeface="Courier New"/>
              <a:ea typeface="Courier New"/>
              <a:cs typeface="Courier New"/>
              <a:sym typeface="Courier New"/>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618" name="Google Shape;618;p104"/>
          <p:cNvSpPr txBox="1"/>
          <p:nvPr/>
        </p:nvSpPr>
        <p:spPr>
          <a:xfrm>
            <a:off x="0" y="0"/>
            <a:ext cx="9144000" cy="504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00">
                <a:solidFill>
                  <a:schemeClr val="dk2"/>
                </a:solidFill>
                <a:latin typeface="Courier New"/>
                <a:ea typeface="Courier New"/>
                <a:cs typeface="Courier New"/>
                <a:sym typeface="Courier New"/>
              </a:rPr>
              <a:t> </a:t>
            </a:r>
            <a:endParaRPr sz="1000">
              <a:solidFill>
                <a:schemeClr val="dk2"/>
              </a:solidFill>
              <a:latin typeface="Courier New"/>
              <a:ea typeface="Courier New"/>
              <a:cs typeface="Courier New"/>
              <a:sym typeface="Courier New"/>
            </a:endParaRPr>
          </a:p>
          <a:p>
            <a:pPr marL="0" lvl="0" indent="0" algn="l" rtl="0">
              <a:lnSpc>
                <a:spcPct val="115000"/>
              </a:lnSpc>
              <a:spcBef>
                <a:spcPts val="1600"/>
              </a:spcBef>
              <a:spcAft>
                <a:spcPts val="0"/>
              </a:spcAft>
              <a:buNone/>
            </a:pPr>
            <a:r>
              <a:rPr lang="en" sz="1000">
                <a:solidFill>
                  <a:schemeClr val="dk2"/>
                </a:solidFill>
                <a:latin typeface="Courier New"/>
                <a:ea typeface="Courier New"/>
                <a:cs typeface="Courier New"/>
                <a:sym typeface="Courier New"/>
              </a:rPr>
              <a:t>  </a:t>
            </a:r>
            <a:r>
              <a:rPr lang="en" sz="1200">
                <a:solidFill>
                  <a:schemeClr val="dk2"/>
                </a:solidFill>
                <a:latin typeface="Courier New"/>
                <a:ea typeface="Courier New"/>
                <a:cs typeface="Courier New"/>
                <a:sym typeface="Courier New"/>
              </a:rPr>
              <a:t>  def set_x(self, new_x):</a:t>
            </a:r>
            <a:endParaRPr sz="1200">
              <a:solidFill>
                <a:schemeClr val="dk2"/>
              </a:solidFill>
              <a:latin typeface="Courier New"/>
              <a:ea typeface="Courier New"/>
              <a:cs typeface="Courier New"/>
              <a:sym typeface="Courier New"/>
            </a:endParaRPr>
          </a:p>
          <a:p>
            <a:pPr marL="0" lvl="0" indent="0" algn="l" rtl="0">
              <a:lnSpc>
                <a:spcPct val="115000"/>
              </a:lnSpc>
              <a:spcBef>
                <a:spcPts val="1600"/>
              </a:spcBef>
              <a:spcAft>
                <a:spcPts val="0"/>
              </a:spcAft>
              <a:buNone/>
            </a:pPr>
            <a:r>
              <a:rPr lang="en" sz="1200">
                <a:solidFill>
                  <a:schemeClr val="dk2"/>
                </a:solidFill>
                <a:latin typeface="Courier New"/>
                <a:ea typeface="Courier New"/>
                <a:cs typeface="Courier New"/>
                <a:sym typeface="Courier New"/>
              </a:rPr>
              <a:t>        self.x = new_x</a:t>
            </a:r>
            <a:endParaRPr sz="1200">
              <a:solidFill>
                <a:schemeClr val="dk2"/>
              </a:solidFill>
              <a:latin typeface="Courier New"/>
              <a:ea typeface="Courier New"/>
              <a:cs typeface="Courier New"/>
              <a:sym typeface="Courier New"/>
            </a:endParaRPr>
          </a:p>
          <a:p>
            <a:pPr marL="0" lvl="0" indent="0" algn="l" rtl="0">
              <a:lnSpc>
                <a:spcPct val="115000"/>
              </a:lnSpc>
              <a:spcBef>
                <a:spcPts val="1600"/>
              </a:spcBef>
              <a:spcAft>
                <a:spcPts val="0"/>
              </a:spcAft>
              <a:buNone/>
            </a:pPr>
            <a:endParaRPr sz="1200">
              <a:solidFill>
                <a:schemeClr val="dk2"/>
              </a:solidFill>
              <a:latin typeface="Courier New"/>
              <a:ea typeface="Courier New"/>
              <a:cs typeface="Courier New"/>
              <a:sym typeface="Courier New"/>
            </a:endParaRPr>
          </a:p>
          <a:p>
            <a:pPr marL="0" lvl="0" indent="0" algn="l" rtl="0">
              <a:lnSpc>
                <a:spcPct val="115000"/>
              </a:lnSpc>
              <a:spcBef>
                <a:spcPts val="1600"/>
              </a:spcBef>
              <a:spcAft>
                <a:spcPts val="0"/>
              </a:spcAft>
              <a:buNone/>
            </a:pPr>
            <a:r>
              <a:rPr lang="en" sz="1200">
                <a:solidFill>
                  <a:schemeClr val="dk2"/>
                </a:solidFill>
                <a:latin typeface="Courier New"/>
                <a:ea typeface="Courier New"/>
                <a:cs typeface="Courier New"/>
                <a:sym typeface="Courier New"/>
              </a:rPr>
              <a:t>    def set_y(self, new_y):</a:t>
            </a:r>
            <a:endParaRPr sz="1200">
              <a:solidFill>
                <a:schemeClr val="dk2"/>
              </a:solidFill>
              <a:latin typeface="Courier New"/>
              <a:ea typeface="Courier New"/>
              <a:cs typeface="Courier New"/>
              <a:sym typeface="Courier New"/>
            </a:endParaRPr>
          </a:p>
          <a:p>
            <a:pPr marL="0" lvl="0" indent="0" algn="l" rtl="0">
              <a:lnSpc>
                <a:spcPct val="115000"/>
              </a:lnSpc>
              <a:spcBef>
                <a:spcPts val="1600"/>
              </a:spcBef>
              <a:spcAft>
                <a:spcPts val="0"/>
              </a:spcAft>
              <a:buNone/>
            </a:pPr>
            <a:r>
              <a:rPr lang="en" sz="1200">
                <a:solidFill>
                  <a:schemeClr val="dk2"/>
                </a:solidFill>
                <a:latin typeface="Courier New"/>
                <a:ea typeface="Courier New"/>
                <a:cs typeface="Courier New"/>
                <a:sym typeface="Courier New"/>
              </a:rPr>
              <a:t>        self.y = new_y</a:t>
            </a:r>
            <a:endParaRPr sz="1200">
              <a:solidFill>
                <a:schemeClr val="dk2"/>
              </a:solidFill>
              <a:latin typeface="Courier New"/>
              <a:ea typeface="Courier New"/>
              <a:cs typeface="Courier New"/>
              <a:sym typeface="Courier New"/>
            </a:endParaRPr>
          </a:p>
          <a:p>
            <a:pPr marL="0" lvl="0" indent="0" algn="l" rtl="0">
              <a:lnSpc>
                <a:spcPct val="115000"/>
              </a:lnSpc>
              <a:spcBef>
                <a:spcPts val="1600"/>
              </a:spcBef>
              <a:spcAft>
                <a:spcPts val="0"/>
              </a:spcAft>
              <a:buNone/>
            </a:pPr>
            <a:endParaRPr sz="1200">
              <a:solidFill>
                <a:schemeClr val="dk2"/>
              </a:solidFill>
              <a:latin typeface="Courier New"/>
              <a:ea typeface="Courier New"/>
              <a:cs typeface="Courier New"/>
              <a:sym typeface="Courier New"/>
            </a:endParaRPr>
          </a:p>
          <a:p>
            <a:pPr marL="0" lvl="0" indent="0" algn="l" rtl="0">
              <a:lnSpc>
                <a:spcPct val="115000"/>
              </a:lnSpc>
              <a:spcBef>
                <a:spcPts val="1600"/>
              </a:spcBef>
              <a:spcAft>
                <a:spcPts val="0"/>
              </a:spcAft>
              <a:buNone/>
            </a:pPr>
            <a:r>
              <a:rPr lang="en" sz="1200">
                <a:solidFill>
                  <a:schemeClr val="dk2"/>
                </a:solidFill>
                <a:latin typeface="Courier New"/>
                <a:ea typeface="Courier New"/>
                <a:cs typeface="Courier New"/>
                <a:sym typeface="Courier New"/>
              </a:rPr>
              <a:t>    def get_point(self):</a:t>
            </a:r>
            <a:endParaRPr sz="1200">
              <a:solidFill>
                <a:schemeClr val="dk2"/>
              </a:solidFill>
              <a:latin typeface="Courier New"/>
              <a:ea typeface="Courier New"/>
              <a:cs typeface="Courier New"/>
              <a:sym typeface="Courier New"/>
            </a:endParaRPr>
          </a:p>
          <a:p>
            <a:pPr marL="0" lvl="0" indent="0" algn="l" rtl="0">
              <a:lnSpc>
                <a:spcPct val="115000"/>
              </a:lnSpc>
              <a:spcBef>
                <a:spcPts val="1600"/>
              </a:spcBef>
              <a:spcAft>
                <a:spcPts val="0"/>
              </a:spcAft>
              <a:buNone/>
            </a:pPr>
            <a:r>
              <a:rPr lang="en" sz="1200">
                <a:solidFill>
                  <a:schemeClr val="dk2"/>
                </a:solidFill>
                <a:latin typeface="Courier New"/>
                <a:ea typeface="Courier New"/>
                <a:cs typeface="Courier New"/>
                <a:sym typeface="Courier New"/>
              </a:rPr>
              <a:t>        return self.x, self.y</a:t>
            </a:r>
            <a:endParaRPr sz="1200">
              <a:solidFill>
                <a:schemeClr val="dk2"/>
              </a:solidFill>
              <a:latin typeface="Courier New"/>
              <a:ea typeface="Courier New"/>
              <a:cs typeface="Courier New"/>
              <a:sym typeface="Courier New"/>
            </a:endParaRPr>
          </a:p>
          <a:p>
            <a:pPr marL="0" lvl="0" indent="0" algn="l" rtl="0">
              <a:lnSpc>
                <a:spcPct val="115000"/>
              </a:lnSpc>
              <a:spcBef>
                <a:spcPts val="1600"/>
              </a:spcBef>
              <a:spcAft>
                <a:spcPts val="0"/>
              </a:spcAft>
              <a:buNone/>
            </a:pPr>
            <a:endParaRPr sz="1000">
              <a:solidFill>
                <a:schemeClr val="dk2"/>
              </a:solidFill>
              <a:latin typeface="Courier New"/>
              <a:ea typeface="Courier New"/>
              <a:cs typeface="Courier New"/>
              <a:sym typeface="Courier New"/>
            </a:endParaRPr>
          </a:p>
          <a:p>
            <a:pPr marL="0" lvl="0" indent="0" algn="l" rtl="0">
              <a:lnSpc>
                <a:spcPct val="115000"/>
              </a:lnSpc>
              <a:spcBef>
                <a:spcPts val="1600"/>
              </a:spcBef>
              <a:spcAft>
                <a:spcPts val="1600"/>
              </a:spcAft>
              <a:buNone/>
            </a:pPr>
            <a:endParaRPr sz="1000">
              <a:solidFill>
                <a:schemeClr val="dk2"/>
              </a:solidFill>
              <a:latin typeface="Courier New"/>
              <a:ea typeface="Courier New"/>
              <a:cs typeface="Courier New"/>
              <a:sym typeface="Courier New"/>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Google Shape;623;p10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to Use a Class in Python?</a:t>
            </a:r>
            <a:endParaRPr/>
          </a:p>
        </p:txBody>
      </p:sp>
      <p:sp>
        <p:nvSpPr>
          <p:cNvPr id="624" name="Google Shape;624;p105"/>
          <p:cNvSpPr txBox="1">
            <a:spLocks noGrp="1"/>
          </p:cNvSpPr>
          <p:nvPr>
            <p:ph type="body" idx="1"/>
          </p:nvPr>
        </p:nvSpPr>
        <p:spPr>
          <a:xfrm>
            <a:off x="311700" y="1152475"/>
            <a:ext cx="8692800" cy="388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Create an instance and then call it’s methods. Below is a simple example of how to create an instance of a class: </a:t>
            </a:r>
            <a:endParaRPr>
              <a:solidFill>
                <a:srgbClr val="000000"/>
              </a:solidFill>
            </a:endParaRPr>
          </a:p>
          <a:p>
            <a:pPr marL="0" lvl="0" indent="0" algn="l" rtl="0">
              <a:spcBef>
                <a:spcPts val="1600"/>
              </a:spcBef>
              <a:spcAft>
                <a:spcPts val="0"/>
              </a:spcAft>
              <a:buNone/>
            </a:pPr>
            <a:r>
              <a:rPr lang="en">
                <a:solidFill>
                  <a:srgbClr val="000000"/>
                </a:solidFill>
                <a:latin typeface="Courier New"/>
                <a:ea typeface="Courier New"/>
                <a:cs typeface="Courier New"/>
                <a:sym typeface="Courier New"/>
              </a:rPr>
              <a:t>class Apples:</a:t>
            </a:r>
            <a:endParaRPr>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a:solidFill>
                  <a:srgbClr val="000000"/>
                </a:solidFill>
                <a:latin typeface="Courier New"/>
                <a:ea typeface="Courier New"/>
                <a:cs typeface="Courier New"/>
                <a:sym typeface="Courier New"/>
              </a:rPr>
              <a:t>    pass</a:t>
            </a:r>
            <a:endParaRPr>
              <a:solidFill>
                <a:srgbClr val="000000"/>
              </a:solidFill>
              <a:latin typeface="Courier New"/>
              <a:ea typeface="Courier New"/>
              <a:cs typeface="Courier New"/>
              <a:sym typeface="Courier New"/>
            </a:endParaRPr>
          </a:p>
          <a:p>
            <a:pPr marL="0" lvl="0" indent="0" algn="l" rtl="0">
              <a:spcBef>
                <a:spcPts val="1600"/>
              </a:spcBef>
              <a:spcAft>
                <a:spcPts val="0"/>
              </a:spcAft>
              <a:buNone/>
            </a:pPr>
            <a:endParaRPr>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a:solidFill>
                  <a:srgbClr val="000000"/>
                </a:solidFill>
                <a:latin typeface="Courier New"/>
                <a:ea typeface="Courier New"/>
                <a:cs typeface="Courier New"/>
                <a:sym typeface="Courier New"/>
              </a:rPr>
              <a:t>green = Apples()</a:t>
            </a:r>
            <a:endParaRPr>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endParaRPr sz="1200">
              <a:solidFill>
                <a:schemeClr val="dk1"/>
              </a:solidFill>
              <a:latin typeface="Courier New"/>
              <a:ea typeface="Courier New"/>
              <a:cs typeface="Courier New"/>
              <a:sym typeface="Courier New"/>
            </a:endParaRPr>
          </a:p>
          <a:p>
            <a:pPr marL="0" lvl="0" indent="0" algn="l" rtl="0">
              <a:spcBef>
                <a:spcPts val="1200"/>
              </a:spcBef>
              <a:spcAft>
                <a:spcPts val="1600"/>
              </a:spcAft>
              <a:buNone/>
            </a:pPr>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29" name="Google Shape;629;p106"/>
          <p:cNvSpPr txBox="1">
            <a:spLocks noGrp="1"/>
          </p:cNvSpPr>
          <p:nvPr>
            <p:ph type="title"/>
          </p:nvPr>
        </p:nvSpPr>
        <p:spPr>
          <a:xfrm>
            <a:off x="311700" y="693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Methods vs Functions</a:t>
            </a:r>
            <a:endParaRPr/>
          </a:p>
        </p:txBody>
      </p:sp>
      <p:sp>
        <p:nvSpPr>
          <p:cNvPr id="630" name="Google Shape;630;p106"/>
          <p:cNvSpPr txBox="1">
            <a:spLocks noGrp="1"/>
          </p:cNvSpPr>
          <p:nvPr>
            <p:ph type="body" idx="1"/>
          </p:nvPr>
        </p:nvSpPr>
        <p:spPr>
          <a:xfrm>
            <a:off x="221000" y="711975"/>
            <a:ext cx="8744400" cy="437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rgbClr val="000000"/>
                </a:solidFill>
              </a:rPr>
              <a:t>A method is binded to an object while a function is not:</a:t>
            </a:r>
            <a:endParaRPr sz="2000">
              <a:solidFill>
                <a:srgbClr val="000000"/>
              </a:solidFill>
            </a:endParaRPr>
          </a:p>
          <a:p>
            <a:pPr marL="0" lvl="0" indent="0" algn="l" rtl="0">
              <a:spcBef>
                <a:spcPts val="1600"/>
              </a:spcBef>
              <a:spcAft>
                <a:spcPts val="0"/>
              </a:spcAft>
              <a:buNone/>
            </a:pPr>
            <a:r>
              <a:rPr lang="en" sz="1400">
                <a:solidFill>
                  <a:srgbClr val="000000"/>
                </a:solidFill>
                <a:latin typeface="Courier New"/>
                <a:ea typeface="Courier New"/>
                <a:cs typeface="Courier New"/>
                <a:sym typeface="Courier New"/>
              </a:rPr>
              <a:t>def do_homework():</a:t>
            </a:r>
            <a:endParaRPr sz="14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1400">
                <a:solidFill>
                  <a:srgbClr val="000000"/>
                </a:solidFill>
                <a:latin typeface="Courier New"/>
                <a:ea typeface="Courier New"/>
                <a:cs typeface="Courier New"/>
                <a:sym typeface="Courier New"/>
              </a:rPr>
              <a:t>    return</a:t>
            </a:r>
            <a:endParaRPr sz="14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1400">
                <a:solidFill>
                  <a:srgbClr val="000000"/>
                </a:solidFill>
              </a:rPr>
              <a:t>…</a:t>
            </a:r>
            <a:endParaRPr sz="1400">
              <a:solidFill>
                <a:srgbClr val="000000"/>
              </a:solidFill>
            </a:endParaRPr>
          </a:p>
          <a:p>
            <a:pPr marL="0" lvl="0" indent="0" algn="l" rtl="0">
              <a:spcBef>
                <a:spcPts val="1600"/>
              </a:spcBef>
              <a:spcAft>
                <a:spcPts val="0"/>
              </a:spcAft>
              <a:buNone/>
            </a:pPr>
            <a:r>
              <a:rPr lang="en" sz="1400">
                <a:solidFill>
                  <a:srgbClr val="000000"/>
                </a:solidFill>
                <a:latin typeface="Courier New"/>
                <a:ea typeface="Courier New"/>
                <a:cs typeface="Courier New"/>
                <a:sym typeface="Courier New"/>
              </a:rPr>
              <a:t>class Schedule:</a:t>
            </a:r>
            <a:endParaRPr sz="14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1400">
                <a:solidFill>
                  <a:srgbClr val="000000"/>
                </a:solidFill>
                <a:latin typeface="Courier New"/>
                <a:ea typeface="Courier New"/>
                <a:cs typeface="Courier New"/>
                <a:sym typeface="Courier New"/>
              </a:rPr>
              <a:t>    def __init__(self):</a:t>
            </a:r>
            <a:endParaRPr sz="14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1400">
                <a:solidFill>
                  <a:srgbClr val="000000"/>
                </a:solidFill>
                <a:latin typeface="Courier New"/>
                <a:ea typeface="Courier New"/>
                <a:cs typeface="Courier New"/>
                <a:sym typeface="Courier New"/>
              </a:rPr>
              <a:t>        pass</a:t>
            </a:r>
            <a:endParaRPr sz="14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1400">
                <a:solidFill>
                  <a:srgbClr val="000000"/>
                </a:solidFill>
                <a:latin typeface="Courier New"/>
                <a:ea typeface="Courier New"/>
                <a:cs typeface="Courier New"/>
                <a:sym typeface="Courier New"/>
              </a:rPr>
              <a:t>    def do_homework(self):</a:t>
            </a:r>
            <a:endParaRPr sz="14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1400">
                <a:solidFill>
                  <a:srgbClr val="000000"/>
                </a:solidFill>
                <a:latin typeface="Courier New"/>
                <a:ea typeface="Courier New"/>
                <a:cs typeface="Courier New"/>
                <a:sym typeface="Courier New"/>
              </a:rPr>
              <a:t>        return</a:t>
            </a:r>
            <a:endParaRPr sz="1400">
              <a:solidFill>
                <a:srgbClr val="000000"/>
              </a:solidFill>
              <a:latin typeface="Courier New"/>
              <a:ea typeface="Courier New"/>
              <a:cs typeface="Courier New"/>
              <a:sym typeface="Courier New"/>
            </a:endParaRPr>
          </a:p>
          <a:p>
            <a:pPr marL="0" lvl="0" indent="0" algn="l" rtl="0">
              <a:spcBef>
                <a:spcPts val="1600"/>
              </a:spcBef>
              <a:spcAft>
                <a:spcPts val="0"/>
              </a:spcAft>
              <a:buNone/>
            </a:pPr>
            <a:endParaRPr/>
          </a:p>
          <a:p>
            <a:pPr marL="0" lvl="0" indent="0" algn="l" rtl="0">
              <a:spcBef>
                <a:spcPts val="1600"/>
              </a:spcBef>
              <a:spcAft>
                <a:spcPts val="1600"/>
              </a:spcAft>
              <a:buClr>
                <a:schemeClr val="dk1"/>
              </a:buClr>
              <a:buSzPts val="1100"/>
              <a:buFont typeface="Arial"/>
              <a:buNone/>
            </a:pPr>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634"/>
        <p:cNvGrpSpPr/>
        <p:nvPr/>
      </p:nvGrpSpPr>
      <p:grpSpPr>
        <a:xfrm>
          <a:off x="0" y="0"/>
          <a:ext cx="0" cy="0"/>
          <a:chOff x="0" y="0"/>
          <a:chExt cx="0" cy="0"/>
        </a:xfrm>
      </p:grpSpPr>
      <p:sp>
        <p:nvSpPr>
          <p:cNvPr id="635" name="Google Shape;635;p10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do </a:t>
            </a:r>
            <a:r>
              <a:rPr lang="en">
                <a:latin typeface="Courier New"/>
                <a:ea typeface="Courier New"/>
                <a:cs typeface="Courier New"/>
                <a:sym typeface="Courier New"/>
              </a:rPr>
              <a:t>__init__</a:t>
            </a:r>
            <a:r>
              <a:rPr lang="en"/>
              <a:t> do?</a:t>
            </a:r>
            <a:endParaRPr/>
          </a:p>
        </p:txBody>
      </p:sp>
      <p:sp>
        <p:nvSpPr>
          <p:cNvPr id="636" name="Google Shape;636;p10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500">
                <a:solidFill>
                  <a:srgbClr val="000000"/>
                </a:solidFill>
              </a:rPr>
              <a:t>This is short for </a:t>
            </a:r>
            <a:r>
              <a:rPr lang="en" sz="2500" i="1">
                <a:solidFill>
                  <a:srgbClr val="000000"/>
                </a:solidFill>
              </a:rPr>
              <a:t>initializer</a:t>
            </a:r>
            <a:r>
              <a:rPr lang="en" sz="2500">
                <a:solidFill>
                  <a:srgbClr val="000000"/>
                </a:solidFill>
              </a:rPr>
              <a:t>, and it initializes the state of the class. Like with a method it can contain parameters which must match when an instance of the class is created.  </a:t>
            </a:r>
            <a:endParaRPr sz="2500">
              <a:solidFill>
                <a:srgbClr val="000000"/>
              </a:solidFill>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Google Shape;641;p10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a:t>
            </a:r>
            <a:r>
              <a:rPr lang="en">
                <a:latin typeface="Courier New"/>
                <a:ea typeface="Courier New"/>
                <a:cs typeface="Courier New"/>
                <a:sym typeface="Courier New"/>
              </a:rPr>
              <a:t>self</a:t>
            </a:r>
            <a:r>
              <a:rPr lang="en"/>
              <a:t> convention</a:t>
            </a:r>
            <a:endParaRPr/>
          </a:p>
        </p:txBody>
      </p:sp>
      <p:sp>
        <p:nvSpPr>
          <p:cNvPr id="642" name="Google Shape;642;p10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000">
                <a:solidFill>
                  <a:srgbClr val="000000"/>
                </a:solidFill>
              </a:rPr>
              <a:t>When you create a class in python all of the methods must have this convention. The </a:t>
            </a:r>
            <a:r>
              <a:rPr lang="en" sz="2000">
                <a:solidFill>
                  <a:srgbClr val="000000"/>
                </a:solidFill>
                <a:latin typeface="Courier New"/>
                <a:ea typeface="Courier New"/>
                <a:cs typeface="Courier New"/>
                <a:sym typeface="Courier New"/>
              </a:rPr>
              <a:t>self</a:t>
            </a:r>
            <a:r>
              <a:rPr lang="en" sz="2000">
                <a:solidFill>
                  <a:srgbClr val="000000"/>
                </a:solidFill>
              </a:rPr>
              <a:t> parameter is the first argument of every method in python and it’s used to pass the object. </a:t>
            </a:r>
            <a:endParaRPr sz="2000">
              <a:solidFill>
                <a:srgbClr val="000000"/>
              </a:solidFill>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646"/>
        <p:cNvGrpSpPr/>
        <p:nvPr/>
      </p:nvGrpSpPr>
      <p:grpSpPr>
        <a:xfrm>
          <a:off x="0" y="0"/>
          <a:ext cx="0" cy="0"/>
          <a:chOff x="0" y="0"/>
          <a:chExt cx="0" cy="0"/>
        </a:xfrm>
      </p:grpSpPr>
      <p:sp>
        <p:nvSpPr>
          <p:cNvPr id="647" name="Google Shape;647;p10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Now, Back to the </a:t>
            </a:r>
            <a:r>
              <a:rPr lang="en">
                <a:latin typeface="Courier New"/>
                <a:ea typeface="Courier New"/>
                <a:cs typeface="Courier New"/>
                <a:sym typeface="Courier New"/>
              </a:rPr>
              <a:t>Point</a:t>
            </a:r>
            <a:r>
              <a:rPr lang="en"/>
              <a:t> Class </a:t>
            </a:r>
            <a:endParaRPr/>
          </a:p>
        </p:txBody>
      </p:sp>
      <p:sp>
        <p:nvSpPr>
          <p:cNvPr id="648" name="Google Shape;648;p109"/>
          <p:cNvSpPr txBox="1">
            <a:spLocks noGrp="1"/>
          </p:cNvSpPr>
          <p:nvPr>
            <p:ph type="body" idx="1"/>
          </p:nvPr>
        </p:nvSpPr>
        <p:spPr>
          <a:xfrm>
            <a:off x="311700" y="1152475"/>
            <a:ext cx="8832300" cy="37521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p = Point(5, 10)</a:t>
            </a:r>
            <a:endParaRPr sz="1200">
              <a:solidFill>
                <a:schemeClr val="dk1"/>
              </a:solidFill>
              <a:latin typeface="Courier New"/>
              <a:ea typeface="Courier New"/>
              <a:cs typeface="Courier New"/>
              <a:sym typeface="Courier New"/>
            </a:endParaRPr>
          </a:p>
          <a:p>
            <a:pPr marL="0" lvl="0" indent="0" algn="l" rtl="0">
              <a:spcBef>
                <a:spcPts val="120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print()</a:t>
            </a:r>
            <a:endParaRPr sz="1200">
              <a:solidFill>
                <a:schemeClr val="dk1"/>
              </a:solidFill>
              <a:latin typeface="Courier New"/>
              <a:ea typeface="Courier New"/>
              <a:cs typeface="Courier New"/>
              <a:sym typeface="Courier New"/>
            </a:endParaRPr>
          </a:p>
          <a:p>
            <a:pPr marL="0" lvl="0" indent="0" algn="l" rtl="0">
              <a:spcBef>
                <a:spcPts val="120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print(p.get_point())</a:t>
            </a:r>
            <a:endParaRPr sz="1200">
              <a:solidFill>
                <a:schemeClr val="dk1"/>
              </a:solidFill>
              <a:latin typeface="Courier New"/>
              <a:ea typeface="Courier New"/>
              <a:cs typeface="Courier New"/>
              <a:sym typeface="Courier New"/>
            </a:endParaRPr>
          </a:p>
          <a:p>
            <a:pPr marL="0" lvl="0" indent="0" algn="l" rtl="0">
              <a:spcBef>
                <a:spcPts val="120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p.set_x(100)</a:t>
            </a:r>
            <a:endParaRPr sz="1200">
              <a:solidFill>
                <a:schemeClr val="dk1"/>
              </a:solidFill>
              <a:latin typeface="Courier New"/>
              <a:ea typeface="Courier New"/>
              <a:cs typeface="Courier New"/>
              <a:sym typeface="Courier New"/>
            </a:endParaRPr>
          </a:p>
          <a:p>
            <a:pPr marL="0" lvl="0" indent="0" algn="l" rtl="0">
              <a:spcBef>
                <a:spcPts val="120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p.set_y(200)</a:t>
            </a:r>
            <a:endParaRPr sz="1200">
              <a:solidFill>
                <a:schemeClr val="dk1"/>
              </a:solidFill>
              <a:latin typeface="Courier New"/>
              <a:ea typeface="Courier New"/>
              <a:cs typeface="Courier New"/>
              <a:sym typeface="Courier New"/>
            </a:endParaRPr>
          </a:p>
          <a:p>
            <a:pPr marL="0" lvl="0" indent="0" algn="l" rtl="0">
              <a:spcBef>
                <a:spcPts val="120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print(p.get_point())</a:t>
            </a:r>
            <a:endParaRPr sz="1200">
              <a:solidFill>
                <a:schemeClr val="dk1"/>
              </a:solidFill>
              <a:latin typeface="Courier New"/>
              <a:ea typeface="Courier New"/>
              <a:cs typeface="Courier New"/>
              <a:sym typeface="Courier New"/>
            </a:endParaRPr>
          </a:p>
          <a:p>
            <a:pPr marL="0" lvl="0" indent="0" algn="l" rtl="0">
              <a:spcBef>
                <a:spcPts val="120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a:t>
            </a:r>
            <a:endParaRPr sz="1200">
              <a:solidFill>
                <a:schemeClr val="dk1"/>
              </a:solidFill>
              <a:latin typeface="Courier New"/>
              <a:ea typeface="Courier New"/>
              <a:cs typeface="Courier New"/>
              <a:sym typeface="Courier New"/>
            </a:endParaRPr>
          </a:p>
          <a:p>
            <a:pPr marL="0" lvl="0" indent="0" algn="l" rtl="0">
              <a:spcBef>
                <a:spcPts val="120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(5, 10)</a:t>
            </a:r>
            <a:endParaRPr sz="1200">
              <a:solidFill>
                <a:schemeClr val="dk1"/>
              </a:solidFill>
              <a:latin typeface="Courier New"/>
              <a:ea typeface="Courier New"/>
              <a:cs typeface="Courier New"/>
              <a:sym typeface="Courier New"/>
            </a:endParaRPr>
          </a:p>
          <a:p>
            <a:pPr marL="0" lvl="0" indent="0" algn="l" rtl="0">
              <a:spcBef>
                <a:spcPts val="120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(100, 200)</a:t>
            </a:r>
            <a:endParaRPr sz="1200">
              <a:solidFill>
                <a:schemeClr val="dk1"/>
              </a:solidFill>
              <a:latin typeface="Courier New"/>
              <a:ea typeface="Courier New"/>
              <a:cs typeface="Courier New"/>
              <a:sym typeface="Courier New"/>
            </a:endParaRPr>
          </a:p>
          <a:p>
            <a:pPr marL="0" lvl="0" indent="0" algn="l" rtl="0">
              <a:spcBef>
                <a:spcPts val="1200"/>
              </a:spcBef>
              <a:spcAft>
                <a:spcPts val="1600"/>
              </a:spcAft>
              <a:buNone/>
            </a:pPr>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sp>
        <p:nvSpPr>
          <p:cNvPr id="653" name="Google Shape;653;p11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Exception Handling</a:t>
            </a:r>
            <a:endParaRPr/>
          </a:p>
        </p:txBody>
      </p:sp>
      <p:sp>
        <p:nvSpPr>
          <p:cNvPr id="654" name="Google Shape;654;p11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200">
                <a:solidFill>
                  <a:srgbClr val="000000"/>
                </a:solidFill>
              </a:rPr>
              <a:t>Exceptions are special ways in handling errors and unintended conditions in our program. In other words, it makes your program more robust and avoids crashes in programs. </a:t>
            </a:r>
            <a:endParaRPr sz="2200">
              <a:solidFill>
                <a:srgbClr val="000000"/>
              </a:solidFill>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59" name="Google Shape;659;p111"/>
          <p:cNvSpPr txBox="1">
            <a:spLocks noGrp="1"/>
          </p:cNvSpPr>
          <p:nvPr>
            <p:ph type="title"/>
          </p:nvPr>
        </p:nvSpPr>
        <p:spPr>
          <a:xfrm>
            <a:off x="246925" y="-732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simple </a:t>
            </a:r>
            <a:r>
              <a:rPr lang="en">
                <a:latin typeface="Courier New"/>
                <a:ea typeface="Courier New"/>
                <a:cs typeface="Courier New"/>
                <a:sym typeface="Courier New"/>
              </a:rPr>
              <a:t>try/except </a:t>
            </a:r>
            <a:r>
              <a:rPr lang="en"/>
              <a:t>statement </a:t>
            </a:r>
            <a:endParaRPr/>
          </a:p>
        </p:txBody>
      </p:sp>
      <p:sp>
        <p:nvSpPr>
          <p:cNvPr id="660" name="Google Shape;660;p111"/>
          <p:cNvSpPr txBox="1">
            <a:spLocks noGrp="1"/>
          </p:cNvSpPr>
          <p:nvPr>
            <p:ph type="body" idx="1"/>
          </p:nvPr>
        </p:nvSpPr>
        <p:spPr>
          <a:xfrm>
            <a:off x="193225" y="682800"/>
            <a:ext cx="8950800" cy="4460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100">
                <a:solidFill>
                  <a:srgbClr val="000000"/>
                </a:solidFill>
                <a:latin typeface="Courier New"/>
                <a:ea typeface="Courier New"/>
                <a:cs typeface="Courier New"/>
                <a:sym typeface="Courier New"/>
              </a:rPr>
              <a:t>def divide(num, den):</a:t>
            </a:r>
            <a:endParaRPr sz="11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100">
                <a:solidFill>
                  <a:srgbClr val="000000"/>
                </a:solidFill>
                <a:latin typeface="Courier New"/>
                <a:ea typeface="Courier New"/>
                <a:cs typeface="Courier New"/>
                <a:sym typeface="Courier New"/>
              </a:rPr>
              <a:t>    try:</a:t>
            </a:r>
            <a:endParaRPr sz="11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100">
                <a:solidFill>
                  <a:srgbClr val="000000"/>
                </a:solidFill>
                <a:latin typeface="Courier New"/>
                <a:ea typeface="Courier New"/>
                <a:cs typeface="Courier New"/>
                <a:sym typeface="Courier New"/>
              </a:rPr>
              <a:t>        x = num / den</a:t>
            </a:r>
            <a:endParaRPr sz="11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100">
                <a:solidFill>
                  <a:srgbClr val="000000"/>
                </a:solidFill>
                <a:latin typeface="Courier New"/>
                <a:ea typeface="Courier New"/>
                <a:cs typeface="Courier New"/>
                <a:sym typeface="Courier New"/>
              </a:rPr>
              <a:t>        print('{} / {} = {}'.format(num, den, num / den))</a:t>
            </a:r>
            <a:endParaRPr sz="11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100">
                <a:solidFill>
                  <a:srgbClr val="000000"/>
                </a:solidFill>
                <a:latin typeface="Courier New"/>
                <a:ea typeface="Courier New"/>
                <a:cs typeface="Courier New"/>
                <a:sym typeface="Courier New"/>
              </a:rPr>
              <a:t>    except ZeroDivisionError:</a:t>
            </a:r>
            <a:endParaRPr sz="11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100">
                <a:solidFill>
                  <a:srgbClr val="000000"/>
                </a:solidFill>
                <a:latin typeface="Courier New"/>
                <a:ea typeface="Courier New"/>
                <a:cs typeface="Courier New"/>
                <a:sym typeface="Courier New"/>
              </a:rPr>
              <a:t>        print("can't divide by zero.")</a:t>
            </a:r>
            <a:endParaRPr sz="1100">
              <a:solidFill>
                <a:srgbClr val="000000"/>
              </a:solidFill>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&gt;&gt;&gt; divide(10, 5)</a:t>
            </a:r>
            <a:endParaRPr sz="1100">
              <a:solidFill>
                <a:schemeClr val="dk1"/>
              </a:solidFill>
              <a:latin typeface="Courier New"/>
              <a:ea typeface="Courier New"/>
              <a:cs typeface="Courier New"/>
              <a:sym typeface="Courier New"/>
            </a:endParaRPr>
          </a:p>
          <a:p>
            <a:pPr marL="0" lvl="0" indent="0" algn="l" rtl="0">
              <a:spcBef>
                <a:spcPts val="120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&gt;&gt;&gt; divide(0, 10)</a:t>
            </a:r>
            <a:endParaRPr sz="1100">
              <a:solidFill>
                <a:schemeClr val="dk1"/>
              </a:solidFill>
              <a:latin typeface="Courier New"/>
              <a:ea typeface="Courier New"/>
              <a:cs typeface="Courier New"/>
              <a:sym typeface="Courier New"/>
            </a:endParaRPr>
          </a:p>
          <a:p>
            <a:pPr marL="0" lvl="0" indent="0" algn="l" rtl="0">
              <a:spcBef>
                <a:spcPts val="120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&gt;&gt;&gt; divide(10, 0)</a:t>
            </a:r>
            <a:endParaRPr sz="1100">
              <a:solidFill>
                <a:schemeClr val="dk1"/>
              </a:solidFill>
              <a:latin typeface="Courier New"/>
              <a:ea typeface="Courier New"/>
              <a:cs typeface="Courier New"/>
              <a:sym typeface="Courier New"/>
            </a:endParaRPr>
          </a:p>
          <a:p>
            <a:pPr marL="0" lvl="0" indent="0" algn="l" rtl="0">
              <a:spcBef>
                <a:spcPts val="120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10 / 5 = 2.0</a:t>
            </a:r>
            <a:endParaRPr sz="1100">
              <a:solidFill>
                <a:schemeClr val="dk1"/>
              </a:solidFill>
              <a:latin typeface="Courier New"/>
              <a:ea typeface="Courier New"/>
              <a:cs typeface="Courier New"/>
              <a:sym typeface="Courier New"/>
            </a:endParaRPr>
          </a:p>
          <a:p>
            <a:pPr marL="0" lvl="0" indent="0" algn="l" rtl="0">
              <a:spcBef>
                <a:spcPts val="120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0 / 10 = 0.0</a:t>
            </a:r>
            <a:endParaRPr sz="1100">
              <a:solidFill>
                <a:schemeClr val="dk1"/>
              </a:solidFill>
              <a:latin typeface="Courier New"/>
              <a:ea typeface="Courier New"/>
              <a:cs typeface="Courier New"/>
              <a:sym typeface="Courier New"/>
            </a:endParaRPr>
          </a:p>
          <a:p>
            <a:pPr marL="0" lvl="0" indent="0" algn="l" rtl="0">
              <a:spcBef>
                <a:spcPts val="120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can't divide by zero.</a:t>
            </a:r>
            <a:endParaRPr sz="1100">
              <a:solidFill>
                <a:schemeClr val="dk1"/>
              </a:solidFill>
              <a:latin typeface="Courier New"/>
              <a:ea typeface="Courier New"/>
              <a:cs typeface="Courier New"/>
              <a:sym typeface="Courier New"/>
            </a:endParaRPr>
          </a:p>
          <a:p>
            <a:pPr marL="0" lvl="0" indent="0" algn="l" rtl="0">
              <a:spcBef>
                <a:spcPts val="1200"/>
              </a:spcBef>
              <a:spcAft>
                <a:spcPts val="1600"/>
              </a:spcAft>
              <a:buNone/>
            </a:pP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3786</Words>
  <PresentationFormat>On-screen Show (16:9)</PresentationFormat>
  <Paragraphs>510</Paragraphs>
  <Slides>105</Slides>
  <Notes>105</Notes>
  <HiddenSlides>0</HiddenSlides>
  <MMClips>0</MMClips>
  <ScaleCrop>false</ScaleCrop>
  <HeadingPairs>
    <vt:vector size="4" baseType="variant">
      <vt:variant>
        <vt:lpstr>Theme</vt:lpstr>
      </vt:variant>
      <vt:variant>
        <vt:i4>1</vt:i4>
      </vt:variant>
      <vt:variant>
        <vt:lpstr>Slide Titles</vt:lpstr>
      </vt:variant>
      <vt:variant>
        <vt:i4>105</vt:i4>
      </vt:variant>
    </vt:vector>
  </HeadingPairs>
  <TitlesOfParts>
    <vt:vector size="106" baseType="lpstr">
      <vt:lpstr>Simple Light</vt:lpstr>
      <vt:lpstr>A Merry Overview of the Python Programming Language </vt:lpstr>
      <vt:lpstr>A Very Special Thanks to Our Venue Sponsor! </vt:lpstr>
      <vt:lpstr>Why Learning Python Fundamentals Matter</vt:lpstr>
      <vt:lpstr>Setting Up Your Python Programming Environment </vt:lpstr>
      <vt:lpstr>Getting Python Installed On Your Machine </vt:lpstr>
      <vt:lpstr>You Need to Install Python if You Get This Message </vt:lpstr>
      <vt:lpstr>Installing Python on Windows </vt:lpstr>
      <vt:lpstr>Install Python on macOS</vt:lpstr>
      <vt:lpstr>Installing Python on Linux (Ubuntu 18.04)</vt:lpstr>
      <vt:lpstr>Online Python Interpreters: A Short Term Solution</vt:lpstr>
      <vt:lpstr>Which IDE to Use For Python???</vt:lpstr>
      <vt:lpstr>What I Use</vt:lpstr>
      <vt:lpstr>Try Them All Out &amp; See Which Ones Tick With You</vt:lpstr>
      <vt:lpstr>How to Install Python on All Machines  </vt:lpstr>
      <vt:lpstr>Hello World with PyCharm</vt:lpstr>
      <vt:lpstr>Create a Brand Spanking New Project </vt:lpstr>
      <vt:lpstr>Here’s a Screenshot of How it Should Look</vt:lpstr>
      <vt:lpstr>Add an Interpreter </vt:lpstr>
      <vt:lpstr>How Things Should Look?</vt:lpstr>
      <vt:lpstr>Click The Create Button</vt:lpstr>
      <vt:lpstr>Create a Fresh Python File </vt:lpstr>
      <vt:lpstr>What’s a Project in PyCharm </vt:lpstr>
      <vt:lpstr>How a Project Looks Thus Far </vt:lpstr>
      <vt:lpstr>Create a Fresh Python File </vt:lpstr>
      <vt:lpstr>Here’s How Pycharm Should Look </vt:lpstr>
      <vt:lpstr>A Text Box Should Appear Which Looks Like the Following</vt:lpstr>
      <vt:lpstr>Do the following... </vt:lpstr>
      <vt:lpstr>What You’re Looking At</vt:lpstr>
      <vt:lpstr>Add Code and run the file </vt:lpstr>
      <vt:lpstr>How to run the file </vt:lpstr>
      <vt:lpstr>If all went well then...</vt:lpstr>
      <vt:lpstr>Free Resources for Learning PyCharm </vt:lpstr>
      <vt:lpstr>Now That Your Environment is Setup, Let’s get to Some Interesting Stuff </vt:lpstr>
      <vt:lpstr>Variables in Python</vt:lpstr>
      <vt:lpstr>Examples of Variables in Python</vt:lpstr>
      <vt:lpstr>Printing Output </vt:lpstr>
      <vt:lpstr>Swapping Variables </vt:lpstr>
      <vt:lpstr>Here’s the Output</vt:lpstr>
      <vt:lpstr>Variable Naming Tips Cheat Sheet </vt:lpstr>
      <vt:lpstr>Refer to PEP 8 For More Details </vt:lpstr>
      <vt:lpstr>Python Math Operators </vt:lpstr>
      <vt:lpstr>Code Demo of Python Math Operators </vt:lpstr>
      <vt:lpstr>Here’s the Output </vt:lpstr>
      <vt:lpstr>How to Use Python as a Souped Calculator </vt:lpstr>
      <vt:lpstr>Math Module Example </vt:lpstr>
      <vt:lpstr>Strings in Python and Beyond </vt:lpstr>
      <vt:lpstr>String Examples Python Part I </vt:lpstr>
      <vt:lpstr>String Examples in Python Part II </vt:lpstr>
      <vt:lpstr>Boolean Algebra </vt:lpstr>
      <vt:lpstr>Boolean Algebra is Prevalent in Many Languages </vt:lpstr>
      <vt:lpstr>How Does It Work?</vt:lpstr>
      <vt:lpstr>How the Truth Table Looks </vt:lpstr>
      <vt:lpstr>Boolean Algebra in Python Example # 1</vt:lpstr>
      <vt:lpstr>Boolean Algebra in Python Example # 2</vt:lpstr>
      <vt:lpstr>Boolean Algebra in Python Example # 3</vt:lpstr>
      <vt:lpstr>Boolean Algebra in Python Example # 4</vt:lpstr>
      <vt:lpstr>How to Next Use Boolean Algebra? Control Flow</vt:lpstr>
      <vt:lpstr>if/else statement </vt:lpstr>
      <vt:lpstr>elif statement </vt:lpstr>
      <vt:lpstr>Ternary Statement </vt:lpstr>
      <vt:lpstr>Slide 61</vt:lpstr>
      <vt:lpstr>Comments in Programming </vt:lpstr>
      <vt:lpstr>Examples of Comments </vt:lpstr>
      <vt:lpstr>Data structures in python 3.7.3</vt:lpstr>
      <vt:lpstr>Lists </vt:lpstr>
      <vt:lpstr>List Demo 1</vt:lpstr>
      <vt:lpstr>Tuples</vt:lpstr>
      <vt:lpstr>Tuple Examples </vt:lpstr>
      <vt:lpstr>Tuples Are Immutable Therefore...</vt:lpstr>
      <vt:lpstr>Dictionaries </vt:lpstr>
      <vt:lpstr>Dictionary Example in Python</vt:lpstr>
      <vt:lpstr>Sets in Python </vt:lpstr>
      <vt:lpstr>A demo of sets in python </vt:lpstr>
      <vt:lpstr>Iteration in Python </vt:lpstr>
      <vt:lpstr>While loop </vt:lpstr>
      <vt:lpstr>The Output</vt:lpstr>
      <vt:lpstr>Another Example of a While Loop </vt:lpstr>
      <vt:lpstr>for loop </vt:lpstr>
      <vt:lpstr>range() example </vt:lpstr>
      <vt:lpstr>The for loop is also good for...</vt:lpstr>
      <vt:lpstr>How to Iterate Over a List    </vt:lpstr>
      <vt:lpstr>Fibonacci Numbers </vt:lpstr>
      <vt:lpstr>A function in mathematics </vt:lpstr>
      <vt:lpstr>How to create functions in python? </vt:lpstr>
      <vt:lpstr>Function Example in Python </vt:lpstr>
      <vt:lpstr>Keyword Arguments </vt:lpstr>
      <vt:lpstr>Accepting an arbitrary number of input </vt:lpstr>
      <vt:lpstr>Reading in an arbitrary number of keyword arguments</vt:lpstr>
      <vt:lpstr>Classes and Objects </vt:lpstr>
      <vt:lpstr>Let’s Model a Point</vt:lpstr>
      <vt:lpstr>Slide 91</vt:lpstr>
      <vt:lpstr>Slide 92</vt:lpstr>
      <vt:lpstr>How to Use a Class in Python?</vt:lpstr>
      <vt:lpstr>Methods vs Functions</vt:lpstr>
      <vt:lpstr>What do __init__ do?</vt:lpstr>
      <vt:lpstr>The self convention</vt:lpstr>
      <vt:lpstr>Now, Back to the Point Class </vt:lpstr>
      <vt:lpstr>Exception Handling</vt:lpstr>
      <vt:lpstr>A simple try/except statement </vt:lpstr>
      <vt:lpstr>Slide 100</vt:lpstr>
      <vt:lpstr>Another Example of a try/except statement</vt:lpstr>
      <vt:lpstr>Explanation </vt:lpstr>
      <vt:lpstr>The raise statement </vt:lpstr>
      <vt:lpstr>try/except/finally statement </vt:lpstr>
      <vt:lpstr>Image Credits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Merry Overview of the Python Programming Language </dc:title>
  <dc:creator>doug</dc:creator>
  <cp:lastModifiedBy>Windows User</cp:lastModifiedBy>
  <cp:revision>1</cp:revision>
  <dcterms:modified xsi:type="dcterms:W3CDTF">2019-10-26T05:54:05Z</dcterms:modified>
</cp:coreProperties>
</file>