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6" r:id="rId1"/>
  </p:sldMasterIdLst>
  <p:notesMasterIdLst>
    <p:notesMasterId r:id="rId19"/>
  </p:notesMasterIdLst>
  <p:sldIdLst>
    <p:sldId id="256" r:id="rId2"/>
    <p:sldId id="314" r:id="rId3"/>
    <p:sldId id="315" r:id="rId4"/>
    <p:sldId id="316" r:id="rId5"/>
    <p:sldId id="258" r:id="rId6"/>
    <p:sldId id="260" r:id="rId7"/>
    <p:sldId id="319" r:id="rId8"/>
    <p:sldId id="318" r:id="rId9"/>
    <p:sldId id="320" r:id="rId10"/>
    <p:sldId id="261" r:id="rId11"/>
    <p:sldId id="262" r:id="rId12"/>
    <p:sldId id="263" r:id="rId13"/>
    <p:sldId id="322" r:id="rId14"/>
    <p:sldId id="269" r:id="rId15"/>
    <p:sldId id="330" r:id="rId16"/>
    <p:sldId id="270" r:id="rId17"/>
    <p:sldId id="331" r:id="rId18"/>
  </p:sldIdLst>
  <p:sldSz cx="9144000" cy="6858000" type="screen4x3"/>
  <p:notesSz cx="6858000" cy="9144000"/>
  <p:embeddedFontLst>
    <p:embeddedFont>
      <p:font typeface="Calibri" pitchFamily="34" charset="0"/>
      <p:regular r:id="rId20"/>
      <p:bold r:id="rId21"/>
      <p:italic r:id="rId22"/>
      <p:boldItalic r:id="rId23"/>
    </p:embeddedFont>
    <p:embeddedFont>
      <p:font typeface="Eras Bold ITC" pitchFamily="3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94640"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14472"/>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635A87-8044-431C-AF5A-5F113B74F04B}" type="datetimeFigureOut">
              <a:rPr lang="en-US" smtClean="0"/>
              <a:pPr/>
              <a:t>11/28/2019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F2DD97-03D7-4EBD-8792-3022D5D208FC}" type="slidenum">
              <a:rPr lang="en-US" smtClean="0"/>
              <a:pPr/>
              <a:t>‹#›</a:t>
            </a:fld>
            <a:endParaRPr lang="en-US"/>
          </a:p>
        </p:txBody>
      </p:sp>
    </p:spTree>
    <p:extLst>
      <p:ext uri="{BB962C8B-B14F-4D97-AF65-F5344CB8AC3E}">
        <p14:creationId xmlns:p14="http://schemas.microsoft.com/office/powerpoint/2010/main" val="792316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F2DD97-03D7-4EBD-8792-3022D5D208FC}"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0DE9E9-FDFF-42F7-8B01-60DF2E6478BE}" type="datetime1">
              <a:rPr lang="en-US" smtClean="0"/>
              <a:pPr/>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B964F-97FD-407F-AD32-2227046977B2}" type="slidenum">
              <a:rPr lang="en-US" smtClean="0"/>
              <a:pPr/>
              <a:t>‹#›</a:t>
            </a:fld>
            <a:endParaRPr lang="en-US"/>
          </a:p>
        </p:txBody>
      </p:sp>
    </p:spTree>
    <p:extLst>
      <p:ext uri="{BB962C8B-B14F-4D97-AF65-F5344CB8AC3E}">
        <p14:creationId xmlns:p14="http://schemas.microsoft.com/office/powerpoint/2010/main" val="345229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1B8113-80FA-4163-975D-D13C237EF68F}" type="datetime1">
              <a:rPr lang="en-US" smtClean="0"/>
              <a:pPr/>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B964F-97FD-407F-AD32-2227046977B2}" type="slidenum">
              <a:rPr lang="en-US" smtClean="0"/>
              <a:pPr/>
              <a:t>‹#›</a:t>
            </a:fld>
            <a:endParaRPr lang="en-US"/>
          </a:p>
        </p:txBody>
      </p:sp>
    </p:spTree>
    <p:extLst>
      <p:ext uri="{BB962C8B-B14F-4D97-AF65-F5344CB8AC3E}">
        <p14:creationId xmlns:p14="http://schemas.microsoft.com/office/powerpoint/2010/main" val="308124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D32B5A-3E6F-4D33-8911-C4DACDDD9494}" type="datetime1">
              <a:rPr lang="en-US" smtClean="0"/>
              <a:pPr/>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B964F-97FD-407F-AD32-2227046977B2}" type="slidenum">
              <a:rPr lang="en-US" smtClean="0"/>
              <a:pPr/>
              <a:t>‹#›</a:t>
            </a:fld>
            <a:endParaRPr lang="en-US"/>
          </a:p>
        </p:txBody>
      </p:sp>
    </p:spTree>
    <p:extLst>
      <p:ext uri="{BB962C8B-B14F-4D97-AF65-F5344CB8AC3E}">
        <p14:creationId xmlns:p14="http://schemas.microsoft.com/office/powerpoint/2010/main" val="373756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BC68B7-CC90-4F31-B071-315B017AABAC}" type="datetime1">
              <a:rPr lang="en-US" smtClean="0"/>
              <a:pPr/>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B964F-97FD-407F-AD32-2227046977B2}" type="slidenum">
              <a:rPr lang="en-US" smtClean="0"/>
              <a:pPr/>
              <a:t>‹#›</a:t>
            </a:fld>
            <a:endParaRPr lang="en-US"/>
          </a:p>
        </p:txBody>
      </p:sp>
    </p:spTree>
    <p:extLst>
      <p:ext uri="{BB962C8B-B14F-4D97-AF65-F5344CB8AC3E}">
        <p14:creationId xmlns:p14="http://schemas.microsoft.com/office/powerpoint/2010/main" val="1627516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D99E60-3F90-464B-9766-4AAA473C29E0}" type="datetime1">
              <a:rPr lang="en-US" smtClean="0"/>
              <a:pPr/>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B964F-97FD-407F-AD32-2227046977B2}" type="slidenum">
              <a:rPr lang="en-US" smtClean="0"/>
              <a:pPr/>
              <a:t>‹#›</a:t>
            </a:fld>
            <a:endParaRPr lang="en-US"/>
          </a:p>
        </p:txBody>
      </p:sp>
    </p:spTree>
    <p:extLst>
      <p:ext uri="{BB962C8B-B14F-4D97-AF65-F5344CB8AC3E}">
        <p14:creationId xmlns:p14="http://schemas.microsoft.com/office/powerpoint/2010/main" val="341207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87A83-D76F-43A1-B6A2-C25A4192D352}" type="datetime1">
              <a:rPr lang="en-US" smtClean="0"/>
              <a:pPr/>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B964F-97FD-407F-AD32-2227046977B2}" type="slidenum">
              <a:rPr lang="en-US" smtClean="0"/>
              <a:pPr/>
              <a:t>‹#›</a:t>
            </a:fld>
            <a:endParaRPr lang="en-US"/>
          </a:p>
        </p:txBody>
      </p:sp>
    </p:spTree>
    <p:extLst>
      <p:ext uri="{BB962C8B-B14F-4D97-AF65-F5344CB8AC3E}">
        <p14:creationId xmlns:p14="http://schemas.microsoft.com/office/powerpoint/2010/main" val="29992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74B693-B59E-4004-9F52-C5D7A8BB44E7}" type="datetime1">
              <a:rPr lang="en-US" smtClean="0"/>
              <a:pPr/>
              <a:t>11/28/2019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5B964F-97FD-407F-AD32-2227046977B2}" type="slidenum">
              <a:rPr lang="en-US" smtClean="0"/>
              <a:pPr/>
              <a:t>‹#›</a:t>
            </a:fld>
            <a:endParaRPr lang="en-US"/>
          </a:p>
        </p:txBody>
      </p:sp>
    </p:spTree>
    <p:extLst>
      <p:ext uri="{BB962C8B-B14F-4D97-AF65-F5344CB8AC3E}">
        <p14:creationId xmlns:p14="http://schemas.microsoft.com/office/powerpoint/2010/main" val="1470297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FB0942-E9FC-4B7C-A921-F5920B2DEC3F}" type="datetime1">
              <a:rPr lang="en-US" smtClean="0"/>
              <a:pPr/>
              <a:t>11/28/2019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5B964F-97FD-407F-AD32-2227046977B2}" type="slidenum">
              <a:rPr lang="en-US" smtClean="0"/>
              <a:pPr/>
              <a:t>‹#›</a:t>
            </a:fld>
            <a:endParaRPr lang="en-US"/>
          </a:p>
        </p:txBody>
      </p:sp>
    </p:spTree>
    <p:extLst>
      <p:ext uri="{BB962C8B-B14F-4D97-AF65-F5344CB8AC3E}">
        <p14:creationId xmlns:p14="http://schemas.microsoft.com/office/powerpoint/2010/main" val="167939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9E304-71B5-4B7F-8CB1-F929F3A4A031}" type="datetime1">
              <a:rPr lang="en-US" smtClean="0"/>
              <a:pPr/>
              <a:t>11/28/2019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5B964F-97FD-407F-AD32-2227046977B2}" type="slidenum">
              <a:rPr lang="en-US" smtClean="0"/>
              <a:pPr/>
              <a:t>‹#›</a:t>
            </a:fld>
            <a:endParaRPr lang="en-US"/>
          </a:p>
        </p:txBody>
      </p:sp>
    </p:spTree>
    <p:extLst>
      <p:ext uri="{BB962C8B-B14F-4D97-AF65-F5344CB8AC3E}">
        <p14:creationId xmlns:p14="http://schemas.microsoft.com/office/powerpoint/2010/main" val="3226892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171A28-104C-4B53-8972-3980CDAA88B5}" type="datetime1">
              <a:rPr lang="en-US" smtClean="0"/>
              <a:pPr/>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B964F-97FD-407F-AD32-2227046977B2}" type="slidenum">
              <a:rPr lang="en-US" smtClean="0"/>
              <a:pPr/>
              <a:t>‹#›</a:t>
            </a:fld>
            <a:endParaRPr lang="en-US"/>
          </a:p>
        </p:txBody>
      </p:sp>
    </p:spTree>
    <p:extLst>
      <p:ext uri="{BB962C8B-B14F-4D97-AF65-F5344CB8AC3E}">
        <p14:creationId xmlns:p14="http://schemas.microsoft.com/office/powerpoint/2010/main" val="3636479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78B16-CDCF-4D83-BB9E-A1A167C8B83E}" type="datetime1">
              <a:rPr lang="en-US" smtClean="0"/>
              <a:pPr/>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B964F-97FD-407F-AD32-2227046977B2}" type="slidenum">
              <a:rPr lang="en-US" smtClean="0"/>
              <a:pPr/>
              <a:t>‹#›</a:t>
            </a:fld>
            <a:endParaRPr lang="en-US"/>
          </a:p>
        </p:txBody>
      </p:sp>
    </p:spTree>
    <p:extLst>
      <p:ext uri="{BB962C8B-B14F-4D97-AF65-F5344CB8AC3E}">
        <p14:creationId xmlns:p14="http://schemas.microsoft.com/office/powerpoint/2010/main" val="159154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AF4A9-4514-4538-B821-EDA84B1DED66}" type="datetime1">
              <a:rPr lang="en-US" smtClean="0"/>
              <a:pPr/>
              <a:t>11/28/2019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B964F-97FD-407F-AD32-2227046977B2}" type="slidenum">
              <a:rPr lang="en-US" smtClean="0"/>
              <a:pPr/>
              <a:t>‹#›</a:t>
            </a:fld>
            <a:endParaRPr lang="en-US"/>
          </a:p>
        </p:txBody>
      </p:sp>
    </p:spTree>
    <p:extLst>
      <p:ext uri="{BB962C8B-B14F-4D97-AF65-F5344CB8AC3E}">
        <p14:creationId xmlns:p14="http://schemas.microsoft.com/office/powerpoint/2010/main" val="1517387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848600" cy="1066800"/>
          </a:xfrm>
        </p:spPr>
        <p:style>
          <a:lnRef idx="1">
            <a:schemeClr val="accent1"/>
          </a:lnRef>
          <a:fillRef idx="3">
            <a:schemeClr val="accent1"/>
          </a:fillRef>
          <a:effectRef idx="2">
            <a:schemeClr val="accent1"/>
          </a:effectRef>
          <a:fontRef idx="minor">
            <a:schemeClr val="lt1"/>
          </a:fontRef>
        </p:style>
        <p:txBody>
          <a:bodyPr>
            <a:noAutofit/>
          </a:bodyPr>
          <a:lstStyle/>
          <a:p>
            <a:r>
              <a:rPr lang="en-US" sz="3200" dirty="0" smtClean="0">
                <a:latin typeface="Times New Roman" pitchFamily="18" charset="0"/>
                <a:cs typeface="Times New Roman" pitchFamily="18" charset="0"/>
              </a:rPr>
              <a:t>ZIGBEE Based Coal Mine</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Safety System Using ARM Microcontroller</a:t>
            </a:r>
            <a:endParaRPr lang="en-US" sz="3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3200400" y="5410200"/>
            <a:ext cx="2133600" cy="365125"/>
          </a:xfrm>
        </p:spPr>
        <p:txBody>
          <a:bodyPr/>
          <a:lstStyle/>
          <a:p>
            <a:fld id="{6B5B964F-97FD-407F-AD32-2227046977B2}" type="slidenum">
              <a:rPr lang="en-US" smtClean="0"/>
              <a:pPr/>
              <a:t>1</a:t>
            </a:fld>
            <a:endParaRPr lang="en-US"/>
          </a:p>
        </p:txBody>
      </p:sp>
      <p:sp>
        <p:nvSpPr>
          <p:cNvPr id="6" name="TextBox 5"/>
          <p:cNvSpPr txBox="1"/>
          <p:nvPr/>
        </p:nvSpPr>
        <p:spPr>
          <a:xfrm>
            <a:off x="2362200" y="3352800"/>
            <a:ext cx="4724400" cy="738664"/>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Presented  by </a:t>
            </a:r>
          </a:p>
          <a:p>
            <a:pPr algn="ctr"/>
            <a:endParaRPr lang="en-US" dirty="0"/>
          </a:p>
        </p:txBody>
      </p:sp>
      <p:sp>
        <p:nvSpPr>
          <p:cNvPr id="7" name="TextBox 6"/>
          <p:cNvSpPr txBox="1"/>
          <p:nvPr/>
        </p:nvSpPr>
        <p:spPr>
          <a:xfrm>
            <a:off x="1143000" y="5257800"/>
            <a:ext cx="67056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smtClean="0"/>
              <a:t>Under the guidance of :</a:t>
            </a:r>
          </a:p>
          <a:p>
            <a:pPr algn="ctr"/>
            <a:r>
              <a:rPr lang="en-US" dirty="0" smtClean="0"/>
              <a:t> </a:t>
            </a:r>
            <a:r>
              <a:rPr lang="en-US" dirty="0" err="1" smtClean="0"/>
              <a:t>Mr.Bijit</a:t>
            </a:r>
            <a:r>
              <a:rPr lang="en-US" dirty="0" smtClean="0"/>
              <a:t> </a:t>
            </a:r>
            <a:r>
              <a:rPr lang="en-US" dirty="0" err="1" smtClean="0"/>
              <a:t>Debbarma</a:t>
            </a:r>
            <a:endParaRPr lang="en-US" dirty="0" smtClean="0"/>
          </a:p>
          <a:p>
            <a:pPr algn="ctr"/>
            <a:r>
              <a:rPr lang="en-US" dirty="0" smtClean="0"/>
              <a:t>HOD (I/C) (Dept. of  ETCE)</a:t>
            </a:r>
          </a:p>
          <a:p>
            <a:pPr algn="ctr"/>
            <a:r>
              <a:rPr lang="en-US" dirty="0" smtClean="0"/>
              <a:t>North Tripura District </a:t>
            </a:r>
            <a:r>
              <a:rPr lang="en-US" dirty="0" err="1" smtClean="0"/>
              <a:t>Polytechnic,Bagbassa</a:t>
            </a:r>
            <a:endParaRPr lang="en-US" dirty="0"/>
          </a:p>
        </p:txBody>
      </p:sp>
      <p:pic>
        <p:nvPicPr>
          <p:cNvPr id="1026" name="Picture 2" descr="C:\Users\TANMOY PC\Desktop\Capture NTDP 1.JPG"/>
          <p:cNvPicPr>
            <a:picLocks noChangeAspect="1" noChangeArrowheads="1"/>
          </p:cNvPicPr>
          <p:nvPr/>
        </p:nvPicPr>
        <p:blipFill>
          <a:blip r:embed="rId2"/>
          <a:srcRect/>
          <a:stretch>
            <a:fillRect/>
          </a:stretch>
        </p:blipFill>
        <p:spPr bwMode="auto">
          <a:xfrm>
            <a:off x="3429000" y="1295400"/>
            <a:ext cx="2645007" cy="2052589"/>
          </a:xfrm>
          <a:prstGeom prst="rect">
            <a:avLst/>
          </a:prstGeom>
        </p:spPr>
        <p:style>
          <a:lnRef idx="0">
            <a:schemeClr val="accent6"/>
          </a:lnRef>
          <a:fillRef idx="3">
            <a:schemeClr val="accent6"/>
          </a:fillRef>
          <a:effectRef idx="3">
            <a:schemeClr val="accent6"/>
          </a:effectRef>
          <a:fontRef idx="minor">
            <a:schemeClr val="lt1"/>
          </a:fontRef>
        </p:style>
      </p:pic>
      <p:sp>
        <p:nvSpPr>
          <p:cNvPr id="1027" name="Rectangle 3"/>
          <p:cNvSpPr>
            <a:spLocks noGrp="1" noChangeArrowheads="1"/>
          </p:cNvSpPr>
          <p:nvPr>
            <p:ph type="subTitle" idx="1"/>
          </p:nvPr>
        </p:nvSpPr>
        <p:spPr bwMode="auto">
          <a:xfrm>
            <a:off x="1143000" y="1828800"/>
            <a:ext cx="184731" cy="49244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457200" y="3886200"/>
            <a:ext cx="84582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fontAlgn="base">
              <a:spcBef>
                <a:spcPct val="0"/>
              </a:spcBef>
              <a:spcAft>
                <a:spcPct val="0"/>
              </a:spcAft>
            </a:pPr>
            <a:r>
              <a:rPr lang="en-US" b="1" dirty="0" smtClean="0">
                <a:solidFill>
                  <a:srgbClr val="7030A0"/>
                </a:solidFill>
                <a:latin typeface="Times New Roman" pitchFamily="18" charset="0"/>
                <a:ea typeface="Times New Roman" pitchFamily="18" charset="0"/>
                <a:cs typeface="Times New Roman" pitchFamily="18" charset="0"/>
              </a:rPr>
              <a:t>1)</a:t>
            </a:r>
            <a:r>
              <a:rPr lang="en-US" b="1" dirty="0" err="1" smtClean="0">
                <a:solidFill>
                  <a:srgbClr val="7030A0"/>
                </a:solidFill>
                <a:latin typeface="Times New Roman" pitchFamily="18" charset="0"/>
                <a:ea typeface="Times New Roman" pitchFamily="18" charset="0"/>
                <a:cs typeface="Times New Roman" pitchFamily="18" charset="0"/>
              </a:rPr>
              <a:t>Azhar</a:t>
            </a:r>
            <a:r>
              <a:rPr lang="en-US" b="1" dirty="0" smtClean="0">
                <a:solidFill>
                  <a:srgbClr val="7030A0"/>
                </a:solidFill>
                <a:latin typeface="Times New Roman" pitchFamily="18" charset="0"/>
                <a:ea typeface="Times New Roman" pitchFamily="18" charset="0"/>
                <a:cs typeface="Times New Roman" pitchFamily="18" charset="0"/>
              </a:rPr>
              <a:t> </a:t>
            </a:r>
            <a:r>
              <a:rPr lang="en-US" b="1" dirty="0" err="1" smtClean="0">
                <a:solidFill>
                  <a:srgbClr val="7030A0"/>
                </a:solidFill>
                <a:latin typeface="Times New Roman" pitchFamily="18" charset="0"/>
                <a:ea typeface="Times New Roman" pitchFamily="18" charset="0"/>
                <a:cs typeface="Times New Roman" pitchFamily="18" charset="0"/>
              </a:rPr>
              <a:t>Uddin</a:t>
            </a:r>
            <a:r>
              <a:rPr lang="en-US" b="1" dirty="0" smtClean="0">
                <a:solidFill>
                  <a:srgbClr val="7030A0"/>
                </a:solidFill>
                <a:latin typeface="Times New Roman" pitchFamily="18" charset="0"/>
                <a:ea typeface="Times New Roman" pitchFamily="18" charset="0"/>
                <a:cs typeface="Times New Roman" pitchFamily="18" charset="0"/>
              </a:rPr>
              <a:t>:-1410040091                                       2)</a:t>
            </a:r>
            <a:r>
              <a:rPr lang="en-US" b="1" dirty="0" err="1" smtClean="0">
                <a:solidFill>
                  <a:srgbClr val="7030A0"/>
                </a:solidFill>
                <a:latin typeface="Times New Roman" pitchFamily="18" charset="0"/>
                <a:ea typeface="Times New Roman" pitchFamily="18" charset="0"/>
                <a:cs typeface="Times New Roman" pitchFamily="18" charset="0"/>
              </a:rPr>
              <a:t>Bipasha</a:t>
            </a:r>
            <a:r>
              <a:rPr lang="en-US" b="1" dirty="0" smtClean="0">
                <a:solidFill>
                  <a:srgbClr val="7030A0"/>
                </a:solidFill>
                <a:latin typeface="Times New Roman" pitchFamily="18" charset="0"/>
                <a:ea typeface="Times New Roman" pitchFamily="18" charset="0"/>
                <a:cs typeface="Times New Roman" pitchFamily="18" charset="0"/>
              </a:rPr>
              <a:t> </a:t>
            </a:r>
            <a:r>
              <a:rPr lang="en-US" b="1" dirty="0" err="1" smtClean="0">
                <a:solidFill>
                  <a:srgbClr val="7030A0"/>
                </a:solidFill>
                <a:latin typeface="Times New Roman" pitchFamily="18" charset="0"/>
                <a:ea typeface="Times New Roman" pitchFamily="18" charset="0"/>
                <a:cs typeface="Times New Roman" pitchFamily="18" charset="0"/>
              </a:rPr>
              <a:t>Dhar</a:t>
            </a:r>
            <a:r>
              <a:rPr lang="en-US" b="1" dirty="0" smtClean="0">
                <a:solidFill>
                  <a:srgbClr val="7030A0"/>
                </a:solidFill>
                <a:latin typeface="Times New Roman" pitchFamily="18" charset="0"/>
                <a:ea typeface="Times New Roman" pitchFamily="18" charset="0"/>
                <a:cs typeface="Times New Roman" pitchFamily="18" charset="0"/>
              </a:rPr>
              <a:t>:-1410040069      </a:t>
            </a:r>
            <a:endParaRPr lang="en-US" sz="1000" b="1" dirty="0" smtClean="0">
              <a:solidFill>
                <a:srgbClr val="7030A0"/>
              </a:solidFill>
              <a:latin typeface="Arial" pitchFamily="34" charset="0"/>
              <a:cs typeface="Arial" pitchFamily="34" charset="0"/>
            </a:endParaRPr>
          </a:p>
          <a:p>
            <a:pPr lvl="0" eaLnBrk="0" fontAlgn="base" hangingPunct="0">
              <a:spcBef>
                <a:spcPct val="0"/>
              </a:spcBef>
              <a:spcAft>
                <a:spcPct val="0"/>
              </a:spcAft>
            </a:pPr>
            <a:r>
              <a:rPr lang="en-US" b="1" dirty="0" smtClean="0">
                <a:solidFill>
                  <a:srgbClr val="7030A0"/>
                </a:solidFill>
                <a:latin typeface="Times New Roman" pitchFamily="18" charset="0"/>
                <a:ea typeface="Times New Roman" pitchFamily="18" charset="0"/>
                <a:cs typeface="Times New Roman" pitchFamily="18" charset="0"/>
              </a:rPr>
              <a:t>3)</a:t>
            </a:r>
            <a:r>
              <a:rPr lang="en-US" b="1" dirty="0" err="1" smtClean="0">
                <a:solidFill>
                  <a:srgbClr val="7030A0"/>
                </a:solidFill>
                <a:latin typeface="Times New Roman" pitchFamily="18" charset="0"/>
                <a:ea typeface="Times New Roman" pitchFamily="18" charset="0"/>
                <a:cs typeface="Times New Roman" pitchFamily="18" charset="0"/>
              </a:rPr>
              <a:t>Deepa</a:t>
            </a:r>
            <a:r>
              <a:rPr lang="en-US" b="1" dirty="0" smtClean="0">
                <a:solidFill>
                  <a:srgbClr val="7030A0"/>
                </a:solidFill>
                <a:latin typeface="Times New Roman" pitchFamily="18" charset="0"/>
                <a:ea typeface="Times New Roman" pitchFamily="18" charset="0"/>
                <a:cs typeface="Times New Roman" pitchFamily="18" charset="0"/>
              </a:rPr>
              <a:t> Das:-1410040070                                           4)</a:t>
            </a:r>
            <a:r>
              <a:rPr lang="en-US" b="1" dirty="0" err="1" smtClean="0">
                <a:solidFill>
                  <a:srgbClr val="7030A0"/>
                </a:solidFill>
                <a:latin typeface="Times New Roman" pitchFamily="18" charset="0"/>
                <a:ea typeface="Times New Roman" pitchFamily="18" charset="0"/>
                <a:cs typeface="Times New Roman" pitchFamily="18" charset="0"/>
              </a:rPr>
              <a:t>Mithun</a:t>
            </a:r>
            <a:r>
              <a:rPr lang="en-US" b="1" dirty="0" smtClean="0">
                <a:solidFill>
                  <a:srgbClr val="7030A0"/>
                </a:solidFill>
                <a:latin typeface="Times New Roman" pitchFamily="18" charset="0"/>
                <a:ea typeface="Times New Roman" pitchFamily="18" charset="0"/>
                <a:cs typeface="Times New Roman" pitchFamily="18" charset="0"/>
              </a:rPr>
              <a:t> </a:t>
            </a:r>
            <a:r>
              <a:rPr lang="en-US" b="1" dirty="0" err="1" smtClean="0">
                <a:solidFill>
                  <a:srgbClr val="7030A0"/>
                </a:solidFill>
                <a:latin typeface="Times New Roman" pitchFamily="18" charset="0"/>
                <a:ea typeface="Times New Roman" pitchFamily="18" charset="0"/>
                <a:cs typeface="Times New Roman" pitchFamily="18" charset="0"/>
              </a:rPr>
              <a:t>Datta</a:t>
            </a:r>
            <a:r>
              <a:rPr lang="en-US" b="1" dirty="0" smtClean="0">
                <a:solidFill>
                  <a:srgbClr val="7030A0"/>
                </a:solidFill>
                <a:latin typeface="Times New Roman" pitchFamily="18" charset="0"/>
                <a:ea typeface="Times New Roman" pitchFamily="18" charset="0"/>
                <a:cs typeface="Times New Roman" pitchFamily="18" charset="0"/>
              </a:rPr>
              <a:t>:- 1410040104 </a:t>
            </a:r>
            <a:endParaRPr lang="en-US" sz="1000" b="1" dirty="0" smtClean="0">
              <a:solidFill>
                <a:srgbClr val="7030A0"/>
              </a:solidFill>
              <a:latin typeface="Arial" pitchFamily="34" charset="0"/>
              <a:cs typeface="Arial" pitchFamily="34" charset="0"/>
            </a:endParaRPr>
          </a:p>
          <a:p>
            <a:pPr lvl="0" eaLnBrk="0" fontAlgn="base" hangingPunct="0">
              <a:spcBef>
                <a:spcPct val="0"/>
              </a:spcBef>
              <a:spcAft>
                <a:spcPct val="0"/>
              </a:spcAft>
            </a:pPr>
            <a:r>
              <a:rPr lang="en-US" b="1" dirty="0" smtClean="0">
                <a:solidFill>
                  <a:srgbClr val="7030A0"/>
                </a:solidFill>
                <a:latin typeface="Times New Roman" pitchFamily="18" charset="0"/>
                <a:ea typeface="Times New Roman" pitchFamily="18" charset="0"/>
                <a:cs typeface="Times New Roman" pitchFamily="18" charset="0"/>
              </a:rPr>
              <a:t>5) </a:t>
            </a:r>
            <a:r>
              <a:rPr lang="en-US" b="1" dirty="0" err="1" smtClean="0">
                <a:solidFill>
                  <a:srgbClr val="7030A0"/>
                </a:solidFill>
                <a:latin typeface="Times New Roman" pitchFamily="18" charset="0"/>
                <a:ea typeface="Times New Roman" pitchFamily="18" charset="0"/>
                <a:cs typeface="Times New Roman" pitchFamily="18" charset="0"/>
              </a:rPr>
              <a:t>Ripa</a:t>
            </a:r>
            <a:r>
              <a:rPr lang="en-US" b="1" dirty="0" smtClean="0">
                <a:solidFill>
                  <a:srgbClr val="7030A0"/>
                </a:solidFill>
                <a:latin typeface="Times New Roman" pitchFamily="18" charset="0"/>
                <a:ea typeface="Times New Roman" pitchFamily="18" charset="0"/>
                <a:cs typeface="Times New Roman" pitchFamily="18" charset="0"/>
              </a:rPr>
              <a:t> </a:t>
            </a:r>
            <a:r>
              <a:rPr lang="en-US" b="1" dirty="0" err="1" smtClean="0">
                <a:solidFill>
                  <a:srgbClr val="7030A0"/>
                </a:solidFill>
                <a:latin typeface="Times New Roman" pitchFamily="18" charset="0"/>
                <a:ea typeface="Times New Roman" pitchFamily="18" charset="0"/>
                <a:cs typeface="Times New Roman" pitchFamily="18" charset="0"/>
              </a:rPr>
              <a:t>Debnath</a:t>
            </a:r>
            <a:r>
              <a:rPr lang="en-US" b="1" dirty="0" smtClean="0">
                <a:solidFill>
                  <a:srgbClr val="7030A0"/>
                </a:solidFill>
                <a:latin typeface="Times New Roman" pitchFamily="18" charset="0"/>
                <a:ea typeface="Times New Roman" pitchFamily="18" charset="0"/>
                <a:cs typeface="Times New Roman" pitchFamily="18" charset="0"/>
              </a:rPr>
              <a:t>:-1410040076                                    6)</a:t>
            </a:r>
            <a:r>
              <a:rPr lang="en-US" b="1" dirty="0" err="1" smtClean="0">
                <a:solidFill>
                  <a:srgbClr val="7030A0"/>
                </a:solidFill>
                <a:latin typeface="Times New Roman" pitchFamily="18" charset="0"/>
                <a:ea typeface="Times New Roman" pitchFamily="18" charset="0"/>
                <a:cs typeface="Times New Roman" pitchFamily="18" charset="0"/>
              </a:rPr>
              <a:t>Rupam</a:t>
            </a:r>
            <a:r>
              <a:rPr lang="en-US" b="1" dirty="0" smtClean="0">
                <a:solidFill>
                  <a:srgbClr val="7030A0"/>
                </a:solidFill>
                <a:latin typeface="Times New Roman" pitchFamily="18" charset="0"/>
                <a:ea typeface="Times New Roman" pitchFamily="18" charset="0"/>
                <a:cs typeface="Times New Roman" pitchFamily="18" charset="0"/>
              </a:rPr>
              <a:t> das:-1410040110                                           </a:t>
            </a:r>
            <a:endParaRPr lang="en-US" sz="1000" b="1" dirty="0" smtClean="0">
              <a:solidFill>
                <a:srgbClr val="7030A0"/>
              </a:solidFill>
              <a:latin typeface="Arial" pitchFamily="34" charset="0"/>
              <a:cs typeface="Arial" pitchFamily="34" charset="0"/>
            </a:endParaRPr>
          </a:p>
          <a:p>
            <a:pPr lvl="0" eaLnBrk="0" fontAlgn="base" hangingPunct="0">
              <a:spcBef>
                <a:spcPct val="0"/>
              </a:spcBef>
              <a:spcAft>
                <a:spcPct val="0"/>
              </a:spcAft>
            </a:pPr>
            <a:r>
              <a:rPr lang="en-US" b="1" dirty="0" smtClean="0">
                <a:solidFill>
                  <a:srgbClr val="7030A0"/>
                </a:solidFill>
                <a:latin typeface="Times New Roman" pitchFamily="18" charset="0"/>
                <a:ea typeface="Times New Roman" pitchFamily="18" charset="0"/>
                <a:cs typeface="Times New Roman" pitchFamily="18" charset="0"/>
              </a:rPr>
              <a:t>7)</a:t>
            </a:r>
            <a:r>
              <a:rPr lang="en-US" b="1" dirty="0" err="1" smtClean="0">
                <a:solidFill>
                  <a:srgbClr val="7030A0"/>
                </a:solidFill>
                <a:latin typeface="Times New Roman" pitchFamily="18" charset="0"/>
                <a:ea typeface="Times New Roman" pitchFamily="18" charset="0"/>
                <a:cs typeface="Times New Roman" pitchFamily="18" charset="0"/>
              </a:rPr>
              <a:t>Tanmoy</a:t>
            </a:r>
            <a:r>
              <a:rPr lang="en-US" b="1" dirty="0" smtClean="0">
                <a:solidFill>
                  <a:srgbClr val="7030A0"/>
                </a:solidFill>
                <a:latin typeface="Times New Roman" pitchFamily="18" charset="0"/>
                <a:ea typeface="Times New Roman" pitchFamily="18" charset="0"/>
                <a:cs typeface="Times New Roman" pitchFamily="18" charset="0"/>
              </a:rPr>
              <a:t> </a:t>
            </a:r>
            <a:r>
              <a:rPr lang="en-US" b="1" dirty="0" err="1" smtClean="0">
                <a:solidFill>
                  <a:srgbClr val="7030A0"/>
                </a:solidFill>
                <a:latin typeface="Times New Roman" pitchFamily="18" charset="0"/>
                <a:ea typeface="Times New Roman" pitchFamily="18" charset="0"/>
                <a:cs typeface="Times New Roman" pitchFamily="18" charset="0"/>
              </a:rPr>
              <a:t>Debnath</a:t>
            </a:r>
            <a:r>
              <a:rPr lang="en-US" b="1" dirty="0" smtClean="0">
                <a:solidFill>
                  <a:srgbClr val="7030A0"/>
                </a:solidFill>
                <a:latin typeface="Times New Roman" pitchFamily="18" charset="0"/>
                <a:ea typeface="Times New Roman" pitchFamily="18" charset="0"/>
                <a:cs typeface="Times New Roman" pitchFamily="18" charset="0"/>
              </a:rPr>
              <a:t>:-1410040120</a:t>
            </a:r>
            <a:endParaRPr lang="en-US" b="1" dirty="0">
              <a:solidFill>
                <a:srgbClr val="7030A0"/>
              </a:solidFill>
            </a:endParaRPr>
          </a:p>
        </p:txBody>
      </p:sp>
    </p:spTree>
    <p:extLst>
      <p:ext uri="{BB962C8B-B14F-4D97-AF65-F5344CB8AC3E}">
        <p14:creationId xmlns:p14="http://schemas.microsoft.com/office/powerpoint/2010/main" val="3018215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style>
          <a:lnRef idx="2">
            <a:schemeClr val="accent1"/>
          </a:lnRef>
          <a:fillRef idx="1">
            <a:schemeClr val="lt1"/>
          </a:fillRef>
          <a:effectRef idx="0">
            <a:schemeClr val="accent1"/>
          </a:effectRef>
          <a:fontRef idx="minor">
            <a:schemeClr val="dk1"/>
          </a:fontRef>
        </p:style>
        <p:txBody>
          <a:bodyPr>
            <a:normAutofit/>
          </a:bodyPr>
          <a:lstStyle/>
          <a:p>
            <a:pPr marL="0" indent="0">
              <a:buFont typeface="Wingdings" pitchFamily="2" charset="2"/>
              <a:buChar char="Ø"/>
            </a:pPr>
            <a:endParaRPr lang="en-US" sz="2400" dirty="0" smtClean="0"/>
          </a:p>
          <a:p>
            <a:pPr marL="0" indent="0">
              <a:buFont typeface="Wingdings" pitchFamily="2" charset="2"/>
              <a:buChar char="Ø"/>
            </a:pPr>
            <a:r>
              <a:rPr lang="en-US" sz="2000" dirty="0" smtClean="0">
                <a:solidFill>
                  <a:srgbClr val="0070C0"/>
                </a:solidFill>
              </a:rPr>
              <a:t>A </a:t>
            </a:r>
            <a:r>
              <a:rPr lang="en-US" sz="2000" b="1" dirty="0" err="1" smtClean="0">
                <a:solidFill>
                  <a:srgbClr val="0070C0"/>
                </a:solidFill>
              </a:rPr>
              <a:t>thermistor</a:t>
            </a:r>
            <a:r>
              <a:rPr lang="en-US" sz="2000" dirty="0" smtClean="0">
                <a:solidFill>
                  <a:srgbClr val="0070C0"/>
                </a:solidFill>
              </a:rPr>
              <a:t> is a type of resistor whose resistance varies significantly with temperature, more so than in standard resistors.</a:t>
            </a:r>
          </a:p>
          <a:p>
            <a:pPr marL="0" indent="0">
              <a:buFont typeface="Wingdings" pitchFamily="2" charset="2"/>
              <a:buChar char="Ø"/>
            </a:pPr>
            <a:endParaRPr lang="en-US" sz="2000" dirty="0" smtClean="0">
              <a:solidFill>
                <a:srgbClr val="0070C0"/>
              </a:solidFill>
            </a:endParaRPr>
          </a:p>
          <a:p>
            <a:pPr marL="0" indent="0">
              <a:buFont typeface="Wingdings" pitchFamily="2" charset="2"/>
              <a:buChar char="Ø"/>
            </a:pPr>
            <a:r>
              <a:rPr lang="en-US" sz="2000" dirty="0" err="1" smtClean="0">
                <a:solidFill>
                  <a:srgbClr val="0070C0"/>
                </a:solidFill>
              </a:rPr>
              <a:t>Thermistors</a:t>
            </a:r>
            <a:r>
              <a:rPr lang="en-US" sz="2000" dirty="0" smtClean="0">
                <a:solidFill>
                  <a:srgbClr val="0070C0"/>
                </a:solidFill>
              </a:rPr>
              <a:t>  are widely used as inrush current limiters, temperature sensors, self-resetting over current protectors and self-regulating heating elements. </a:t>
            </a:r>
          </a:p>
          <a:p>
            <a:pPr marL="0" indent="0">
              <a:buFont typeface="Wingdings" pitchFamily="2" charset="2"/>
              <a:buChar char="Ø"/>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style>
          <a:lnRef idx="0">
            <a:scrgbClr r="0" g="0" b="0"/>
          </a:lnRef>
          <a:fillRef idx="1001">
            <a:schemeClr val="lt2"/>
          </a:fillRef>
          <a:effectRef idx="0">
            <a:scrgbClr r="0" g="0" b="0"/>
          </a:effectRef>
          <a:fontRef idx="major"/>
        </p:style>
        <p:txBody>
          <a:bodyPr/>
          <a:lstStyle/>
          <a:p>
            <a:fld id="{6B5B964F-97FD-407F-AD32-2227046977B2}" type="slidenum">
              <a:rPr lang="en-US" sz="2400" b="1" smtClean="0">
                <a:latin typeface="Times New Roman" pitchFamily="18" charset="0"/>
                <a:cs typeface="Times New Roman" pitchFamily="18" charset="0"/>
              </a:rPr>
              <a:pPr/>
              <a:t>10</a:t>
            </a:fld>
            <a:endParaRPr lang="en-US" sz="2400" b="1" dirty="0">
              <a:latin typeface="Times New Roman" pitchFamily="18" charset="0"/>
              <a:cs typeface="Times New Roman" pitchFamily="18" charset="0"/>
            </a:endParaRPr>
          </a:p>
        </p:txBody>
      </p:sp>
      <p:sp>
        <p:nvSpPr>
          <p:cNvPr id="8" name="Title 1"/>
          <p:cNvSpPr>
            <a:spLocks noGrp="1"/>
          </p:cNvSpPr>
          <p:nvPr>
            <p:ph type="title"/>
          </p:nvPr>
        </p:nvSpPr>
        <p:spPr>
          <a:xfrm>
            <a:off x="457200" y="274638"/>
            <a:ext cx="8229600" cy="639762"/>
          </a:xfrm>
          <a:ln/>
        </p:spPr>
        <p:style>
          <a:lnRef idx="1">
            <a:schemeClr val="accent2"/>
          </a:lnRef>
          <a:fillRef idx="2">
            <a:schemeClr val="accent2"/>
          </a:fillRef>
          <a:effectRef idx="1">
            <a:schemeClr val="accent2"/>
          </a:effectRef>
          <a:fontRef idx="minor">
            <a:schemeClr val="dk1"/>
          </a:fontRef>
        </p:style>
        <p:txBody>
          <a:bodyPr>
            <a:normAutofit/>
          </a:bodyPr>
          <a:lstStyle/>
          <a:p>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8.THERMISTOR</a:t>
            </a:r>
            <a:endParaRPr lang="en-US" sz="2800" b="1" dirty="0">
              <a:latin typeface="Times New Roman" pitchFamily="18" charset="0"/>
              <a:cs typeface="Times New Roman" pitchFamily="18" charset="0"/>
            </a:endParaRPr>
          </a:p>
        </p:txBody>
      </p:sp>
      <p:pic>
        <p:nvPicPr>
          <p:cNvPr id="5" name="Image1" descr="NTC_bead.jpg"/>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5105400" y="4038600"/>
            <a:ext cx="2819400" cy="1905000"/>
          </a:xfrm>
          <a:prstGeom prst="rect">
            <a:avLst/>
          </a:prstGeom>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1606862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059363"/>
          </a:xfrm>
        </p:spPr>
        <p:style>
          <a:lnRef idx="2">
            <a:schemeClr val="accent1"/>
          </a:lnRef>
          <a:fillRef idx="1">
            <a:schemeClr val="lt1"/>
          </a:fillRef>
          <a:effectRef idx="0">
            <a:schemeClr val="accent1"/>
          </a:effectRef>
          <a:fontRef idx="minor">
            <a:schemeClr val="dk1"/>
          </a:fontRef>
        </p:style>
        <p:txBody>
          <a:bodyPr/>
          <a:lstStyle/>
          <a:p>
            <a:pPr marL="0" indent="0">
              <a:buFont typeface="Wingdings" pitchFamily="2" charset="2"/>
              <a:buChar char="Ø"/>
            </a:pPr>
            <a:r>
              <a:rPr lang="en-US" sz="2000" dirty="0" smtClean="0">
                <a:solidFill>
                  <a:srgbClr val="7030A0"/>
                </a:solidFill>
              </a:rPr>
              <a:t>Moisture/Humidity is the presence of water in air. The amount of water vapor in air can affect human comfort as well as many manufacturing processes in industries.</a:t>
            </a:r>
          </a:p>
          <a:p>
            <a:pPr marL="0" indent="0">
              <a:buFont typeface="Wingdings" pitchFamily="2" charset="2"/>
              <a:buChar char="Ø"/>
            </a:pPr>
            <a:r>
              <a:rPr lang="en-US" sz="2000" dirty="0" smtClean="0">
                <a:solidFill>
                  <a:srgbClr val="7030A0"/>
                </a:solidFill>
              </a:rPr>
              <a:t> </a:t>
            </a:r>
            <a:r>
              <a:rPr lang="en-US" sz="2000" b="1" dirty="0" smtClean="0">
                <a:solidFill>
                  <a:srgbClr val="7030A0"/>
                </a:solidFill>
              </a:rPr>
              <a:t>Humidity sensing</a:t>
            </a:r>
            <a:r>
              <a:rPr lang="en-US" sz="2000" dirty="0" smtClean="0">
                <a:solidFill>
                  <a:srgbClr val="7030A0"/>
                </a:solidFill>
              </a:rPr>
              <a:t> is very important, especially in the control systems for industrial processes and human comfort.</a:t>
            </a:r>
          </a:p>
          <a:p>
            <a:pPr marL="0" indent="0">
              <a:buFont typeface="Wingdings" pitchFamily="2" charset="2"/>
              <a:buChar char="Ø"/>
            </a:pPr>
            <a:r>
              <a:rPr lang="en-US" sz="2000" dirty="0" smtClean="0">
                <a:solidFill>
                  <a:srgbClr val="7030A0"/>
                </a:solidFill>
              </a:rPr>
              <a:t>Controlling or monitoring humidity is of paramount importance in many industrial &amp; domestic applications In all such applications and many others, </a:t>
            </a:r>
            <a:r>
              <a:rPr lang="en-US" sz="2000" b="1" dirty="0" smtClean="0">
                <a:solidFill>
                  <a:srgbClr val="7030A0"/>
                </a:solidFill>
              </a:rPr>
              <a:t>humidity sensors</a:t>
            </a:r>
            <a:r>
              <a:rPr lang="en-US" sz="2000" dirty="0" smtClean="0">
                <a:solidFill>
                  <a:srgbClr val="7030A0"/>
                </a:solidFill>
              </a:rPr>
              <a:t> are employed to provide an indication of the moisture levels in the environment</a:t>
            </a:r>
            <a:r>
              <a:rPr lang="en-US" sz="2400" dirty="0" smtClean="0">
                <a:solidFill>
                  <a:srgbClr val="7030A0"/>
                </a:solidFill>
              </a:rPr>
              <a:t>.</a:t>
            </a:r>
          </a:p>
          <a:p>
            <a:pPr marL="0" indent="0">
              <a:buFont typeface="Wingdings" pitchFamily="2" charset="2"/>
              <a:buChar char="Ø"/>
            </a:pPr>
            <a:endParaRPr lang="en-US" sz="2400" dirty="0" smtClean="0"/>
          </a:p>
          <a:p>
            <a:pPr marL="0" indent="0">
              <a:buFont typeface="Wingdings" pitchFamily="2" charset="2"/>
              <a:buChar char="Ø"/>
            </a:pPr>
            <a:endParaRPr lang="en-US" sz="2400" b="1" u="sng"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B5B964F-97FD-407F-AD32-2227046977B2}" type="slidenum">
              <a:rPr lang="en-US" sz="2400" b="1" smtClean="0">
                <a:latin typeface="Times New Roman" pitchFamily="18" charset="0"/>
                <a:cs typeface="Times New Roman" pitchFamily="18" charset="0"/>
              </a:rPr>
              <a:pPr/>
              <a:t>11</a:t>
            </a:fld>
            <a:endParaRPr lang="en-US" sz="2400" b="1" dirty="0">
              <a:latin typeface="Times New Roman" pitchFamily="18" charset="0"/>
              <a:cs typeface="Times New Roman" pitchFamily="18" charset="0"/>
            </a:endParaRPr>
          </a:p>
        </p:txBody>
      </p:sp>
      <p:sp>
        <p:nvSpPr>
          <p:cNvPr id="6" name="Title 1"/>
          <p:cNvSpPr>
            <a:spLocks noGrp="1"/>
          </p:cNvSpPr>
          <p:nvPr>
            <p:ph type="title"/>
          </p:nvPr>
        </p:nvSpPr>
        <p:spPr>
          <a:xfrm>
            <a:off x="457200" y="274638"/>
            <a:ext cx="8229600" cy="639762"/>
          </a:xfrm>
          <a:ln/>
        </p:spPr>
        <p:style>
          <a:lnRef idx="1">
            <a:schemeClr val="accent2"/>
          </a:lnRef>
          <a:fillRef idx="2">
            <a:schemeClr val="accent2"/>
          </a:fillRef>
          <a:effectRef idx="1">
            <a:schemeClr val="accent2"/>
          </a:effectRef>
          <a:fontRef idx="minor">
            <a:schemeClr val="dk1"/>
          </a:fontRef>
        </p:style>
        <p:txBody>
          <a:bodyPr>
            <a:normAutofit/>
          </a:bodyPr>
          <a:lstStyle/>
          <a:p>
            <a:r>
              <a:rPr lang="en-US" sz="2800" b="1" dirty="0" smtClean="0">
                <a:latin typeface="Times New Roman" pitchFamily="18" charset="0"/>
                <a:cs typeface="Times New Roman" pitchFamily="18" charset="0"/>
              </a:rPr>
              <a:t>9.MOISTURE SENSOR</a:t>
            </a:r>
            <a:endParaRPr lang="en-US" sz="2800" b="1" dirty="0">
              <a:latin typeface="Times New Roman" pitchFamily="18" charset="0"/>
              <a:cs typeface="Times New Roman" pitchFamily="18" charset="0"/>
            </a:endParaRPr>
          </a:p>
        </p:txBody>
      </p:sp>
      <p:pic>
        <p:nvPicPr>
          <p:cNvPr id="5" name="Image1" descr="https://encrypted-tbn1.gstatic.com/images?q=tbn:ANd9GcSSvs8nIj7YlaZAxqZ5qNkN6iFdNTrinV6DdMzv4w0sDyK4NZTTjQ"/>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5105400" y="3886200"/>
            <a:ext cx="2501106" cy="2133600"/>
          </a:xfrm>
          <a:prstGeom prst="rect">
            <a:avLst/>
          </a:prstGeom>
        </p:spPr>
        <p:style>
          <a:lnRef idx="1">
            <a:schemeClr val="accent1"/>
          </a:lnRef>
          <a:fillRef idx="2">
            <a:schemeClr val="accent1"/>
          </a:fillRef>
          <a:effectRef idx="1">
            <a:schemeClr val="accent1"/>
          </a:effectRef>
          <a:fontRef idx="minor">
            <a:schemeClr val="dk1"/>
          </a:fontRef>
        </p:style>
      </p:pic>
    </p:spTree>
    <p:extLst>
      <p:ext uri="{BB962C8B-B14F-4D97-AF65-F5344CB8AC3E}">
        <p14:creationId xmlns:p14="http://schemas.microsoft.com/office/powerpoint/2010/main" val="794483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5B964F-97FD-407F-AD32-2227046977B2}" type="slidenum">
              <a:rPr lang="en-US" sz="2400" b="1" smtClean="0">
                <a:latin typeface="Times New Roman" pitchFamily="18" charset="0"/>
                <a:cs typeface="Times New Roman" pitchFamily="18" charset="0"/>
              </a:rPr>
              <a:pPr/>
              <a:t>12</a:t>
            </a:fld>
            <a:endParaRPr lang="en-US" sz="2400" b="1" dirty="0">
              <a:latin typeface="Times New Roman" pitchFamily="18" charset="0"/>
              <a:cs typeface="Times New Roman" pitchFamily="18" charset="0"/>
            </a:endParaRPr>
          </a:p>
        </p:txBody>
      </p:sp>
      <p:sp>
        <p:nvSpPr>
          <p:cNvPr id="5" name="Title 1"/>
          <p:cNvSpPr>
            <a:spLocks noGrp="1"/>
          </p:cNvSpPr>
          <p:nvPr>
            <p:ph type="title"/>
          </p:nvPr>
        </p:nvSpPr>
        <p:spPr>
          <a:xfrm>
            <a:off x="457200" y="228600"/>
            <a:ext cx="8229600" cy="609600"/>
          </a:xfrm>
          <a:ln/>
        </p:spPr>
        <p:style>
          <a:lnRef idx="1">
            <a:schemeClr val="accent2"/>
          </a:lnRef>
          <a:fillRef idx="2">
            <a:schemeClr val="accent2"/>
          </a:fillRef>
          <a:effectRef idx="1">
            <a:schemeClr val="accent2"/>
          </a:effectRef>
          <a:fontRef idx="minor">
            <a:schemeClr val="dk1"/>
          </a:fontRef>
        </p:style>
        <p:txBody>
          <a:bodyPr>
            <a:normAutofit/>
          </a:bodyPr>
          <a:lstStyle/>
          <a:p>
            <a:r>
              <a:rPr lang="en-US" sz="2400" b="1" dirty="0" smtClean="0">
                <a:latin typeface="Times New Roman" pitchFamily="18" charset="0"/>
                <a:cs typeface="Times New Roman" pitchFamily="18" charset="0"/>
              </a:rPr>
              <a:t> 10.BLOCK DIAGRAM</a:t>
            </a:r>
            <a:endParaRPr lang="en-US" sz="24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533400" y="980706"/>
            <a:ext cx="8077200" cy="5145458"/>
          </a:xfrm>
          <a:prstGeom prst="rect">
            <a:avLst/>
          </a:prstGeom>
          <a:noFill/>
          <a:ln w="9525">
            <a:noFill/>
            <a:miter lim="800000"/>
            <a:headEnd/>
            <a:tailEnd/>
          </a:ln>
          <a:effectLst/>
        </p:spPr>
      </p:pic>
    </p:spTree>
    <p:extLst>
      <p:ext uri="{BB962C8B-B14F-4D97-AF65-F5344CB8AC3E}">
        <p14:creationId xmlns:p14="http://schemas.microsoft.com/office/powerpoint/2010/main" val="943415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715962"/>
          </a:xfrm>
        </p:spPr>
        <p:style>
          <a:lnRef idx="1">
            <a:schemeClr val="accent2"/>
          </a:lnRef>
          <a:fillRef idx="2">
            <a:schemeClr val="accent2"/>
          </a:fillRef>
          <a:effectRef idx="1">
            <a:schemeClr val="accent2"/>
          </a:effectRef>
          <a:fontRef idx="minor">
            <a:schemeClr val="dk1"/>
          </a:fontRef>
        </p:style>
        <p:txBody>
          <a:bodyPr>
            <a:noAutofit/>
          </a:bodyPr>
          <a:lstStyle/>
          <a:p>
            <a:r>
              <a:rPr lang="en-US" sz="2400" b="1" dirty="0" smtClean="0">
                <a:solidFill>
                  <a:schemeClr val="tx1"/>
                </a:solidFill>
                <a:latin typeface="Times New Roman" pitchFamily="18" charset="0"/>
                <a:cs typeface="Times New Roman" pitchFamily="18" charset="0"/>
              </a:rPr>
              <a:t>11.POWER SUPPLY MODULE</a:t>
            </a:r>
            <a:endParaRPr lang="en-US" sz="24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B5B964F-97FD-407F-AD32-2227046977B2}" type="slidenum">
              <a:rPr lang="en-US" sz="2400" b="1" smtClean="0">
                <a:latin typeface="Times New Roman" pitchFamily="18" charset="0"/>
                <a:cs typeface="Times New Roman" pitchFamily="18" charset="0"/>
              </a:rPr>
              <a:pPr/>
              <a:t>13</a:t>
            </a:fld>
            <a:endParaRPr lang="en-US" sz="2400" b="1" dirty="0">
              <a:latin typeface="Times New Roman" pitchFamily="18" charset="0"/>
              <a:cs typeface="Times New Roman" pitchFamily="18" charset="0"/>
            </a:endParaRPr>
          </a:p>
        </p:txBody>
      </p:sp>
      <p:pic>
        <p:nvPicPr>
          <p:cNvPr id="7" name="Image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609600" y="1447800"/>
            <a:ext cx="8001000" cy="2057400"/>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074549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1">
            <a:schemeClr val="accent2"/>
          </a:lnRef>
          <a:fillRef idx="2">
            <a:schemeClr val="accent2"/>
          </a:fillRef>
          <a:effectRef idx="1">
            <a:schemeClr val="accent2"/>
          </a:effectRef>
          <a:fontRef idx="minor">
            <a:schemeClr val="dk1"/>
          </a:fontRef>
        </p:style>
        <p:txBody>
          <a:bodyPr>
            <a:normAutofit/>
          </a:bodyPr>
          <a:lstStyle/>
          <a:p>
            <a:r>
              <a:rPr lang="en-US" sz="2400" b="1" dirty="0" smtClean="0">
                <a:latin typeface="Times New Roman" pitchFamily="18" charset="0"/>
                <a:cs typeface="Times New Roman" pitchFamily="18" charset="0"/>
              </a:rPr>
              <a:t>12.GAS SENSOR</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buFont typeface="Wingdings" pitchFamily="2" charset="2"/>
              <a:buChar char="Ø"/>
            </a:pPr>
            <a:r>
              <a:rPr lang="en-US" sz="2000" dirty="0" smtClean="0">
                <a:solidFill>
                  <a:srgbClr val="7030A0"/>
                </a:solidFill>
              </a:rPr>
              <a:t>A gas detector is a device which detects the presence of various gases within an area, usually as part of a safety system.</a:t>
            </a:r>
          </a:p>
          <a:p>
            <a:pPr>
              <a:buFont typeface="Wingdings" pitchFamily="2" charset="2"/>
              <a:buChar char="Ø"/>
            </a:pPr>
            <a:r>
              <a:rPr lang="en-US" sz="2000" dirty="0" smtClean="0">
                <a:solidFill>
                  <a:srgbClr val="7030A0"/>
                </a:solidFill>
              </a:rPr>
              <a:t>This type of equipment is used to detect a gas leak and interface with a control system so a process can be automatically shut down.</a:t>
            </a:r>
          </a:p>
          <a:p>
            <a:pPr>
              <a:buFont typeface="Wingdings" pitchFamily="2" charset="2"/>
              <a:buChar char="Ø"/>
            </a:pPr>
            <a:r>
              <a:rPr lang="en-US" sz="2000" dirty="0" smtClean="0">
                <a:solidFill>
                  <a:srgbClr val="7030A0"/>
                </a:solidFill>
              </a:rPr>
              <a:t>Gas detectors can be used to detect combustible, flammable and toxic gases and oxygen depletion. This type of device is used widely in industry and can be found in a variety of locations such as on oil rigs, to monitor manufacture processes and emerging technologies such as photovoltaic.</a:t>
            </a:r>
            <a:endParaRPr lang="en-US" sz="2000" dirty="0">
              <a:solidFill>
                <a:srgbClr val="7030A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B5B964F-97FD-407F-AD32-2227046977B2}" type="slidenum">
              <a:rPr lang="en-US" sz="2400" b="1" smtClean="0"/>
              <a:pPr/>
              <a:t>14</a:t>
            </a:fld>
            <a:endParaRPr lang="en-US" sz="2400" b="1" dirty="0"/>
          </a:p>
        </p:txBody>
      </p:sp>
      <p:pic>
        <p:nvPicPr>
          <p:cNvPr id="5" name="Image1" descr="images.jpg"/>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5638800" y="4495800"/>
            <a:ext cx="2533015" cy="1295400"/>
          </a:xfrm>
          <a:prstGeom prst="rect">
            <a:avLst/>
          </a:prstGeom>
        </p:spPr>
        <p:style>
          <a:lnRef idx="1">
            <a:schemeClr val="dk1"/>
          </a:lnRef>
          <a:fillRef idx="3">
            <a:schemeClr val="dk1"/>
          </a:fillRef>
          <a:effectRef idx="2">
            <a:schemeClr val="dk1"/>
          </a:effectRef>
          <a:fontRef idx="minor">
            <a:schemeClr val="lt1"/>
          </a:fontRef>
        </p:style>
      </p:pic>
      <p:sp>
        <p:nvSpPr>
          <p:cNvPr id="6" name="Rectangle 5"/>
          <p:cNvSpPr/>
          <p:nvPr/>
        </p:nvSpPr>
        <p:spPr>
          <a:xfrm>
            <a:off x="5791200" y="5791200"/>
            <a:ext cx="2158796" cy="369332"/>
          </a:xfrm>
          <a:prstGeom prst="rect">
            <a:avLst/>
          </a:prstGeom>
        </p:spPr>
        <p:txBody>
          <a:bodyPr wrap="none">
            <a:spAutoFit/>
          </a:bodyPr>
          <a:lstStyle/>
          <a:p>
            <a:r>
              <a:rPr lang="en-US" dirty="0" smtClean="0">
                <a:solidFill>
                  <a:srgbClr val="7030A0"/>
                </a:solidFill>
              </a:rPr>
              <a:t>Fig</a:t>
            </a:r>
            <a:r>
              <a:rPr lang="en-US" u="sng" dirty="0" smtClean="0">
                <a:solidFill>
                  <a:srgbClr val="7030A0"/>
                </a:solidFill>
              </a:rPr>
              <a:t>:</a:t>
            </a:r>
            <a:r>
              <a:rPr lang="en-US" dirty="0" smtClean="0">
                <a:solidFill>
                  <a:srgbClr val="7030A0"/>
                </a:solidFill>
              </a:rPr>
              <a:t> MQ2 Gas Sensor.</a:t>
            </a:r>
            <a:endParaRPr lang="en-US" dirty="0">
              <a:solidFill>
                <a:srgbClr val="7030A0"/>
              </a:solidFill>
            </a:endParaRPr>
          </a:p>
        </p:txBody>
      </p:sp>
    </p:spTree>
    <p:extLst>
      <p:ext uri="{BB962C8B-B14F-4D97-AF65-F5344CB8AC3E}">
        <p14:creationId xmlns:p14="http://schemas.microsoft.com/office/powerpoint/2010/main" val="4284414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en-US" sz="2400" b="1" dirty="0" smtClean="0"/>
              <a:t>13.Conclusion</a:t>
            </a:r>
            <a:endParaRPr lang="en-US" sz="2400" b="1"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buFont typeface="Wingdings" pitchFamily="2" charset="2"/>
              <a:buChar char="Ø"/>
            </a:pPr>
            <a:r>
              <a:rPr lang="en-US" sz="2000" dirty="0" smtClean="0">
                <a:solidFill>
                  <a:schemeClr val="accent6">
                    <a:lumMod val="75000"/>
                  </a:schemeClr>
                </a:solidFill>
                <a:latin typeface="Times New Roman" pitchFamily="18" charset="0"/>
                <a:cs typeface="Times New Roman" pitchFamily="18" charset="0"/>
              </a:rPr>
              <a:t>We have studied about various sensors and various interfacing techniques and achieved a rough idea to reach towards our model project.</a:t>
            </a:r>
          </a:p>
          <a:p>
            <a:pPr>
              <a:buFont typeface="Wingdings" pitchFamily="2" charset="2"/>
              <a:buChar char="Ø"/>
            </a:pPr>
            <a:r>
              <a:rPr lang="en-US" sz="2000" smtClean="0">
                <a:solidFill>
                  <a:schemeClr val="accent6">
                    <a:lumMod val="75000"/>
                  </a:schemeClr>
                </a:solidFill>
                <a:latin typeface="Times New Roman" pitchFamily="18" charset="0"/>
                <a:cs typeface="Times New Roman" pitchFamily="18" charset="0"/>
              </a:rPr>
              <a:t>A through </a:t>
            </a:r>
            <a:r>
              <a:rPr lang="en-US" sz="2000" dirty="0" smtClean="0">
                <a:solidFill>
                  <a:schemeClr val="accent6">
                    <a:lumMod val="75000"/>
                  </a:schemeClr>
                </a:solidFill>
                <a:latin typeface="Times New Roman" pitchFamily="18" charset="0"/>
                <a:cs typeface="Times New Roman" pitchFamily="18" charset="0"/>
              </a:rPr>
              <a:t>study in detail regarding coding for its proper implementation  and display remains to be done.</a:t>
            </a:r>
          </a:p>
          <a:p>
            <a:pPr>
              <a:buFont typeface="Wingdings" pitchFamily="2" charset="2"/>
              <a:buChar char="Ø"/>
            </a:pPr>
            <a:r>
              <a:rPr lang="en-US" sz="2000" dirty="0" smtClean="0">
                <a:solidFill>
                  <a:schemeClr val="accent6">
                    <a:lumMod val="75000"/>
                  </a:schemeClr>
                </a:solidFill>
                <a:latin typeface="Times New Roman" pitchFamily="18" charset="0"/>
                <a:cs typeface="Times New Roman" pitchFamily="18" charset="0"/>
              </a:rPr>
              <a:t>In fine we are gradually proceeding  towards the theoretical  implementation of our project(ongoing) and with further study our knowledge  about its proper  execution is going to be enhanced.</a:t>
            </a:r>
            <a:endParaRPr lang="en-US" sz="2000" dirty="0">
              <a:solidFill>
                <a:schemeClr val="accent6">
                  <a:lumMod val="7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B5B964F-97FD-407F-AD32-2227046977B2}" type="slidenum">
              <a:rPr lang="en-US" sz="2400" b="1" smtClean="0">
                <a:latin typeface="Times New Roman" pitchFamily="18" charset="0"/>
                <a:cs typeface="Times New Roman" pitchFamily="18" charset="0"/>
              </a:rPr>
              <a:pPr/>
              <a:t>15</a:t>
            </a:fld>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998908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5B964F-97FD-407F-AD32-2227046977B2}" type="slidenum">
              <a:rPr lang="en-US" sz="2400" b="1" smtClean="0"/>
              <a:pPr/>
              <a:t>16</a:t>
            </a:fld>
            <a:endParaRPr lang="en-US" sz="2400" b="1" dirty="0"/>
          </a:p>
        </p:txBody>
      </p:sp>
      <p:sp>
        <p:nvSpPr>
          <p:cNvPr id="8" name="Oval 7"/>
          <p:cNvSpPr/>
          <p:nvPr/>
        </p:nvSpPr>
        <p:spPr>
          <a:xfrm>
            <a:off x="1905000" y="1905000"/>
            <a:ext cx="5943600" cy="2362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solidFill>
                  <a:srgbClr val="FFFF00"/>
                </a:solidFill>
                <a:latin typeface="Eras Bold ITC" pitchFamily="34" charset="0"/>
              </a:rPr>
              <a:t>THANK       YOU</a:t>
            </a:r>
            <a:endParaRPr lang="en-US" sz="6000" dirty="0">
              <a:solidFill>
                <a:srgbClr val="FFFF00"/>
              </a:solidFill>
              <a:latin typeface="Eras Bold ITC" pitchFamily="34" charset="0"/>
            </a:endParaRPr>
          </a:p>
        </p:txBody>
      </p:sp>
    </p:spTree>
    <p:extLst>
      <p:ext uri="{BB962C8B-B14F-4D97-AF65-F5344CB8AC3E}">
        <p14:creationId xmlns:p14="http://schemas.microsoft.com/office/powerpoint/2010/main" val="664354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6B5B964F-97FD-407F-AD32-2227046977B2}" type="slidenum">
              <a:rPr lang="en-US" smtClean="0"/>
              <a:pPr/>
              <a:t>17</a:t>
            </a:fld>
            <a:endParaRPr lang="en-US"/>
          </a:p>
        </p:txBody>
      </p:sp>
    </p:spTree>
    <p:extLst>
      <p:ext uri="{BB962C8B-B14F-4D97-AF65-F5344CB8AC3E}">
        <p14:creationId xmlns:p14="http://schemas.microsoft.com/office/powerpoint/2010/main" val="1555586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1">
            <a:schemeClr val="accent2"/>
          </a:lnRef>
          <a:fillRef idx="2">
            <a:schemeClr val="accent2"/>
          </a:fillRef>
          <a:effectRef idx="1">
            <a:schemeClr val="accent2"/>
          </a:effectRef>
          <a:fontRef idx="minor">
            <a:schemeClr val="dk1"/>
          </a:fontRef>
        </p:style>
        <p:txBody>
          <a:bodyPr>
            <a:normAutofit/>
          </a:bodyPr>
          <a:lstStyle/>
          <a:p>
            <a:r>
              <a:rPr lang="en-US" sz="3600" dirty="0" smtClean="0"/>
              <a:t>Flow of presentation</a:t>
            </a:r>
            <a:endParaRPr lang="en-US" sz="3600" dirty="0"/>
          </a:p>
        </p:txBody>
      </p:sp>
      <p:sp>
        <p:nvSpPr>
          <p:cNvPr id="3" name="Content Placeholder 2"/>
          <p:cNvSpPr>
            <a:spLocks noGrp="1"/>
          </p:cNvSpPr>
          <p:nvPr>
            <p:ph idx="1"/>
          </p:nvPr>
        </p:nvSpPr>
        <p:spPr>
          <a:xfrm>
            <a:off x="457200" y="1676400"/>
            <a:ext cx="8229600" cy="4525963"/>
          </a:xfrm>
        </p:spPr>
        <p:style>
          <a:lnRef idx="2">
            <a:schemeClr val="accent1"/>
          </a:lnRef>
          <a:fillRef idx="1">
            <a:schemeClr val="lt1"/>
          </a:fillRef>
          <a:effectRef idx="0">
            <a:schemeClr val="accent1"/>
          </a:effectRef>
          <a:fontRef idx="minor">
            <a:schemeClr val="dk1"/>
          </a:fontRef>
        </p:style>
        <p:txBody>
          <a:bodyPr>
            <a:normAutofit/>
          </a:bodyPr>
          <a:lstStyle/>
          <a:p>
            <a:r>
              <a:rPr lang="en-US" sz="1800" dirty="0" smtClean="0">
                <a:solidFill>
                  <a:srgbClr val="00B050"/>
                </a:solidFill>
                <a:latin typeface="Times New Roman" pitchFamily="18" charset="0"/>
                <a:cs typeface="Times New Roman" pitchFamily="18" charset="0"/>
              </a:rPr>
              <a:t>1. Objective</a:t>
            </a:r>
          </a:p>
          <a:p>
            <a:r>
              <a:rPr lang="en-US" sz="1800" dirty="0" smtClean="0">
                <a:solidFill>
                  <a:srgbClr val="00B050"/>
                </a:solidFill>
                <a:latin typeface="Times New Roman" pitchFamily="18" charset="0"/>
                <a:cs typeface="Times New Roman" pitchFamily="18" charset="0"/>
              </a:rPr>
              <a:t>2. Motivation</a:t>
            </a:r>
          </a:p>
          <a:p>
            <a:r>
              <a:rPr lang="en-US" sz="1800" dirty="0" smtClean="0">
                <a:solidFill>
                  <a:srgbClr val="00B050"/>
                </a:solidFill>
                <a:latin typeface="Times New Roman" pitchFamily="18" charset="0"/>
                <a:cs typeface="Times New Roman" pitchFamily="18" charset="0"/>
              </a:rPr>
              <a:t>3. Abstract</a:t>
            </a:r>
          </a:p>
          <a:p>
            <a:r>
              <a:rPr lang="en-US" sz="1800" dirty="0" smtClean="0">
                <a:solidFill>
                  <a:srgbClr val="00B050"/>
                </a:solidFill>
                <a:latin typeface="Times New Roman" pitchFamily="18" charset="0"/>
                <a:cs typeface="Times New Roman" pitchFamily="18" charset="0"/>
              </a:rPr>
              <a:t>4. Introduction</a:t>
            </a:r>
          </a:p>
          <a:p>
            <a:r>
              <a:rPr lang="en-US" sz="1800" dirty="0" smtClean="0">
                <a:solidFill>
                  <a:srgbClr val="00B050"/>
                </a:solidFill>
                <a:latin typeface="Times New Roman" pitchFamily="18" charset="0"/>
                <a:cs typeface="Times New Roman" pitchFamily="18" charset="0"/>
              </a:rPr>
              <a:t>5.ZIGBEE</a:t>
            </a:r>
          </a:p>
          <a:p>
            <a:r>
              <a:rPr lang="en-US" sz="1800" dirty="0" smtClean="0">
                <a:solidFill>
                  <a:srgbClr val="00B050"/>
                </a:solidFill>
                <a:latin typeface="Times New Roman" pitchFamily="18" charset="0"/>
                <a:cs typeface="Times New Roman" pitchFamily="18" charset="0"/>
              </a:rPr>
              <a:t>6.WHY ZIGBEE???</a:t>
            </a:r>
          </a:p>
          <a:p>
            <a:r>
              <a:rPr lang="en-US" sz="1800" dirty="0" smtClean="0">
                <a:solidFill>
                  <a:srgbClr val="00B050"/>
                </a:solidFill>
                <a:latin typeface="Times New Roman" pitchFamily="18" charset="0"/>
                <a:cs typeface="Times New Roman" pitchFamily="18" charset="0"/>
              </a:rPr>
              <a:t>7.REQUIREMENT</a:t>
            </a:r>
          </a:p>
          <a:p>
            <a:r>
              <a:rPr lang="en-US" sz="1800" dirty="0" smtClean="0">
                <a:solidFill>
                  <a:srgbClr val="00B050"/>
                </a:solidFill>
                <a:latin typeface="Times New Roman" pitchFamily="18" charset="0"/>
                <a:cs typeface="Times New Roman" pitchFamily="18" charset="0"/>
              </a:rPr>
              <a:t>8.THERMISTOR</a:t>
            </a:r>
          </a:p>
          <a:p>
            <a:r>
              <a:rPr lang="en-US" sz="1800" dirty="0" smtClean="0">
                <a:solidFill>
                  <a:srgbClr val="00B050"/>
                </a:solidFill>
                <a:latin typeface="Times New Roman" pitchFamily="18" charset="0"/>
                <a:cs typeface="Times New Roman" pitchFamily="18" charset="0"/>
              </a:rPr>
              <a:t>9.MOISTURE SENSOR</a:t>
            </a:r>
          </a:p>
          <a:p>
            <a:r>
              <a:rPr lang="en-US" sz="1800" dirty="0" smtClean="0">
                <a:solidFill>
                  <a:srgbClr val="00B050"/>
                </a:solidFill>
                <a:latin typeface="Times New Roman" pitchFamily="18" charset="0"/>
                <a:cs typeface="Times New Roman" pitchFamily="18" charset="0"/>
              </a:rPr>
              <a:t>10.BLOCK</a:t>
            </a:r>
            <a:r>
              <a:rPr lang="en-US" sz="1800" b="1" dirty="0" smtClean="0">
                <a:solidFill>
                  <a:srgbClr val="00B050"/>
                </a:solidFill>
                <a:latin typeface="Times New Roman" pitchFamily="18" charset="0"/>
                <a:cs typeface="Times New Roman" pitchFamily="18" charset="0"/>
              </a:rPr>
              <a:t> </a:t>
            </a:r>
            <a:r>
              <a:rPr lang="en-US" sz="1800" dirty="0" smtClean="0">
                <a:solidFill>
                  <a:srgbClr val="00B050"/>
                </a:solidFill>
                <a:latin typeface="Times New Roman" pitchFamily="18" charset="0"/>
                <a:cs typeface="Times New Roman" pitchFamily="18" charset="0"/>
              </a:rPr>
              <a:t>DIAGRAM</a:t>
            </a:r>
          </a:p>
          <a:p>
            <a:r>
              <a:rPr lang="en-US" sz="1800" dirty="0" smtClean="0">
                <a:solidFill>
                  <a:srgbClr val="00B050"/>
                </a:solidFill>
                <a:latin typeface="Times New Roman" pitchFamily="18" charset="0"/>
                <a:cs typeface="Times New Roman" pitchFamily="18" charset="0"/>
              </a:rPr>
              <a:t>11.POWER SUPPLY MODULE</a:t>
            </a:r>
          </a:p>
          <a:p>
            <a:r>
              <a:rPr lang="en-US" sz="1800" dirty="0" smtClean="0">
                <a:solidFill>
                  <a:srgbClr val="00B050"/>
                </a:solidFill>
                <a:latin typeface="Times New Roman" pitchFamily="18" charset="0"/>
                <a:cs typeface="Times New Roman" pitchFamily="18" charset="0"/>
              </a:rPr>
              <a:t>12.GAS SENSOR</a:t>
            </a:r>
          </a:p>
          <a:p>
            <a:r>
              <a:rPr lang="en-US" sz="1800" dirty="0" smtClean="0">
                <a:solidFill>
                  <a:srgbClr val="00B050"/>
                </a:solidFill>
              </a:rPr>
              <a:t>13.Conclusion</a:t>
            </a:r>
            <a:endParaRPr lang="en-US" sz="1800" dirty="0" smtClean="0">
              <a:solidFill>
                <a:srgbClr val="00B05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r>
              <a:rPr lang="en-US" sz="2400" b="1" dirty="0" smtClean="0">
                <a:latin typeface="Times New Roman" pitchFamily="18" charset="0"/>
                <a:cs typeface="Times New Roman" pitchFamily="18" charset="0"/>
              </a:rPr>
              <a:t>2</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144000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en-US" sz="3600" b="1" dirty="0" smtClean="0"/>
              <a:t>1. Objective</a:t>
            </a:r>
            <a:endParaRPr lang="en-US" sz="3600" b="1"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lvl="0"/>
            <a:r>
              <a:rPr lang="en-US" sz="2400" dirty="0" smtClean="0">
                <a:solidFill>
                  <a:srgbClr val="0070C0"/>
                </a:solidFill>
              </a:rPr>
              <a:t>To develop a social relevant project.</a:t>
            </a:r>
          </a:p>
          <a:p>
            <a:pPr lvl="0"/>
            <a:endParaRPr lang="en-US" sz="2400" dirty="0" smtClean="0">
              <a:solidFill>
                <a:srgbClr val="0070C0"/>
              </a:solidFill>
            </a:endParaRPr>
          </a:p>
          <a:p>
            <a:pPr lvl="0"/>
            <a:r>
              <a:rPr lang="en-US" sz="2400" dirty="0" smtClean="0">
                <a:solidFill>
                  <a:srgbClr val="0070C0"/>
                </a:solidFill>
              </a:rPr>
              <a:t>To learn ZIGBEE technology.</a:t>
            </a:r>
          </a:p>
          <a:p>
            <a:pPr lvl="0"/>
            <a:endParaRPr lang="en-US" sz="2400" dirty="0" smtClean="0">
              <a:solidFill>
                <a:srgbClr val="0070C0"/>
              </a:solidFill>
            </a:endParaRPr>
          </a:p>
          <a:p>
            <a:pPr lvl="0"/>
            <a:r>
              <a:rPr lang="en-US" sz="2400" dirty="0" smtClean="0">
                <a:solidFill>
                  <a:srgbClr val="0070C0"/>
                </a:solidFill>
              </a:rPr>
              <a:t>  To develop a embedded system to provide safety to the mine workers.</a:t>
            </a:r>
          </a:p>
          <a:p>
            <a:pPr lvl="0"/>
            <a:endParaRPr lang="en-US" sz="2400" dirty="0" smtClean="0">
              <a:solidFill>
                <a:srgbClr val="0070C0"/>
              </a:solidFill>
            </a:endParaRPr>
          </a:p>
          <a:p>
            <a:pPr lvl="0"/>
            <a:r>
              <a:rPr lang="en-US" sz="2400" dirty="0" smtClean="0">
                <a:solidFill>
                  <a:srgbClr val="0070C0"/>
                </a:solidFill>
              </a:rPr>
              <a:t>  To learn embedded system design.</a:t>
            </a:r>
          </a:p>
          <a:p>
            <a:pPr>
              <a:buFont typeface="Wingdings" pitchFamily="2" charset="2"/>
              <a:buChar char="Ø"/>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B5B964F-97FD-407F-AD32-2227046977B2}" type="slidenum">
              <a:rPr lang="en-US" sz="2400" b="1" smtClean="0"/>
              <a:pPr/>
              <a:t>3</a:t>
            </a:fld>
            <a:endParaRPr lang="en-US" sz="2400" b="1" dirty="0"/>
          </a:p>
        </p:txBody>
      </p:sp>
    </p:spTree>
    <p:extLst>
      <p:ext uri="{BB962C8B-B14F-4D97-AF65-F5344CB8AC3E}">
        <p14:creationId xmlns:p14="http://schemas.microsoft.com/office/powerpoint/2010/main" val="4053031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en-US" sz="3600" b="1" dirty="0" smtClean="0"/>
              <a:t>2. Motivation</a:t>
            </a:r>
            <a:endParaRPr lang="en-US" sz="3600" b="1"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buFont typeface="Wingdings" pitchFamily="2" charset="2"/>
              <a:buChar char="Ø"/>
            </a:pPr>
            <a:r>
              <a:rPr lang="en-US" sz="2000" dirty="0" smtClean="0">
                <a:solidFill>
                  <a:srgbClr val="00B050"/>
                </a:solidFill>
                <a:latin typeface="Times New Roman" pitchFamily="18" charset="0"/>
                <a:cs typeface="Times New Roman" pitchFamily="18" charset="0"/>
              </a:rPr>
              <a:t>     Coal mine safety is of  utmost concern to the health condition of the mine workers.</a:t>
            </a:r>
          </a:p>
          <a:p>
            <a:pPr>
              <a:buFont typeface="Wingdings" pitchFamily="2" charset="2"/>
              <a:buChar char="Ø"/>
            </a:pPr>
            <a:r>
              <a:rPr lang="en-US" sz="2000" dirty="0" smtClean="0">
                <a:solidFill>
                  <a:srgbClr val="00B050"/>
                </a:solidFill>
                <a:latin typeface="Times New Roman" pitchFamily="18" charset="0"/>
                <a:cs typeface="Times New Roman" pitchFamily="18" charset="0"/>
              </a:rPr>
              <a:t>     Due to various unforeseen accidents that  occur frequently may be  due to leakage of poisonous gases, exceed in safe temperature, increase in humidity and other physical conditions, many workers lose their valuable lives. </a:t>
            </a:r>
          </a:p>
          <a:p>
            <a:pPr>
              <a:buFont typeface="Wingdings" pitchFamily="2" charset="2"/>
              <a:buChar char="Ø"/>
            </a:pPr>
            <a:r>
              <a:rPr lang="en-US" sz="2000" dirty="0" smtClean="0">
                <a:solidFill>
                  <a:srgbClr val="00B050"/>
                </a:solidFill>
                <a:latin typeface="Times New Roman" pitchFamily="18" charset="0"/>
                <a:cs typeface="Times New Roman" pitchFamily="18" charset="0"/>
              </a:rPr>
              <a:t>    To save their valuable lives it motivated us to undergo some sort of model project using ARM microcontroller and connecting it to LCD and necessary material in our further study. </a:t>
            </a:r>
          </a:p>
          <a:p>
            <a:pPr>
              <a:buNone/>
            </a:pPr>
            <a:endParaRPr lang="en-US" sz="2400" dirty="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B5B964F-97FD-407F-AD32-2227046977B2}" type="slidenum">
              <a:rPr lang="en-US" sz="2400" b="1" smtClean="0"/>
              <a:pPr/>
              <a:t>4</a:t>
            </a:fld>
            <a:endParaRPr lang="en-US" sz="2400" b="1" dirty="0"/>
          </a:p>
        </p:txBody>
      </p:sp>
    </p:spTree>
    <p:extLst>
      <p:ext uri="{BB962C8B-B14F-4D97-AF65-F5344CB8AC3E}">
        <p14:creationId xmlns:p14="http://schemas.microsoft.com/office/powerpoint/2010/main" val="428079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en-US" sz="3200" b="1" dirty="0" smtClean="0">
                <a:latin typeface="Times New Roman" pitchFamily="18" charset="0"/>
                <a:cs typeface="Times New Roman" pitchFamily="18" charset="0"/>
              </a:rPr>
              <a:t>3. Abstract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a:bodyPr>
          <a:lstStyle/>
          <a:p>
            <a:r>
              <a:rPr lang="en-US" dirty="0" smtClean="0"/>
              <a:t> </a:t>
            </a:r>
            <a:r>
              <a:rPr lang="en-US" sz="1800" dirty="0" smtClean="0"/>
              <a:t>This paper addresses a cost-effective, flexible solution of underground mine workers’ safety. A module of MEMS based sensors are used for underground environment monitoring and automating progression of measurement data through digital wireless communication technique is proposed with high accuracy, smooth control and reliability. </a:t>
            </a:r>
          </a:p>
          <a:p>
            <a:r>
              <a:rPr lang="en-US" sz="1800" dirty="0" smtClean="0"/>
              <a:t>    In this project(ongoing) the research method of Mine Safety Monitoring System based on </a:t>
            </a:r>
            <a:r>
              <a:rPr lang="en-US" sz="1800" dirty="0" err="1" smtClean="0"/>
              <a:t>Zigbee</a:t>
            </a:r>
            <a:r>
              <a:rPr lang="en-US" sz="1800" dirty="0" smtClean="0"/>
              <a:t> is elaborated, and the hardware design of </a:t>
            </a:r>
            <a:r>
              <a:rPr lang="en-US" sz="1800" dirty="0" err="1" smtClean="0"/>
              <a:t>Zigbee</a:t>
            </a:r>
            <a:r>
              <a:rPr lang="en-US" sz="1800" dirty="0" smtClean="0"/>
              <a:t> sensor node and system software design are discussed. </a:t>
            </a:r>
            <a:r>
              <a:rPr lang="en-US" sz="1800" dirty="0" err="1" smtClean="0"/>
              <a:t>Zigbee</a:t>
            </a:r>
            <a:r>
              <a:rPr lang="en-US" sz="1800" dirty="0" smtClean="0"/>
              <a:t>-based Mine Safety Monitoring System can achieve a variety of safety factors of production, and underground environment (such as gas, temperature, humidity and other environmental indicators) for monitoring, controlling mine production, safety management to provide a good basis for decision making.</a:t>
            </a: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B5B964F-97FD-407F-AD32-2227046977B2}" type="slidenum">
              <a:rPr lang="en-US" sz="2400" b="1" smtClean="0"/>
              <a:pPr/>
              <a:t>5</a:t>
            </a:fld>
            <a:endParaRPr lang="en-US" sz="2400" b="1" dirty="0"/>
          </a:p>
        </p:txBody>
      </p:sp>
    </p:spTree>
    <p:extLst>
      <p:ext uri="{BB962C8B-B14F-4D97-AF65-F5344CB8AC3E}">
        <p14:creationId xmlns:p14="http://schemas.microsoft.com/office/powerpoint/2010/main" val="2765627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en-US" sz="3200" b="1" dirty="0" smtClean="0">
                <a:latin typeface="Times New Roman" pitchFamily="18" charset="0"/>
                <a:cs typeface="Times New Roman" pitchFamily="18" charset="0"/>
              </a:rPr>
              <a:t>4. Introduction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buFont typeface="Wingdings" pitchFamily="2" charset="2"/>
              <a:buChar char="Ø"/>
            </a:pPr>
            <a:r>
              <a:rPr lang="en-US" sz="2400" dirty="0" smtClean="0">
                <a:solidFill>
                  <a:srgbClr val="7030A0"/>
                </a:solidFill>
              </a:rPr>
              <a:t>Industrial safety is one of the main aspects of industry specially mining industry.</a:t>
            </a:r>
          </a:p>
          <a:p>
            <a:pPr marL="0" indent="0">
              <a:buFont typeface="Wingdings" pitchFamily="2" charset="2"/>
              <a:buChar char="Ø"/>
            </a:pPr>
            <a:endParaRPr lang="en-US" sz="2400" dirty="0" smtClean="0">
              <a:solidFill>
                <a:srgbClr val="7030A0"/>
              </a:solidFill>
            </a:endParaRPr>
          </a:p>
          <a:p>
            <a:pPr marL="0" indent="0">
              <a:buFont typeface="Wingdings" pitchFamily="2" charset="2"/>
              <a:buChar char="Ø"/>
            </a:pPr>
            <a:r>
              <a:rPr lang="en-US" sz="2400" dirty="0" smtClean="0">
                <a:solidFill>
                  <a:srgbClr val="7030A0"/>
                </a:solidFill>
              </a:rPr>
              <a:t>Communication is the main key factor for any industry today to monitor different parameters and take necessary actions accordingly to avoid any types of hazards.</a:t>
            </a:r>
          </a:p>
          <a:p>
            <a:pPr marL="0" indent="0">
              <a:buNone/>
            </a:pPr>
            <a:endParaRPr lang="en-US" sz="2400" dirty="0" smtClean="0">
              <a:solidFill>
                <a:srgbClr val="7030A0"/>
              </a:solidFill>
            </a:endParaRPr>
          </a:p>
          <a:p>
            <a:pPr marL="0" indent="0">
              <a:buFont typeface="Wingdings" pitchFamily="2" charset="2"/>
              <a:buChar char="Ø"/>
            </a:pPr>
            <a:r>
              <a:rPr lang="en-US" sz="2400" dirty="0" smtClean="0">
                <a:solidFill>
                  <a:srgbClr val="7030A0"/>
                </a:solidFill>
              </a:rPr>
              <a:t>Coal mine safety monitoring system based on wireless sensor network can timely and accurately reflect dynamic situation of staff in the underground regions to ground computer system</a:t>
            </a:r>
            <a:r>
              <a:rPr lang="en-US" sz="2400" dirty="0" smtClean="0"/>
              <a:t>.</a:t>
            </a:r>
            <a:endParaRPr lang="en-US" sz="2400" b="1" u="sng" dirty="0" smtClean="0">
              <a:solidFill>
                <a:srgbClr val="7030A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B5B964F-97FD-407F-AD32-2227046977B2}" type="slidenum">
              <a:rPr lang="en-US" sz="2400" b="1" smtClean="0"/>
              <a:pPr/>
              <a:t>6</a:t>
            </a:fld>
            <a:endParaRPr lang="en-US" sz="2400" b="1" dirty="0"/>
          </a:p>
        </p:txBody>
      </p:sp>
    </p:spTree>
    <p:extLst>
      <p:ext uri="{BB962C8B-B14F-4D97-AF65-F5344CB8AC3E}">
        <p14:creationId xmlns:p14="http://schemas.microsoft.com/office/powerpoint/2010/main" val="3148859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a:ln/>
        </p:spPr>
        <p:style>
          <a:lnRef idx="1">
            <a:schemeClr val="accent2"/>
          </a:lnRef>
          <a:fillRef idx="2">
            <a:schemeClr val="accent2"/>
          </a:fillRef>
          <a:effectRef idx="1">
            <a:schemeClr val="accent2"/>
          </a:effectRef>
          <a:fontRef idx="minor">
            <a:schemeClr val="dk1"/>
          </a:fontRef>
        </p:style>
        <p:txBody>
          <a:bodyPr>
            <a:normAutofit/>
          </a:bodyPr>
          <a:lstStyle/>
          <a:p>
            <a:r>
              <a:rPr lang="en-US" sz="3200" b="1" dirty="0" smtClean="0">
                <a:latin typeface="Times New Roman" pitchFamily="18" charset="0"/>
                <a:cs typeface="Times New Roman" pitchFamily="18" charset="0"/>
              </a:rPr>
              <a:t>5. ZIGBEE</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style>
          <a:lnRef idx="2">
            <a:schemeClr val="accent1"/>
          </a:lnRef>
          <a:fillRef idx="1">
            <a:schemeClr val="lt1"/>
          </a:fillRef>
          <a:effectRef idx="0">
            <a:schemeClr val="accent1"/>
          </a:effectRef>
          <a:fontRef idx="minor">
            <a:schemeClr val="dk1"/>
          </a:fontRef>
        </p:style>
        <p:txBody>
          <a:bodyPr>
            <a:normAutofit/>
          </a:bodyPr>
          <a:lstStyle/>
          <a:p>
            <a:pPr>
              <a:buFont typeface="Wingdings" pitchFamily="2" charset="2"/>
              <a:buChar char="Ø"/>
            </a:pPr>
            <a:r>
              <a:rPr lang="en-US" sz="2000" dirty="0" err="1" smtClean="0">
                <a:solidFill>
                  <a:srgbClr val="FF0000"/>
                </a:solidFill>
                <a:latin typeface="Times New Roman" pitchFamily="18" charset="0"/>
                <a:cs typeface="Times New Roman" pitchFamily="18" charset="0"/>
              </a:rPr>
              <a:t>Zigbee</a:t>
            </a:r>
            <a:r>
              <a:rPr lang="en-US" sz="2000" dirty="0" smtClean="0">
                <a:solidFill>
                  <a:srgbClr val="FF0000"/>
                </a:solidFill>
                <a:latin typeface="Times New Roman" pitchFamily="18" charset="0"/>
                <a:cs typeface="Times New Roman" pitchFamily="18" charset="0"/>
              </a:rPr>
              <a:t> wireless network technology is a new standard launched and made by </a:t>
            </a:r>
            <a:r>
              <a:rPr lang="en-US" sz="2000" dirty="0" err="1" smtClean="0">
                <a:solidFill>
                  <a:srgbClr val="FF0000"/>
                </a:solidFill>
                <a:latin typeface="Times New Roman" pitchFamily="18" charset="0"/>
                <a:cs typeface="Times New Roman" pitchFamily="18" charset="0"/>
              </a:rPr>
              <a:t>Zigbee</a:t>
            </a:r>
            <a:r>
              <a:rPr lang="en-US" sz="2000" dirty="0" smtClean="0">
                <a:solidFill>
                  <a:srgbClr val="FF0000"/>
                </a:solidFill>
                <a:latin typeface="Times New Roman" pitchFamily="18" charset="0"/>
                <a:cs typeface="Times New Roman" pitchFamily="18" charset="0"/>
              </a:rPr>
              <a:t> alliance. The alliance , founded in august 2001, is a fast growing and non-profit organization , and it aims to provide consumers with more flexible and easier electronic products.</a:t>
            </a:r>
          </a:p>
          <a:p>
            <a:pPr>
              <a:buFont typeface="Wingdings" pitchFamily="2" charset="2"/>
              <a:buChar char="Ø"/>
            </a:pPr>
            <a:endParaRPr lang="en-US" sz="2000" dirty="0" smtClean="0">
              <a:solidFill>
                <a:srgbClr val="FF0000"/>
              </a:solidFill>
              <a:latin typeface="Times New Roman" pitchFamily="18" charset="0"/>
              <a:cs typeface="Times New Roman" pitchFamily="18" charset="0"/>
            </a:endParaRPr>
          </a:p>
          <a:p>
            <a:pPr>
              <a:buFont typeface="Wingdings" pitchFamily="2" charset="2"/>
              <a:buChar char="Ø"/>
            </a:pPr>
            <a:r>
              <a:rPr lang="en-US" sz="2000" dirty="0" err="1" smtClean="0">
                <a:solidFill>
                  <a:srgbClr val="FF0000"/>
                </a:solidFill>
                <a:latin typeface="Times New Roman" pitchFamily="18" charset="0"/>
                <a:cs typeface="Times New Roman" pitchFamily="18" charset="0"/>
              </a:rPr>
              <a:t>Zigbee</a:t>
            </a:r>
            <a:r>
              <a:rPr lang="en-US" sz="2000" dirty="0" smtClean="0">
                <a:solidFill>
                  <a:srgbClr val="FF0000"/>
                </a:solidFill>
                <a:latin typeface="Times New Roman" pitchFamily="18" charset="0"/>
                <a:cs typeface="Times New Roman" pitchFamily="18" charset="0"/>
              </a:rPr>
              <a:t> uses free frequency bands of 2.4 GHz and 900 MHz, and its transmission rate is 20 Kbps to 250 Kbps.</a:t>
            </a:r>
          </a:p>
          <a:p>
            <a:pPr>
              <a:buFont typeface="Wingdings" pitchFamily="2" charset="2"/>
              <a:buChar char="Ø"/>
            </a:pPr>
            <a:endParaRPr lang="en-US" sz="2000" dirty="0" smtClean="0">
              <a:solidFill>
                <a:srgbClr val="FF0000"/>
              </a:solidFill>
              <a:latin typeface="Times New Roman" pitchFamily="18" charset="0"/>
              <a:cs typeface="Times New Roman" pitchFamily="18" charset="0"/>
            </a:endParaRPr>
          </a:p>
          <a:p>
            <a:pPr>
              <a:buFont typeface="Wingdings" pitchFamily="2" charset="2"/>
              <a:buChar char="Ø"/>
            </a:pPr>
            <a:r>
              <a:rPr lang="en-US" sz="2000" dirty="0" smtClean="0">
                <a:solidFill>
                  <a:srgbClr val="FF0000"/>
                </a:solidFill>
                <a:latin typeface="Times New Roman" pitchFamily="18" charset="0"/>
                <a:cs typeface="Times New Roman" pitchFamily="18" charset="0"/>
              </a:rPr>
              <a:t>In this project(ongoing) we are using standard </a:t>
            </a:r>
            <a:r>
              <a:rPr lang="en-US" sz="2000" dirty="0" err="1" smtClean="0">
                <a:solidFill>
                  <a:srgbClr val="FF0000"/>
                </a:solidFill>
                <a:latin typeface="Times New Roman" pitchFamily="18" charset="0"/>
                <a:cs typeface="Times New Roman" pitchFamily="18" charset="0"/>
              </a:rPr>
              <a:t>Zigbee</a:t>
            </a:r>
            <a:r>
              <a:rPr lang="en-US" sz="2000" dirty="0" smtClean="0">
                <a:solidFill>
                  <a:srgbClr val="FF0000"/>
                </a:solidFill>
                <a:latin typeface="Times New Roman" pitchFamily="18" charset="0"/>
                <a:cs typeface="Times New Roman" pitchFamily="18" charset="0"/>
              </a:rPr>
              <a:t> wireless network modules. The </a:t>
            </a:r>
            <a:r>
              <a:rPr lang="en-US" sz="2000" dirty="0" err="1" smtClean="0">
                <a:solidFill>
                  <a:srgbClr val="FF0000"/>
                </a:solidFill>
                <a:latin typeface="Times New Roman" pitchFamily="18" charset="0"/>
                <a:cs typeface="Times New Roman" pitchFamily="18" charset="0"/>
              </a:rPr>
              <a:t>Zigbee</a:t>
            </a:r>
            <a:r>
              <a:rPr lang="en-US" sz="2000" dirty="0" smtClean="0">
                <a:solidFill>
                  <a:srgbClr val="FF0000"/>
                </a:solidFill>
                <a:latin typeface="Times New Roman" pitchFamily="18" charset="0"/>
                <a:cs typeface="Times New Roman" pitchFamily="18" charset="0"/>
              </a:rPr>
              <a:t> Module and protocol have been successfully applied to power systems, medical and some other fields.</a:t>
            </a:r>
          </a:p>
          <a:p>
            <a:pPr>
              <a:buFont typeface="Wingdings" pitchFamily="2" charset="2"/>
              <a:buChar char="Ø"/>
            </a:pP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B5B964F-97FD-407F-AD32-2227046977B2}" type="slidenum">
              <a:rPr lang="en-US" sz="2400" b="1" smtClean="0"/>
              <a:pPr/>
              <a:t>7</a:t>
            </a:fld>
            <a:endParaRPr lang="en-US" sz="2400" b="1" dirty="0"/>
          </a:p>
        </p:txBody>
      </p:sp>
    </p:spTree>
    <p:extLst>
      <p:ext uri="{BB962C8B-B14F-4D97-AF65-F5344CB8AC3E}">
        <p14:creationId xmlns:p14="http://schemas.microsoft.com/office/powerpoint/2010/main" val="1809812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732" y="1524000"/>
            <a:ext cx="8596668" cy="4897727"/>
          </a:xfrm>
        </p:spPr>
        <p:style>
          <a:lnRef idx="2">
            <a:schemeClr val="accent1"/>
          </a:lnRef>
          <a:fillRef idx="1">
            <a:schemeClr val="lt1"/>
          </a:fillRef>
          <a:effectRef idx="0">
            <a:schemeClr val="accent1"/>
          </a:effectRef>
          <a:fontRef idx="minor">
            <a:schemeClr val="dk1"/>
          </a:fontRef>
        </p:style>
        <p:txBody>
          <a:bodyPr>
            <a:normAutofit/>
          </a:bodyPr>
          <a:lstStyle/>
          <a:p>
            <a:pPr marL="0" indent="0" algn="just">
              <a:buNone/>
            </a:pPr>
            <a:r>
              <a:rPr lang="en-US" sz="2400" dirty="0" err="1" smtClean="0">
                <a:solidFill>
                  <a:schemeClr val="accent6">
                    <a:lumMod val="75000"/>
                  </a:schemeClr>
                </a:solidFill>
              </a:rPr>
              <a:t>Zigbee</a:t>
            </a:r>
            <a:r>
              <a:rPr lang="en-US" sz="2400" dirty="0" smtClean="0">
                <a:solidFill>
                  <a:schemeClr val="accent6">
                    <a:lumMod val="75000"/>
                  </a:schemeClr>
                </a:solidFill>
              </a:rPr>
              <a:t> is a worldwide open standard for wireless radio networks in the monitoring and control fields. The standard was developed by the </a:t>
            </a:r>
            <a:r>
              <a:rPr lang="en-US" sz="2400" dirty="0" err="1" smtClean="0">
                <a:solidFill>
                  <a:schemeClr val="accent6">
                    <a:lumMod val="75000"/>
                  </a:schemeClr>
                </a:solidFill>
              </a:rPr>
              <a:t>Zigbee</a:t>
            </a:r>
            <a:r>
              <a:rPr lang="en-US" sz="2400" dirty="0" smtClean="0">
                <a:solidFill>
                  <a:schemeClr val="accent6">
                    <a:lumMod val="75000"/>
                  </a:schemeClr>
                </a:solidFill>
              </a:rPr>
              <a:t> Alliance(an association of international Companies) to meet following principle needs:</a:t>
            </a:r>
          </a:p>
          <a:p>
            <a:pPr lvl="0"/>
            <a:r>
              <a:rPr lang="en-US" sz="2400" dirty="0" smtClean="0">
                <a:solidFill>
                  <a:schemeClr val="accent6">
                    <a:lumMod val="75000"/>
                  </a:schemeClr>
                </a:solidFill>
              </a:rPr>
              <a:t>Low cost</a:t>
            </a:r>
          </a:p>
          <a:p>
            <a:pPr lvl="0"/>
            <a:r>
              <a:rPr lang="en-US" sz="2400" dirty="0" smtClean="0">
                <a:solidFill>
                  <a:schemeClr val="accent6">
                    <a:lumMod val="75000"/>
                  </a:schemeClr>
                </a:solidFill>
              </a:rPr>
              <a:t>Ultra-low power consumption</a:t>
            </a:r>
          </a:p>
          <a:p>
            <a:pPr lvl="0"/>
            <a:r>
              <a:rPr lang="en-US" sz="2400" dirty="0" smtClean="0">
                <a:solidFill>
                  <a:schemeClr val="accent6">
                    <a:lumMod val="75000"/>
                  </a:schemeClr>
                </a:solidFill>
              </a:rPr>
              <a:t>Use of unlicensed radio bands</a:t>
            </a:r>
          </a:p>
          <a:p>
            <a:pPr lvl="0"/>
            <a:r>
              <a:rPr lang="en-US" sz="2400" dirty="0" smtClean="0">
                <a:solidFill>
                  <a:schemeClr val="accent6">
                    <a:lumMod val="75000"/>
                  </a:schemeClr>
                </a:solidFill>
              </a:rPr>
              <a:t>Cheap and easy installation</a:t>
            </a:r>
          </a:p>
          <a:p>
            <a:pPr lvl="0"/>
            <a:r>
              <a:rPr lang="en-US" sz="2400" dirty="0" smtClean="0">
                <a:solidFill>
                  <a:schemeClr val="accent6">
                    <a:lumMod val="75000"/>
                  </a:schemeClr>
                </a:solidFill>
              </a:rPr>
              <a:t>Flexible and extendable networks</a:t>
            </a:r>
          </a:p>
          <a:p>
            <a:pPr lvl="0"/>
            <a:r>
              <a:rPr lang="en-US" sz="2400" dirty="0" smtClean="0">
                <a:solidFill>
                  <a:schemeClr val="accent6">
                    <a:lumMod val="75000"/>
                  </a:schemeClr>
                </a:solidFill>
              </a:rPr>
              <a:t>Integrated intelligence for network set-up and message routing</a:t>
            </a:r>
          </a:p>
          <a:p>
            <a:pPr marL="0" indent="0" algn="just">
              <a:buNone/>
            </a:pPr>
            <a:endParaRPr lang="en-US" sz="2400" dirty="0" smtClean="0"/>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304800" y="304800"/>
            <a:ext cx="8596668" cy="762000"/>
          </a:xfrm>
          <a:prstGeom prst="rect">
            <a:avLst/>
          </a:prstGeom>
          <a:ln/>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latin typeface="Times New Roman" pitchFamily="18" charset="0"/>
                <a:cs typeface="Times New Roman" pitchFamily="18" charset="0"/>
              </a:rPr>
              <a:t> 6.WHY ZIGBEE???</a:t>
            </a:r>
            <a:endParaRPr lang="en-US" sz="2800" b="1"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6B5B964F-97FD-407F-AD32-2227046977B2}" type="slidenum">
              <a:rPr lang="en-US" sz="2400" b="1" smtClean="0"/>
              <a:pPr/>
              <a:t>8</a:t>
            </a:fld>
            <a:endParaRPr lang="en-US" sz="2400" b="1" dirty="0"/>
          </a:p>
        </p:txBody>
      </p:sp>
    </p:spTree>
    <p:extLst>
      <p:ext uri="{BB962C8B-B14F-4D97-AF65-F5344CB8AC3E}">
        <p14:creationId xmlns:p14="http://schemas.microsoft.com/office/powerpoint/2010/main" val="1448289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a:ln/>
        </p:spPr>
        <p:style>
          <a:lnRef idx="1">
            <a:schemeClr val="accent2"/>
          </a:lnRef>
          <a:fillRef idx="2">
            <a:schemeClr val="accent2"/>
          </a:fillRef>
          <a:effectRef idx="1">
            <a:schemeClr val="accent2"/>
          </a:effectRef>
          <a:fontRef idx="minor">
            <a:schemeClr val="dk1"/>
          </a:fontRef>
        </p:style>
        <p:txBody>
          <a:bodyPr>
            <a:normAutofit/>
          </a:bodyPr>
          <a:lstStyle/>
          <a:p>
            <a:r>
              <a:rPr lang="en-US" sz="2800" b="1" dirty="0" smtClean="0">
                <a:latin typeface="Times New Roman" pitchFamily="18" charset="0"/>
                <a:cs typeface="Times New Roman" pitchFamily="18" charset="0"/>
              </a:rPr>
              <a:t> 7.REQUIREMENT</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508000" y="1143000"/>
            <a:ext cx="8178800" cy="4846847"/>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US" sz="2000" b="1" dirty="0" smtClean="0"/>
              <a:t>   Hardware To be Used :</a:t>
            </a:r>
            <a:endParaRPr lang="en-US" sz="2000" dirty="0" smtClean="0"/>
          </a:p>
          <a:p>
            <a:pPr lvl="0"/>
            <a:r>
              <a:rPr lang="en-US" sz="2000" dirty="0" smtClean="0">
                <a:solidFill>
                  <a:srgbClr val="0070C0"/>
                </a:solidFill>
              </a:rPr>
              <a:t> Sensor Circuit</a:t>
            </a:r>
          </a:p>
          <a:p>
            <a:pPr lvl="0"/>
            <a:r>
              <a:rPr lang="en-US" sz="2000" dirty="0" smtClean="0">
                <a:solidFill>
                  <a:srgbClr val="0070C0"/>
                </a:solidFill>
              </a:rPr>
              <a:t> Comparator Circuit</a:t>
            </a:r>
          </a:p>
          <a:p>
            <a:pPr lvl="0"/>
            <a:r>
              <a:rPr lang="en-US" sz="2000" dirty="0" smtClean="0">
                <a:solidFill>
                  <a:srgbClr val="0070C0"/>
                </a:solidFill>
              </a:rPr>
              <a:t> ZIGBEE Module</a:t>
            </a:r>
          </a:p>
          <a:p>
            <a:pPr lvl="0"/>
            <a:r>
              <a:rPr lang="en-US" sz="2000" dirty="0" smtClean="0">
                <a:solidFill>
                  <a:srgbClr val="0070C0"/>
                </a:solidFill>
              </a:rPr>
              <a:t> LCD Module</a:t>
            </a:r>
          </a:p>
          <a:p>
            <a:pPr lvl="0"/>
            <a:r>
              <a:rPr lang="en-US" sz="2000" dirty="0" smtClean="0">
                <a:solidFill>
                  <a:srgbClr val="0070C0"/>
                </a:solidFill>
              </a:rPr>
              <a:t> Power supply module</a:t>
            </a:r>
          </a:p>
          <a:p>
            <a:pPr>
              <a:buNone/>
            </a:pPr>
            <a:endParaRPr lang="en-US" sz="2000" b="1" dirty="0" smtClean="0"/>
          </a:p>
          <a:p>
            <a:pPr>
              <a:buNone/>
            </a:pPr>
            <a:r>
              <a:rPr lang="en-US" sz="2000" b="1" dirty="0" smtClean="0"/>
              <a:t>    Software To be Used  :</a:t>
            </a:r>
            <a:endParaRPr lang="en-US" sz="2000" dirty="0" smtClean="0"/>
          </a:p>
          <a:p>
            <a:pPr lvl="0"/>
            <a:r>
              <a:rPr lang="en-US" sz="2000" dirty="0" smtClean="0">
                <a:solidFill>
                  <a:srgbClr val="0070C0"/>
                </a:solidFill>
              </a:rPr>
              <a:t>Kiel Microvision4</a:t>
            </a:r>
          </a:p>
          <a:p>
            <a:pPr lvl="0"/>
            <a:r>
              <a:rPr lang="en-US" sz="2000" dirty="0" smtClean="0">
                <a:solidFill>
                  <a:srgbClr val="0070C0"/>
                </a:solidFill>
              </a:rPr>
              <a:t>Philips Flash Magic</a:t>
            </a:r>
          </a:p>
          <a:p>
            <a:pPr lvl="0"/>
            <a:r>
              <a:rPr lang="en-US" sz="2000" dirty="0" smtClean="0">
                <a:solidFill>
                  <a:srgbClr val="0070C0"/>
                </a:solidFill>
              </a:rPr>
              <a:t>Embedded C for coding</a:t>
            </a: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7315200" y="6172200"/>
            <a:ext cx="1447800" cy="457200"/>
          </a:xfrm>
          <a:prstGeom prst="rect">
            <a:avLst/>
          </a:prstGeom>
        </p:spPr>
        <p:style>
          <a:lnRef idx="1">
            <a:schemeClr val="accent3"/>
          </a:lnRef>
          <a:fillRef idx="1001">
            <a:schemeClr val="lt1"/>
          </a:fillRef>
          <a:effectRef idx="1">
            <a:schemeClr val="accent3"/>
          </a:effectRef>
          <a:fontRef idx="minor">
            <a:schemeClr val="dk1"/>
          </a:fontRef>
        </p:style>
        <p:txBody>
          <a:bodyPr rtlCol="0" anchor="ctr"/>
          <a:lstStyle/>
          <a:p>
            <a:pPr algn="r"/>
            <a:r>
              <a:rPr lang="en-US" sz="2400" b="1" dirty="0" smtClean="0">
                <a:solidFill>
                  <a:schemeClr val="bg1">
                    <a:lumMod val="50000"/>
                  </a:schemeClr>
                </a:solidFill>
              </a:rPr>
              <a:t>9</a:t>
            </a:r>
            <a:endParaRPr lang="en-US" sz="2400" b="1" dirty="0">
              <a:solidFill>
                <a:schemeClr val="bg1">
                  <a:lumMod val="50000"/>
                </a:schemeClr>
              </a:solidFill>
            </a:endParaRPr>
          </a:p>
        </p:txBody>
      </p:sp>
    </p:spTree>
    <p:extLst>
      <p:ext uri="{BB962C8B-B14F-4D97-AF65-F5344CB8AC3E}">
        <p14:creationId xmlns:p14="http://schemas.microsoft.com/office/powerpoint/2010/main" val="3036969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1656</TotalTime>
  <Words>781</Words>
  <Application>Microsoft Office PowerPoint</Application>
  <PresentationFormat>On-screen Show (4:3)</PresentationFormat>
  <Paragraphs>110</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Times New Roman</vt:lpstr>
      <vt:lpstr>Calibri</vt:lpstr>
      <vt:lpstr>Eras Bold ITC</vt:lpstr>
      <vt:lpstr>Wingdings</vt:lpstr>
      <vt:lpstr>Office Theme</vt:lpstr>
      <vt:lpstr>ZIGBEE Based Coal Mine  Safety System Using ARM Microcontroller</vt:lpstr>
      <vt:lpstr>Flow of presentation</vt:lpstr>
      <vt:lpstr>1. Objective</vt:lpstr>
      <vt:lpstr>2. Motivation</vt:lpstr>
      <vt:lpstr>3. Abstract</vt:lpstr>
      <vt:lpstr>4. Introduction</vt:lpstr>
      <vt:lpstr>5. ZIGBEE</vt:lpstr>
      <vt:lpstr>PowerPoint Presentation</vt:lpstr>
      <vt:lpstr> 7.REQUIREMENT</vt:lpstr>
      <vt:lpstr> 8.THERMISTOR</vt:lpstr>
      <vt:lpstr>9.MOISTURE SENSOR</vt:lpstr>
      <vt:lpstr> 10.BLOCK DIAGRAM</vt:lpstr>
      <vt:lpstr>11.POWER SUPPLY MODULE</vt:lpstr>
      <vt:lpstr>12.GAS SENSOR</vt:lpstr>
      <vt:lpstr>13.Conclusion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Thermal aware placement during testing of 2D multicore processor</dc:title>
  <dc:creator>Bijit</dc:creator>
  <cp:lastModifiedBy>Deepa das</cp:lastModifiedBy>
  <cp:revision>259</cp:revision>
  <cp:lastPrinted>2016-05-05T06:08:54Z</cp:lastPrinted>
  <dcterms:created xsi:type="dcterms:W3CDTF">2016-05-05T04:43:28Z</dcterms:created>
  <dcterms:modified xsi:type="dcterms:W3CDTF">2019-11-28T14:56:14Z</dcterms:modified>
</cp:coreProperties>
</file>