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5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ENOVO\Downloads\employee_data%20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Downloads\employee_data%20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(1).xlsx]FEMALE!PivotTable2</c:name>
    <c:fmtId val="12"/>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marker>
          <c:spPr>
            <a:solidFill>
              <a:schemeClr val="accent1"/>
            </a:solidFill>
            <a:ln w="9525">
              <a:solidFill>
                <a:schemeClr val="accent1"/>
              </a:solidFill>
            </a:ln>
            <a:effectLst/>
          </c:spPr>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3"/>
          </a:solidFill>
          <a:ln w="19050">
            <a:solidFill>
              <a:schemeClr val="lt1"/>
            </a:solidFill>
          </a:ln>
          <a:effectLst/>
        </c:spPr>
      </c:pivotFmt>
      <c:pivotFmt>
        <c:idx val="5"/>
        <c:spPr>
          <a:solidFill>
            <a:schemeClr val="accent4"/>
          </a:solidFill>
          <a:ln w="19050">
            <a:solidFill>
              <a:schemeClr val="lt1"/>
            </a:solidFill>
          </a:ln>
          <a:effectLst/>
        </c:spPr>
      </c:pivotFmt>
      <c:pivotFmt>
        <c:idx val="6"/>
        <c:spPr>
          <a:solidFill>
            <a:schemeClr val="accent5"/>
          </a:solidFill>
          <a:ln w="19050">
            <a:solidFill>
              <a:schemeClr val="lt1"/>
            </a:solidFill>
          </a:ln>
          <a:effectLst/>
        </c:spPr>
      </c:pivotFmt>
      <c:pivotFmt>
        <c:idx val="7"/>
        <c:spPr>
          <a:solidFill>
            <a:schemeClr val="accent6"/>
          </a:solidFill>
          <a:ln w="19050">
            <a:solidFill>
              <a:schemeClr val="lt1"/>
            </a:solidFill>
          </a:ln>
          <a:effectLst/>
        </c:spPr>
      </c:pivotFmt>
      <c:pivotFmt>
        <c:idx val="8"/>
        <c:spPr>
          <a:solidFill>
            <a:schemeClr val="accent1">
              <a:lumMod val="60000"/>
            </a:schemeClr>
          </a:solidFill>
          <a:ln w="19050">
            <a:solidFill>
              <a:schemeClr val="lt1"/>
            </a:solidFill>
          </a:ln>
          <a:effectLst/>
        </c:spPr>
      </c:pivotFmt>
      <c:pivotFmt>
        <c:idx val="9"/>
        <c:spPr>
          <a:solidFill>
            <a:schemeClr val="accent2">
              <a:lumMod val="60000"/>
            </a:schemeClr>
          </a:solidFill>
          <a:ln w="19050">
            <a:solidFill>
              <a:schemeClr val="lt1"/>
            </a:solidFill>
          </a:ln>
          <a:effectLst/>
        </c:spPr>
      </c:pivotFmt>
      <c:pivotFmt>
        <c:idx val="10"/>
        <c:spPr>
          <a:solidFill>
            <a:schemeClr val="accent3">
              <a:lumMod val="60000"/>
            </a:schemeClr>
          </a:solidFill>
          <a:ln w="19050">
            <a:solidFill>
              <a:schemeClr val="lt1"/>
            </a:solidFill>
          </a:ln>
          <a:effectLst/>
        </c:spPr>
      </c:pivotFmt>
      <c:pivotFmt>
        <c:idx val="11"/>
        <c:spPr>
          <a:solidFill>
            <a:schemeClr val="accent4">
              <a:lumMod val="60000"/>
            </a:schemeClr>
          </a:solidFill>
          <a:ln w="19050">
            <a:solidFill>
              <a:schemeClr val="lt1"/>
            </a:solidFill>
          </a:ln>
          <a:effectLst/>
        </c:spPr>
      </c:pivotFmt>
      <c:pivotFmt>
        <c:idx val="12"/>
        <c:spPr>
          <a:solidFill>
            <a:schemeClr val="accent5">
              <a:lumMod val="60000"/>
            </a:schemeClr>
          </a:solidFill>
          <a:ln w="19050">
            <a:solidFill>
              <a:schemeClr val="lt1"/>
            </a:solidFill>
          </a:ln>
          <a:effectLst/>
        </c:spPr>
      </c:pivotFmt>
      <c:pivotFmt>
        <c:idx val="13"/>
        <c:spPr>
          <a:solidFill>
            <a:schemeClr val="accent6">
              <a:lumMod val="60000"/>
            </a:schemeClr>
          </a:solidFill>
          <a:ln w="19050">
            <a:solidFill>
              <a:schemeClr val="lt1"/>
            </a:solidFill>
          </a:ln>
          <a:effectLst/>
        </c:spPr>
      </c:pivotFmt>
      <c:pivotFmt>
        <c:idx val="14"/>
        <c:spPr>
          <a:solidFill>
            <a:schemeClr val="accent1">
              <a:lumMod val="80000"/>
              <a:lumOff val="20000"/>
            </a:schemeClr>
          </a:solidFill>
          <a:ln w="19050">
            <a:solidFill>
              <a:schemeClr val="lt1"/>
            </a:solidFill>
          </a:ln>
          <a:effectLst/>
        </c:spPr>
      </c:pivotFmt>
      <c:pivotFmt>
        <c:idx val="15"/>
        <c:spPr>
          <a:solidFill>
            <a:schemeClr val="accent2">
              <a:lumMod val="80000"/>
              <a:lumOff val="20000"/>
            </a:schemeClr>
          </a:solidFill>
          <a:ln w="19050">
            <a:solidFill>
              <a:schemeClr val="lt1"/>
            </a:solidFill>
          </a:ln>
          <a:effectLst/>
        </c:spPr>
      </c:pivotFmt>
      <c:pivotFmt>
        <c:idx val="16"/>
        <c:spPr>
          <a:solidFill>
            <a:schemeClr val="accent3">
              <a:lumMod val="80000"/>
              <a:lumOff val="20000"/>
            </a:schemeClr>
          </a:solidFill>
          <a:ln w="19050">
            <a:solidFill>
              <a:schemeClr val="lt1"/>
            </a:solidFill>
          </a:ln>
          <a:effectLst/>
        </c:spPr>
      </c:pivotFmt>
      <c:pivotFmt>
        <c:idx val="17"/>
        <c:spPr>
          <a:solidFill>
            <a:schemeClr val="accent4">
              <a:lumMod val="80000"/>
              <a:lumOff val="20000"/>
            </a:schemeClr>
          </a:solidFill>
          <a:ln w="19050">
            <a:solidFill>
              <a:schemeClr val="lt1"/>
            </a:solidFill>
          </a:ln>
          <a:effectLst/>
        </c:spPr>
      </c:pivotFmt>
      <c:pivotFmt>
        <c:idx val="18"/>
        <c:spPr>
          <a:solidFill>
            <a:schemeClr val="accent5">
              <a:lumMod val="80000"/>
              <a:lumOff val="20000"/>
            </a:schemeClr>
          </a:solidFill>
          <a:ln w="19050">
            <a:solidFill>
              <a:schemeClr val="lt1"/>
            </a:solidFill>
          </a:ln>
          <a:effectLst/>
        </c:spPr>
      </c:pivotFmt>
      <c:pivotFmt>
        <c:idx val="19"/>
        <c:spPr>
          <a:solidFill>
            <a:schemeClr val="accent6">
              <a:lumMod val="80000"/>
              <a:lumOff val="20000"/>
            </a:schemeClr>
          </a:solidFill>
          <a:ln w="19050">
            <a:solidFill>
              <a:schemeClr val="lt1"/>
            </a:solidFill>
          </a:ln>
          <a:effectLst/>
        </c:spPr>
      </c:pivotFmt>
      <c:pivotFmt>
        <c:idx val="20"/>
        <c:spPr>
          <a:solidFill>
            <a:schemeClr val="accent1">
              <a:lumMod val="80000"/>
            </a:schemeClr>
          </a:solidFill>
          <a:ln w="19050">
            <a:solidFill>
              <a:schemeClr val="lt1"/>
            </a:solidFill>
          </a:ln>
          <a:effectLst/>
        </c:spPr>
      </c:pivotFmt>
      <c:pivotFmt>
        <c:idx val="21"/>
        <c:spPr>
          <a:solidFill>
            <a:schemeClr val="accent2">
              <a:lumMod val="80000"/>
            </a:schemeClr>
          </a:solidFill>
          <a:ln w="19050">
            <a:solidFill>
              <a:schemeClr val="lt1"/>
            </a:solidFill>
          </a:ln>
          <a:effectLst/>
        </c:spPr>
      </c:pivotFmt>
      <c:pivotFmt>
        <c:idx val="22"/>
        <c:spPr>
          <a:solidFill>
            <a:schemeClr val="accent3">
              <a:lumMod val="80000"/>
            </a:schemeClr>
          </a:solidFill>
          <a:ln w="19050">
            <a:solidFill>
              <a:schemeClr val="lt1"/>
            </a:solidFill>
          </a:ln>
          <a:effectLst/>
        </c:spPr>
      </c:pivotFmt>
      <c:pivotFmt>
        <c:idx val="23"/>
        <c:spPr>
          <a:solidFill>
            <a:schemeClr val="accent4">
              <a:lumMod val="80000"/>
            </a:schemeClr>
          </a:solidFill>
          <a:ln w="19050">
            <a:solidFill>
              <a:schemeClr val="lt1"/>
            </a:solidFill>
          </a:ln>
          <a:effectLst/>
        </c:spPr>
      </c:pivotFmt>
      <c:pivotFmt>
        <c:idx val="24"/>
        <c:spPr>
          <a:solidFill>
            <a:schemeClr val="accent5">
              <a:lumMod val="80000"/>
            </a:schemeClr>
          </a:solidFill>
          <a:ln w="19050">
            <a:solidFill>
              <a:schemeClr val="lt1"/>
            </a:solidFill>
          </a:ln>
          <a:effectLst/>
        </c:spPr>
      </c:pivotFmt>
      <c:pivotFmt>
        <c:idx val="25"/>
        <c:spPr>
          <a:solidFill>
            <a:schemeClr val="accent6">
              <a:lumMod val="80000"/>
            </a:schemeClr>
          </a:solidFill>
          <a:ln w="19050">
            <a:solidFill>
              <a:schemeClr val="lt1"/>
            </a:solidFill>
          </a:ln>
          <a:effectLst/>
        </c:spPr>
      </c:pivotFmt>
      <c:pivotFmt>
        <c:idx val="26"/>
        <c:spPr>
          <a:solidFill>
            <a:schemeClr val="accent1">
              <a:lumMod val="60000"/>
              <a:lumOff val="40000"/>
            </a:schemeClr>
          </a:solidFill>
          <a:ln w="19050">
            <a:solidFill>
              <a:schemeClr val="lt1"/>
            </a:solidFill>
          </a:ln>
          <a:effectLst/>
        </c:spPr>
      </c:pivotFmt>
      <c:pivotFmt>
        <c:idx val="27"/>
        <c:marker>
          <c:symbol val="none"/>
        </c:marker>
        <c:dLbl>
          <c:idx val="0"/>
          <c:delete val="1"/>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2"/>
          </a:solidFill>
          <a:ln w="19050">
            <a:solidFill>
              <a:schemeClr val="lt1"/>
            </a:solidFill>
          </a:ln>
          <a:effectLst/>
        </c:spPr>
      </c:pivotFmt>
      <c:pivotFmt>
        <c:idx val="30"/>
        <c:spPr>
          <a:solidFill>
            <a:schemeClr val="accent3"/>
          </a:solidFill>
          <a:ln w="19050">
            <a:solidFill>
              <a:schemeClr val="lt1"/>
            </a:solidFill>
          </a:ln>
          <a:effectLst/>
        </c:spPr>
      </c:pivotFmt>
      <c:pivotFmt>
        <c:idx val="31"/>
        <c:spPr>
          <a:solidFill>
            <a:schemeClr val="accent4"/>
          </a:solidFill>
          <a:ln w="19050">
            <a:solidFill>
              <a:schemeClr val="lt1"/>
            </a:solidFill>
          </a:ln>
          <a:effectLst/>
        </c:spPr>
      </c:pivotFmt>
      <c:pivotFmt>
        <c:idx val="32"/>
        <c:spPr>
          <a:solidFill>
            <a:schemeClr val="accent5"/>
          </a:solidFill>
          <a:ln w="19050">
            <a:solidFill>
              <a:schemeClr val="lt1"/>
            </a:solidFill>
          </a:ln>
          <a:effectLst/>
        </c:spPr>
      </c:pivotFmt>
      <c:pivotFmt>
        <c:idx val="33"/>
        <c:spPr>
          <a:solidFill>
            <a:schemeClr val="accent6"/>
          </a:solidFill>
          <a:ln w="19050">
            <a:solidFill>
              <a:schemeClr val="lt1"/>
            </a:solidFill>
          </a:ln>
          <a:effectLst/>
        </c:spPr>
      </c:pivotFmt>
      <c:pivotFmt>
        <c:idx val="34"/>
        <c:spPr>
          <a:solidFill>
            <a:schemeClr val="accent1">
              <a:lumMod val="60000"/>
            </a:schemeClr>
          </a:solidFill>
          <a:ln w="19050">
            <a:solidFill>
              <a:schemeClr val="lt1"/>
            </a:solidFill>
          </a:ln>
          <a:effectLst/>
        </c:spPr>
      </c:pivotFmt>
      <c:pivotFmt>
        <c:idx val="35"/>
        <c:spPr>
          <a:solidFill>
            <a:schemeClr val="accent2">
              <a:lumMod val="60000"/>
            </a:schemeClr>
          </a:solidFill>
          <a:ln w="19050">
            <a:solidFill>
              <a:schemeClr val="lt1"/>
            </a:solidFill>
          </a:ln>
          <a:effectLst/>
        </c:spPr>
      </c:pivotFmt>
      <c:pivotFmt>
        <c:idx val="36"/>
        <c:spPr>
          <a:solidFill>
            <a:schemeClr val="accent3">
              <a:lumMod val="60000"/>
            </a:schemeClr>
          </a:solidFill>
          <a:ln w="19050">
            <a:solidFill>
              <a:schemeClr val="lt1"/>
            </a:solidFill>
          </a:ln>
          <a:effectLst/>
        </c:spPr>
      </c:pivotFmt>
      <c:pivotFmt>
        <c:idx val="37"/>
        <c:spPr>
          <a:solidFill>
            <a:schemeClr val="accent4">
              <a:lumMod val="60000"/>
            </a:schemeClr>
          </a:solidFill>
          <a:ln w="19050">
            <a:solidFill>
              <a:schemeClr val="lt1"/>
            </a:solidFill>
          </a:ln>
          <a:effectLst/>
        </c:spPr>
      </c:pivotFmt>
      <c:pivotFmt>
        <c:idx val="38"/>
        <c:spPr>
          <a:solidFill>
            <a:schemeClr val="accent5">
              <a:lumMod val="60000"/>
            </a:schemeClr>
          </a:solidFill>
          <a:ln w="19050">
            <a:solidFill>
              <a:schemeClr val="lt1"/>
            </a:solidFill>
          </a:ln>
          <a:effectLst/>
        </c:spPr>
      </c:pivotFmt>
      <c:pivotFmt>
        <c:idx val="39"/>
        <c:spPr>
          <a:solidFill>
            <a:schemeClr val="accent6">
              <a:lumMod val="60000"/>
            </a:schemeClr>
          </a:solidFill>
          <a:ln w="19050">
            <a:solidFill>
              <a:schemeClr val="lt1"/>
            </a:solidFill>
          </a:ln>
          <a:effectLst/>
        </c:spPr>
      </c:pivotFmt>
      <c:pivotFmt>
        <c:idx val="40"/>
        <c:spPr>
          <a:solidFill>
            <a:schemeClr val="accent1">
              <a:lumMod val="80000"/>
              <a:lumOff val="20000"/>
            </a:schemeClr>
          </a:solidFill>
          <a:ln w="19050">
            <a:solidFill>
              <a:schemeClr val="lt1"/>
            </a:solidFill>
          </a:ln>
          <a:effectLst/>
        </c:spPr>
      </c:pivotFmt>
      <c:pivotFmt>
        <c:idx val="41"/>
        <c:spPr>
          <a:solidFill>
            <a:schemeClr val="accent2">
              <a:lumMod val="80000"/>
              <a:lumOff val="20000"/>
            </a:schemeClr>
          </a:solidFill>
          <a:ln w="19050">
            <a:solidFill>
              <a:schemeClr val="lt1"/>
            </a:solidFill>
          </a:ln>
          <a:effectLst/>
        </c:spPr>
      </c:pivotFmt>
      <c:pivotFmt>
        <c:idx val="42"/>
        <c:spPr>
          <a:solidFill>
            <a:schemeClr val="accent3">
              <a:lumMod val="80000"/>
              <a:lumOff val="20000"/>
            </a:schemeClr>
          </a:solidFill>
          <a:ln w="19050">
            <a:solidFill>
              <a:schemeClr val="lt1"/>
            </a:solidFill>
          </a:ln>
          <a:effectLst/>
        </c:spPr>
      </c:pivotFmt>
      <c:pivotFmt>
        <c:idx val="43"/>
        <c:spPr>
          <a:solidFill>
            <a:schemeClr val="accent4">
              <a:lumMod val="80000"/>
              <a:lumOff val="20000"/>
            </a:schemeClr>
          </a:solidFill>
          <a:ln w="19050">
            <a:solidFill>
              <a:schemeClr val="lt1"/>
            </a:solidFill>
          </a:ln>
          <a:effectLst/>
        </c:spPr>
      </c:pivotFmt>
      <c:pivotFmt>
        <c:idx val="44"/>
        <c:spPr>
          <a:solidFill>
            <a:schemeClr val="accent5">
              <a:lumMod val="80000"/>
              <a:lumOff val="20000"/>
            </a:schemeClr>
          </a:solidFill>
          <a:ln w="19050">
            <a:solidFill>
              <a:schemeClr val="lt1"/>
            </a:solidFill>
          </a:ln>
          <a:effectLst/>
        </c:spPr>
      </c:pivotFmt>
      <c:pivotFmt>
        <c:idx val="45"/>
        <c:spPr>
          <a:solidFill>
            <a:schemeClr val="accent6">
              <a:lumMod val="80000"/>
              <a:lumOff val="20000"/>
            </a:schemeClr>
          </a:solidFill>
          <a:ln w="19050">
            <a:solidFill>
              <a:schemeClr val="lt1"/>
            </a:solidFill>
          </a:ln>
          <a:effectLst/>
        </c:spPr>
      </c:pivotFmt>
      <c:pivotFmt>
        <c:idx val="46"/>
        <c:spPr>
          <a:solidFill>
            <a:schemeClr val="accent1">
              <a:lumMod val="80000"/>
            </a:schemeClr>
          </a:solidFill>
          <a:ln w="19050">
            <a:solidFill>
              <a:schemeClr val="lt1"/>
            </a:solidFill>
          </a:ln>
          <a:effectLst/>
        </c:spPr>
      </c:pivotFmt>
      <c:pivotFmt>
        <c:idx val="47"/>
        <c:spPr>
          <a:solidFill>
            <a:schemeClr val="accent2">
              <a:lumMod val="80000"/>
            </a:schemeClr>
          </a:solidFill>
          <a:ln w="19050">
            <a:solidFill>
              <a:schemeClr val="lt1"/>
            </a:solidFill>
          </a:ln>
          <a:effectLst/>
        </c:spPr>
      </c:pivotFmt>
      <c:pivotFmt>
        <c:idx val="48"/>
        <c:spPr>
          <a:solidFill>
            <a:schemeClr val="accent3">
              <a:lumMod val="80000"/>
            </a:schemeClr>
          </a:solidFill>
          <a:ln w="19050">
            <a:solidFill>
              <a:schemeClr val="lt1"/>
            </a:solidFill>
          </a:ln>
          <a:effectLst/>
        </c:spPr>
      </c:pivotFmt>
      <c:pivotFmt>
        <c:idx val="49"/>
        <c:spPr>
          <a:solidFill>
            <a:schemeClr val="accent4">
              <a:lumMod val="80000"/>
            </a:schemeClr>
          </a:solidFill>
          <a:ln w="19050">
            <a:solidFill>
              <a:schemeClr val="lt1"/>
            </a:solidFill>
          </a:ln>
          <a:effectLst/>
        </c:spPr>
      </c:pivotFmt>
      <c:pivotFmt>
        <c:idx val="50"/>
        <c:spPr>
          <a:solidFill>
            <a:schemeClr val="accent5">
              <a:lumMod val="80000"/>
            </a:schemeClr>
          </a:solidFill>
          <a:ln w="19050">
            <a:solidFill>
              <a:schemeClr val="lt1"/>
            </a:solidFill>
          </a:ln>
          <a:effectLst/>
        </c:spPr>
      </c:pivotFmt>
      <c:pivotFmt>
        <c:idx val="51"/>
        <c:spPr>
          <a:solidFill>
            <a:schemeClr val="accent6">
              <a:lumMod val="80000"/>
            </a:schemeClr>
          </a:solidFill>
          <a:ln w="19050">
            <a:solidFill>
              <a:schemeClr val="lt1"/>
            </a:solidFill>
          </a:ln>
          <a:effectLst/>
        </c:spPr>
      </c:pivotFmt>
      <c:pivotFmt>
        <c:idx val="52"/>
        <c:spPr>
          <a:solidFill>
            <a:schemeClr val="accent1">
              <a:lumMod val="60000"/>
              <a:lumOff val="40000"/>
            </a:schemeClr>
          </a:solidFill>
          <a:ln w="19050">
            <a:solidFill>
              <a:schemeClr val="lt1"/>
            </a:solidFill>
          </a:ln>
          <a:effectLst/>
        </c:spPr>
      </c:pivotFmt>
    </c:pivotFmts>
    <c:plotArea>
      <c:layout>
        <c:manualLayout>
          <c:layoutTarget val="inner"/>
          <c:xMode val="edge"/>
          <c:yMode val="edge"/>
          <c:x val="0.40099431321084883"/>
          <c:y val="0.24578703703703714"/>
          <c:w val="0.12578937007874016"/>
          <c:h val="0.20964895013123372"/>
        </c:manualLayout>
      </c:layout>
      <c:pieChart>
        <c:varyColors val="1"/>
        <c:ser>
          <c:idx val="0"/>
          <c:order val="0"/>
          <c:tx>
            <c:strRef>
              <c:f>FEMALE!$C$3:$C$4</c:f>
              <c:strCache>
                <c:ptCount val="1"/>
                <c:pt idx="0">
                  <c:v>Female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cat>
            <c:multiLvlStrRef>
              <c:f>FEMALE!$A$5:$B$35</c:f>
              <c:multiLvlStrCache>
                <c:ptCount val="25"/>
                <c:lvl>
                  <c:pt idx="0">
                    <c:v>Admin Offices</c:v>
                  </c:pt>
                  <c:pt idx="1">
                    <c:v>IT/IS</c:v>
                  </c:pt>
                  <c:pt idx="2">
                    <c:v>Production       </c:v>
                  </c:pt>
                  <c:pt idx="3">
                    <c:v>Sales</c:v>
                  </c:pt>
                  <c:pt idx="4">
                    <c:v>Software Engineering</c:v>
                  </c:pt>
                  <c:pt idx="5">
                    <c:v>Admin Offices</c:v>
                  </c:pt>
                  <c:pt idx="6">
                    <c:v>IT/IS</c:v>
                  </c:pt>
                  <c:pt idx="7">
                    <c:v>Production       </c:v>
                  </c:pt>
                  <c:pt idx="8">
                    <c:v>Sales</c:v>
                  </c:pt>
                  <c:pt idx="9">
                    <c:v>Software Engineering</c:v>
                  </c:pt>
                  <c:pt idx="10">
                    <c:v>Admin Offices</c:v>
                  </c:pt>
                  <c:pt idx="11">
                    <c:v>Executive Office</c:v>
                  </c:pt>
                  <c:pt idx="12">
                    <c:v>IT/IS</c:v>
                  </c:pt>
                  <c:pt idx="13">
                    <c:v>Production       </c:v>
                  </c:pt>
                  <c:pt idx="14">
                    <c:v>Sales</c:v>
                  </c:pt>
                  <c:pt idx="15">
                    <c:v>Software Engineering</c:v>
                  </c:pt>
                  <c:pt idx="16">
                    <c:v>Admin Offices</c:v>
                  </c:pt>
                  <c:pt idx="17">
                    <c:v>IT/IS</c:v>
                  </c:pt>
                  <c:pt idx="18">
                    <c:v>Production       </c:v>
                  </c:pt>
                  <c:pt idx="19">
                    <c:v>Sales</c:v>
                  </c:pt>
                  <c:pt idx="20">
                    <c:v>Software Engineering</c:v>
                  </c:pt>
                  <c:pt idx="21">
                    <c:v>IT/IS</c:v>
                  </c:pt>
                  <c:pt idx="22">
                    <c:v>Production       </c:v>
                  </c:pt>
                  <c:pt idx="23">
                    <c:v>Sales</c:v>
                  </c:pt>
                  <c:pt idx="24">
                    <c:v>Software Engineering</c:v>
                  </c:pt>
                </c:lvl>
                <c:lvl>
                  <c:pt idx="0">
                    <c:v>1</c:v>
                  </c:pt>
                  <c:pt idx="5">
                    <c:v>2</c:v>
                  </c:pt>
                  <c:pt idx="10">
                    <c:v>3</c:v>
                  </c:pt>
                  <c:pt idx="16">
                    <c:v>4</c:v>
                  </c:pt>
                  <c:pt idx="21">
                    <c:v>5</c:v>
                  </c:pt>
                </c:lvl>
              </c:multiLvlStrCache>
            </c:multiLvlStrRef>
          </c:cat>
          <c:val>
            <c:numRef>
              <c:f>FEMALE!$C$5:$C$35</c:f>
              <c:numCache>
                <c:formatCode>General</c:formatCode>
                <c:ptCount val="25"/>
                <c:pt idx="0">
                  <c:v>1</c:v>
                </c:pt>
                <c:pt idx="1">
                  <c:v>18</c:v>
                </c:pt>
                <c:pt idx="2">
                  <c:v>98</c:v>
                </c:pt>
                <c:pt idx="3">
                  <c:v>14</c:v>
                </c:pt>
                <c:pt idx="4">
                  <c:v>2</c:v>
                </c:pt>
                <c:pt idx="5">
                  <c:v>2</c:v>
                </c:pt>
                <c:pt idx="6">
                  <c:v>54</c:v>
                </c:pt>
                <c:pt idx="7">
                  <c:v>368</c:v>
                </c:pt>
                <c:pt idx="8">
                  <c:v>68</c:v>
                </c:pt>
                <c:pt idx="9">
                  <c:v>4</c:v>
                </c:pt>
                <c:pt idx="10">
                  <c:v>123</c:v>
                </c:pt>
                <c:pt idx="11">
                  <c:v>3</c:v>
                </c:pt>
                <c:pt idx="12">
                  <c:v>396</c:v>
                </c:pt>
                <c:pt idx="13">
                  <c:v>2109</c:v>
                </c:pt>
                <c:pt idx="14">
                  <c:v>105</c:v>
                </c:pt>
                <c:pt idx="15">
                  <c:v>123</c:v>
                </c:pt>
                <c:pt idx="16">
                  <c:v>4</c:v>
                </c:pt>
                <c:pt idx="17">
                  <c:v>84</c:v>
                </c:pt>
                <c:pt idx="18">
                  <c:v>636</c:v>
                </c:pt>
                <c:pt idx="19">
                  <c:v>92</c:v>
                </c:pt>
                <c:pt idx="20">
                  <c:v>12</c:v>
                </c:pt>
                <c:pt idx="21">
                  <c:v>65</c:v>
                </c:pt>
                <c:pt idx="22">
                  <c:v>590</c:v>
                </c:pt>
                <c:pt idx="23">
                  <c:v>45</c:v>
                </c:pt>
                <c:pt idx="24">
                  <c:v>5</c:v>
                </c:pt>
              </c:numCache>
            </c:numRef>
          </c:val>
          <c:extLst xmlns:c16r2="http://schemas.microsoft.com/office/drawing/2015/06/chart">
            <c:ext xmlns:c16="http://schemas.microsoft.com/office/drawing/2014/chart" uri="{C3380CC4-5D6E-409C-BE32-E72D297353CC}">
              <c16:uniqueId val="{00000001-9C6E-40A0-91F8-AD67BA3E409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0219488188976378"/>
          <c:y val="0.46006561679790026"/>
          <c:w val="0.79005446194225726"/>
          <c:h val="0.5399343832020997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(1).xlsx]MALE!PivotTable2</c:name>
    <c:fmtId val="7"/>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2"/>
          </a:solidFill>
          <a:ln w="19050">
            <a:solidFill>
              <a:schemeClr val="lt1"/>
            </a:solidFill>
          </a:ln>
          <a:effectLst/>
        </c:spPr>
      </c:pivotFmt>
      <c:pivotFmt>
        <c:idx val="3"/>
        <c:spPr>
          <a:solidFill>
            <a:schemeClr val="accent3"/>
          </a:solidFill>
          <a:ln w="19050">
            <a:solidFill>
              <a:schemeClr val="lt1"/>
            </a:solidFill>
          </a:ln>
          <a:effectLst/>
        </c:spPr>
      </c:pivotFmt>
      <c:pivotFmt>
        <c:idx val="4"/>
        <c:spPr>
          <a:solidFill>
            <a:schemeClr val="accent4"/>
          </a:solidFill>
          <a:ln w="19050">
            <a:solidFill>
              <a:schemeClr val="lt1"/>
            </a:solidFill>
          </a:ln>
          <a:effectLst/>
        </c:spPr>
      </c:pivotFmt>
      <c:pivotFmt>
        <c:idx val="5"/>
        <c:spPr>
          <a:solidFill>
            <a:schemeClr val="accent5"/>
          </a:solidFill>
          <a:ln w="19050">
            <a:solidFill>
              <a:schemeClr val="lt1"/>
            </a:solidFill>
          </a:ln>
          <a:effectLst/>
        </c:spPr>
      </c:pivotFmt>
      <c:pivotFmt>
        <c:idx val="6"/>
        <c:spPr>
          <a:solidFill>
            <a:schemeClr val="accent6"/>
          </a:solidFill>
          <a:ln w="19050">
            <a:solidFill>
              <a:schemeClr val="lt1"/>
            </a:solidFill>
          </a:ln>
          <a:effectLst/>
        </c:spPr>
      </c:pivotFmt>
      <c:pivotFmt>
        <c:idx val="7"/>
        <c:spPr>
          <a:solidFill>
            <a:schemeClr val="accent1">
              <a:lumMod val="60000"/>
            </a:schemeClr>
          </a:solidFill>
          <a:ln w="19050">
            <a:solidFill>
              <a:schemeClr val="lt1"/>
            </a:solidFill>
          </a:ln>
          <a:effectLst/>
        </c:spPr>
      </c:pivotFmt>
      <c:pivotFmt>
        <c:idx val="8"/>
        <c:spPr>
          <a:solidFill>
            <a:schemeClr val="accent2">
              <a:lumMod val="60000"/>
            </a:schemeClr>
          </a:solidFill>
          <a:ln w="19050">
            <a:solidFill>
              <a:schemeClr val="lt1"/>
            </a:solidFill>
          </a:ln>
          <a:effectLst/>
        </c:spPr>
      </c:pivotFmt>
      <c:pivotFmt>
        <c:idx val="9"/>
        <c:spPr>
          <a:solidFill>
            <a:schemeClr val="accent3">
              <a:lumMod val="60000"/>
            </a:schemeClr>
          </a:solidFill>
          <a:ln w="19050">
            <a:solidFill>
              <a:schemeClr val="lt1"/>
            </a:solidFill>
          </a:ln>
          <a:effectLst/>
        </c:spPr>
      </c:pivotFmt>
      <c:pivotFmt>
        <c:idx val="10"/>
        <c:spPr>
          <a:solidFill>
            <a:schemeClr val="accent4">
              <a:lumMod val="60000"/>
            </a:schemeClr>
          </a:solidFill>
          <a:ln w="19050">
            <a:solidFill>
              <a:schemeClr val="lt1"/>
            </a:solidFill>
          </a:ln>
          <a:effectLst/>
        </c:spPr>
      </c:pivotFmt>
      <c:pivotFmt>
        <c:idx val="11"/>
        <c:spPr>
          <a:solidFill>
            <a:schemeClr val="accent5">
              <a:lumMod val="60000"/>
            </a:schemeClr>
          </a:solidFill>
          <a:ln w="19050">
            <a:solidFill>
              <a:schemeClr val="lt1"/>
            </a:solidFill>
          </a:ln>
          <a:effectLst/>
        </c:spPr>
      </c:pivotFmt>
      <c:pivotFmt>
        <c:idx val="12"/>
        <c:spPr>
          <a:solidFill>
            <a:schemeClr val="accent6">
              <a:lumMod val="60000"/>
            </a:schemeClr>
          </a:solidFill>
          <a:ln w="19050">
            <a:solidFill>
              <a:schemeClr val="lt1"/>
            </a:solidFill>
          </a:ln>
          <a:effectLst/>
        </c:spPr>
      </c:pivotFmt>
      <c:pivotFmt>
        <c:idx val="13"/>
        <c:spPr>
          <a:solidFill>
            <a:schemeClr val="accent1">
              <a:lumMod val="80000"/>
              <a:lumOff val="20000"/>
            </a:schemeClr>
          </a:solidFill>
          <a:ln w="19050">
            <a:solidFill>
              <a:schemeClr val="lt1"/>
            </a:solidFill>
          </a:ln>
          <a:effectLst/>
        </c:spPr>
      </c:pivotFmt>
      <c:pivotFmt>
        <c:idx val="14"/>
        <c:spPr>
          <a:solidFill>
            <a:schemeClr val="accent2">
              <a:lumMod val="80000"/>
              <a:lumOff val="20000"/>
            </a:schemeClr>
          </a:solidFill>
          <a:ln w="19050">
            <a:solidFill>
              <a:schemeClr val="lt1"/>
            </a:solidFill>
          </a:ln>
          <a:effectLst/>
        </c:spPr>
      </c:pivotFmt>
      <c:pivotFmt>
        <c:idx val="15"/>
        <c:spPr>
          <a:solidFill>
            <a:schemeClr val="accent3">
              <a:lumMod val="80000"/>
              <a:lumOff val="20000"/>
            </a:schemeClr>
          </a:solidFill>
          <a:ln w="19050">
            <a:solidFill>
              <a:schemeClr val="lt1"/>
            </a:solidFill>
          </a:ln>
          <a:effectLst/>
        </c:spPr>
      </c:pivotFmt>
      <c:pivotFmt>
        <c:idx val="16"/>
        <c:spPr>
          <a:solidFill>
            <a:schemeClr val="accent4">
              <a:lumMod val="80000"/>
              <a:lumOff val="20000"/>
            </a:schemeClr>
          </a:solidFill>
          <a:ln w="19050">
            <a:solidFill>
              <a:schemeClr val="lt1"/>
            </a:solidFill>
          </a:ln>
          <a:effectLst/>
        </c:spPr>
      </c:pivotFmt>
      <c:pivotFmt>
        <c:idx val="17"/>
        <c:spPr>
          <a:solidFill>
            <a:schemeClr val="accent5">
              <a:lumMod val="80000"/>
              <a:lumOff val="20000"/>
            </a:schemeClr>
          </a:solidFill>
          <a:ln w="19050">
            <a:solidFill>
              <a:schemeClr val="lt1"/>
            </a:solidFill>
          </a:ln>
          <a:effectLst/>
        </c:spPr>
      </c:pivotFmt>
      <c:pivotFmt>
        <c:idx val="18"/>
        <c:spPr>
          <a:solidFill>
            <a:schemeClr val="accent6">
              <a:lumMod val="80000"/>
              <a:lumOff val="20000"/>
            </a:schemeClr>
          </a:solidFill>
          <a:ln w="19050">
            <a:solidFill>
              <a:schemeClr val="lt1"/>
            </a:solidFill>
          </a:ln>
          <a:effectLst/>
        </c:spPr>
      </c:pivotFmt>
      <c:pivotFmt>
        <c:idx val="19"/>
        <c:spPr>
          <a:solidFill>
            <a:schemeClr val="accent1">
              <a:lumMod val="80000"/>
            </a:schemeClr>
          </a:solidFill>
          <a:ln w="19050">
            <a:solidFill>
              <a:schemeClr val="lt1"/>
            </a:solidFill>
          </a:ln>
          <a:effectLst/>
        </c:spPr>
      </c:pivotFmt>
      <c:pivotFmt>
        <c:idx val="20"/>
        <c:spPr>
          <a:solidFill>
            <a:schemeClr val="accent2">
              <a:lumMod val="80000"/>
            </a:schemeClr>
          </a:solidFill>
          <a:ln w="19050">
            <a:solidFill>
              <a:schemeClr val="lt1"/>
            </a:solidFill>
          </a:ln>
          <a:effectLst/>
        </c:spPr>
      </c:pivotFmt>
      <c:pivotFmt>
        <c:idx val="21"/>
        <c:spPr>
          <a:solidFill>
            <a:schemeClr val="accent3">
              <a:lumMod val="80000"/>
            </a:schemeClr>
          </a:solidFill>
          <a:ln w="19050">
            <a:solidFill>
              <a:schemeClr val="lt1"/>
            </a:solidFill>
          </a:ln>
          <a:effectLst/>
        </c:spPr>
      </c:pivotFmt>
      <c:pivotFmt>
        <c:idx val="22"/>
        <c:spPr>
          <a:solidFill>
            <a:schemeClr val="accent4">
              <a:lumMod val="80000"/>
            </a:schemeClr>
          </a:solidFill>
          <a:ln w="19050">
            <a:solidFill>
              <a:schemeClr val="lt1"/>
            </a:solidFill>
          </a:ln>
          <a:effectLst/>
        </c:spPr>
      </c:pivotFmt>
      <c:pivotFmt>
        <c:idx val="23"/>
        <c:spPr>
          <a:solidFill>
            <a:schemeClr val="accent5">
              <a:lumMod val="80000"/>
            </a:schemeClr>
          </a:solidFill>
          <a:ln w="19050">
            <a:solidFill>
              <a:schemeClr val="lt1"/>
            </a:solidFill>
          </a:ln>
          <a:effectLst/>
        </c:spPr>
      </c:pivotFmt>
      <c:pivotFmt>
        <c:idx val="24"/>
        <c:spPr>
          <a:solidFill>
            <a:schemeClr val="accent6">
              <a:lumMod val="80000"/>
            </a:schemeClr>
          </a:solidFill>
          <a:ln w="19050">
            <a:solidFill>
              <a:schemeClr val="lt1"/>
            </a:solidFill>
          </a:ln>
          <a:effectLst/>
        </c:spPr>
      </c:pivotFmt>
      <c:pivotFmt>
        <c:idx val="25"/>
        <c:spPr>
          <a:solidFill>
            <a:schemeClr val="accent1">
              <a:lumMod val="60000"/>
              <a:lumOff val="40000"/>
            </a:schemeClr>
          </a:solidFill>
          <a:ln w="19050">
            <a:solidFill>
              <a:schemeClr val="lt1"/>
            </a:solidFill>
          </a:ln>
          <a:effectLst/>
        </c:spPr>
      </c:pivotFmt>
      <c:pivotFmt>
        <c:idx val="26"/>
        <c:marker>
          <c:symbol val="none"/>
        </c:marker>
        <c:dLbl>
          <c:idx val="0"/>
          <c:delete val="1"/>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2"/>
          </a:solidFill>
          <a:ln w="19050">
            <a:solidFill>
              <a:schemeClr val="lt1"/>
            </a:solidFill>
          </a:ln>
          <a:effectLst/>
        </c:spPr>
      </c:pivotFmt>
      <c:pivotFmt>
        <c:idx val="29"/>
        <c:spPr>
          <a:solidFill>
            <a:schemeClr val="accent3"/>
          </a:solidFill>
          <a:ln w="19050">
            <a:solidFill>
              <a:schemeClr val="lt1"/>
            </a:solidFill>
          </a:ln>
          <a:effectLst/>
        </c:spPr>
      </c:pivotFmt>
      <c:pivotFmt>
        <c:idx val="30"/>
        <c:spPr>
          <a:solidFill>
            <a:schemeClr val="accent4"/>
          </a:solidFill>
          <a:ln w="19050">
            <a:solidFill>
              <a:schemeClr val="lt1"/>
            </a:solidFill>
          </a:ln>
          <a:effectLst/>
        </c:spPr>
      </c:pivotFmt>
      <c:pivotFmt>
        <c:idx val="31"/>
        <c:spPr>
          <a:solidFill>
            <a:schemeClr val="accent5"/>
          </a:solidFill>
          <a:ln w="19050">
            <a:solidFill>
              <a:schemeClr val="lt1"/>
            </a:solidFill>
          </a:ln>
          <a:effectLst/>
        </c:spPr>
      </c:pivotFmt>
      <c:pivotFmt>
        <c:idx val="32"/>
        <c:spPr>
          <a:solidFill>
            <a:schemeClr val="accent6"/>
          </a:solidFill>
          <a:ln w="19050">
            <a:solidFill>
              <a:schemeClr val="lt1"/>
            </a:solidFill>
          </a:ln>
          <a:effectLst/>
        </c:spPr>
      </c:pivotFmt>
      <c:pivotFmt>
        <c:idx val="33"/>
        <c:spPr>
          <a:solidFill>
            <a:schemeClr val="accent1">
              <a:lumMod val="60000"/>
            </a:schemeClr>
          </a:solidFill>
          <a:ln w="19050">
            <a:solidFill>
              <a:schemeClr val="lt1"/>
            </a:solidFill>
          </a:ln>
          <a:effectLst/>
        </c:spPr>
      </c:pivotFmt>
      <c:pivotFmt>
        <c:idx val="34"/>
        <c:spPr>
          <a:solidFill>
            <a:schemeClr val="accent2">
              <a:lumMod val="60000"/>
            </a:schemeClr>
          </a:solidFill>
          <a:ln w="19050">
            <a:solidFill>
              <a:schemeClr val="lt1"/>
            </a:solidFill>
          </a:ln>
          <a:effectLst/>
        </c:spPr>
      </c:pivotFmt>
      <c:pivotFmt>
        <c:idx val="35"/>
        <c:spPr>
          <a:solidFill>
            <a:schemeClr val="accent3">
              <a:lumMod val="60000"/>
            </a:schemeClr>
          </a:solidFill>
          <a:ln w="19050">
            <a:solidFill>
              <a:schemeClr val="lt1"/>
            </a:solidFill>
          </a:ln>
          <a:effectLst/>
        </c:spPr>
      </c:pivotFmt>
      <c:pivotFmt>
        <c:idx val="36"/>
        <c:spPr>
          <a:solidFill>
            <a:schemeClr val="accent4">
              <a:lumMod val="60000"/>
            </a:schemeClr>
          </a:solidFill>
          <a:ln w="19050">
            <a:solidFill>
              <a:schemeClr val="lt1"/>
            </a:solidFill>
          </a:ln>
          <a:effectLst/>
        </c:spPr>
      </c:pivotFmt>
      <c:pivotFmt>
        <c:idx val="37"/>
        <c:spPr>
          <a:solidFill>
            <a:schemeClr val="accent5">
              <a:lumMod val="60000"/>
            </a:schemeClr>
          </a:solidFill>
          <a:ln w="19050">
            <a:solidFill>
              <a:schemeClr val="lt1"/>
            </a:solidFill>
          </a:ln>
          <a:effectLst/>
        </c:spPr>
      </c:pivotFmt>
      <c:pivotFmt>
        <c:idx val="38"/>
        <c:spPr>
          <a:solidFill>
            <a:schemeClr val="accent6">
              <a:lumMod val="60000"/>
            </a:schemeClr>
          </a:solidFill>
          <a:ln w="19050">
            <a:solidFill>
              <a:schemeClr val="lt1"/>
            </a:solidFill>
          </a:ln>
          <a:effectLst/>
        </c:spPr>
      </c:pivotFmt>
      <c:pivotFmt>
        <c:idx val="39"/>
        <c:spPr>
          <a:solidFill>
            <a:schemeClr val="accent1">
              <a:lumMod val="80000"/>
              <a:lumOff val="20000"/>
            </a:schemeClr>
          </a:solidFill>
          <a:ln w="19050">
            <a:solidFill>
              <a:schemeClr val="lt1"/>
            </a:solidFill>
          </a:ln>
          <a:effectLst/>
        </c:spPr>
      </c:pivotFmt>
      <c:pivotFmt>
        <c:idx val="40"/>
        <c:spPr>
          <a:solidFill>
            <a:schemeClr val="accent2">
              <a:lumMod val="80000"/>
              <a:lumOff val="20000"/>
            </a:schemeClr>
          </a:solidFill>
          <a:ln w="19050">
            <a:solidFill>
              <a:schemeClr val="lt1"/>
            </a:solidFill>
          </a:ln>
          <a:effectLst/>
        </c:spPr>
      </c:pivotFmt>
      <c:pivotFmt>
        <c:idx val="41"/>
        <c:spPr>
          <a:solidFill>
            <a:schemeClr val="accent3">
              <a:lumMod val="80000"/>
              <a:lumOff val="20000"/>
            </a:schemeClr>
          </a:solidFill>
          <a:ln w="19050">
            <a:solidFill>
              <a:schemeClr val="lt1"/>
            </a:solidFill>
          </a:ln>
          <a:effectLst/>
        </c:spPr>
      </c:pivotFmt>
      <c:pivotFmt>
        <c:idx val="42"/>
        <c:spPr>
          <a:solidFill>
            <a:schemeClr val="accent4">
              <a:lumMod val="80000"/>
              <a:lumOff val="20000"/>
            </a:schemeClr>
          </a:solidFill>
          <a:ln w="19050">
            <a:solidFill>
              <a:schemeClr val="lt1"/>
            </a:solidFill>
          </a:ln>
          <a:effectLst/>
        </c:spPr>
      </c:pivotFmt>
      <c:pivotFmt>
        <c:idx val="43"/>
        <c:spPr>
          <a:solidFill>
            <a:schemeClr val="accent5">
              <a:lumMod val="80000"/>
              <a:lumOff val="20000"/>
            </a:schemeClr>
          </a:solidFill>
          <a:ln w="19050">
            <a:solidFill>
              <a:schemeClr val="lt1"/>
            </a:solidFill>
          </a:ln>
          <a:effectLst/>
        </c:spPr>
      </c:pivotFmt>
      <c:pivotFmt>
        <c:idx val="44"/>
        <c:spPr>
          <a:solidFill>
            <a:schemeClr val="accent6">
              <a:lumMod val="80000"/>
              <a:lumOff val="20000"/>
            </a:schemeClr>
          </a:solidFill>
          <a:ln w="19050">
            <a:solidFill>
              <a:schemeClr val="lt1"/>
            </a:solidFill>
          </a:ln>
          <a:effectLst/>
        </c:spPr>
      </c:pivotFmt>
      <c:pivotFmt>
        <c:idx val="45"/>
        <c:spPr>
          <a:solidFill>
            <a:schemeClr val="accent1">
              <a:lumMod val="80000"/>
            </a:schemeClr>
          </a:solidFill>
          <a:ln w="19050">
            <a:solidFill>
              <a:schemeClr val="lt1"/>
            </a:solidFill>
          </a:ln>
          <a:effectLst/>
        </c:spPr>
      </c:pivotFmt>
      <c:pivotFmt>
        <c:idx val="46"/>
        <c:spPr>
          <a:solidFill>
            <a:schemeClr val="accent2">
              <a:lumMod val="80000"/>
            </a:schemeClr>
          </a:solidFill>
          <a:ln w="19050">
            <a:solidFill>
              <a:schemeClr val="lt1"/>
            </a:solidFill>
          </a:ln>
          <a:effectLst/>
        </c:spPr>
      </c:pivotFmt>
      <c:pivotFmt>
        <c:idx val="47"/>
        <c:spPr>
          <a:solidFill>
            <a:schemeClr val="accent3">
              <a:lumMod val="80000"/>
            </a:schemeClr>
          </a:solidFill>
          <a:ln w="19050">
            <a:solidFill>
              <a:schemeClr val="lt1"/>
            </a:solidFill>
          </a:ln>
          <a:effectLst/>
        </c:spPr>
      </c:pivotFmt>
      <c:pivotFmt>
        <c:idx val="48"/>
        <c:spPr>
          <a:solidFill>
            <a:schemeClr val="accent4">
              <a:lumMod val="80000"/>
            </a:schemeClr>
          </a:solidFill>
          <a:ln w="19050">
            <a:solidFill>
              <a:schemeClr val="lt1"/>
            </a:solidFill>
          </a:ln>
          <a:effectLst/>
        </c:spPr>
      </c:pivotFmt>
      <c:pivotFmt>
        <c:idx val="49"/>
        <c:spPr>
          <a:solidFill>
            <a:schemeClr val="accent5">
              <a:lumMod val="80000"/>
            </a:schemeClr>
          </a:solidFill>
          <a:ln w="19050">
            <a:solidFill>
              <a:schemeClr val="lt1"/>
            </a:solidFill>
          </a:ln>
          <a:effectLst/>
        </c:spPr>
      </c:pivotFmt>
      <c:pivotFmt>
        <c:idx val="50"/>
        <c:spPr>
          <a:solidFill>
            <a:schemeClr val="accent6">
              <a:lumMod val="80000"/>
            </a:schemeClr>
          </a:solidFill>
          <a:ln w="19050">
            <a:solidFill>
              <a:schemeClr val="lt1"/>
            </a:solidFill>
          </a:ln>
          <a:effectLst/>
        </c:spPr>
      </c:pivotFmt>
      <c:pivotFmt>
        <c:idx val="51"/>
        <c:spPr>
          <a:solidFill>
            <a:schemeClr val="accent1">
              <a:lumMod val="60000"/>
              <a:lumOff val="40000"/>
            </a:schemeClr>
          </a:solidFill>
          <a:ln w="19050">
            <a:solidFill>
              <a:schemeClr val="lt1"/>
            </a:solidFill>
          </a:ln>
          <a:effectLst/>
        </c:spPr>
      </c:pivotFmt>
    </c:pivotFmts>
    <c:plotArea>
      <c:layout/>
      <c:pieChart>
        <c:varyColors val="1"/>
        <c:ser>
          <c:idx val="0"/>
          <c:order val="0"/>
          <c:tx>
            <c:strRef>
              <c:f>MALE!$C$3:$C$4</c:f>
              <c:strCache>
                <c:ptCount val="1"/>
                <c:pt idx="0">
                  <c:v>Male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cat>
            <c:multiLvlStrRef>
              <c:f>MALE!$A$5:$B$35</c:f>
              <c:multiLvlStrCache>
                <c:ptCount val="25"/>
                <c:lvl>
                  <c:pt idx="0">
                    <c:v>IT/IS</c:v>
                  </c:pt>
                  <c:pt idx="1">
                    <c:v>Production       </c:v>
                  </c:pt>
                  <c:pt idx="2">
                    <c:v>Sales</c:v>
                  </c:pt>
                  <c:pt idx="3">
                    <c:v>Software Engineering</c:v>
                  </c:pt>
                  <c:pt idx="4">
                    <c:v>Executive Office</c:v>
                  </c:pt>
                  <c:pt idx="5">
                    <c:v>IT/IS</c:v>
                  </c:pt>
                  <c:pt idx="6">
                    <c:v>Production       </c:v>
                  </c:pt>
                  <c:pt idx="7">
                    <c:v>Sales</c:v>
                  </c:pt>
                  <c:pt idx="8">
                    <c:v>Software Engineering</c:v>
                  </c:pt>
                  <c:pt idx="9">
                    <c:v>Admin Offices</c:v>
                  </c:pt>
                  <c:pt idx="10">
                    <c:v>Executive Office</c:v>
                  </c:pt>
                  <c:pt idx="11">
                    <c:v>IT/IS</c:v>
                  </c:pt>
                  <c:pt idx="12">
                    <c:v>Production       </c:v>
                  </c:pt>
                  <c:pt idx="13">
                    <c:v>Sales</c:v>
                  </c:pt>
                  <c:pt idx="14">
                    <c:v>Software Engineering</c:v>
                  </c:pt>
                  <c:pt idx="15">
                    <c:v>Admin Offices</c:v>
                  </c:pt>
                  <c:pt idx="16">
                    <c:v>IT/IS</c:v>
                  </c:pt>
                  <c:pt idx="17">
                    <c:v>Production       </c:v>
                  </c:pt>
                  <c:pt idx="18">
                    <c:v>Sales</c:v>
                  </c:pt>
                  <c:pt idx="19">
                    <c:v>Software Engineering</c:v>
                  </c:pt>
                  <c:pt idx="20">
                    <c:v>Admin Offices</c:v>
                  </c:pt>
                  <c:pt idx="21">
                    <c:v>IT/IS</c:v>
                  </c:pt>
                  <c:pt idx="22">
                    <c:v>Production       </c:v>
                  </c:pt>
                  <c:pt idx="23">
                    <c:v>Sales</c:v>
                  </c:pt>
                  <c:pt idx="24">
                    <c:v>Software Engineering</c:v>
                  </c:pt>
                </c:lvl>
                <c:lvl>
                  <c:pt idx="0">
                    <c:v>1</c:v>
                  </c:pt>
                  <c:pt idx="4">
                    <c:v>2</c:v>
                  </c:pt>
                  <c:pt idx="9">
                    <c:v>3</c:v>
                  </c:pt>
                  <c:pt idx="15">
                    <c:v>4</c:v>
                  </c:pt>
                  <c:pt idx="20">
                    <c:v>5</c:v>
                  </c:pt>
                </c:lvl>
              </c:multiLvlStrCache>
            </c:multiLvlStrRef>
          </c:cat>
          <c:val>
            <c:numRef>
              <c:f>MALE!$C$5:$C$35</c:f>
              <c:numCache>
                <c:formatCode>General</c:formatCode>
                <c:ptCount val="25"/>
                <c:pt idx="0">
                  <c:v>15</c:v>
                </c:pt>
                <c:pt idx="1">
                  <c:v>81</c:v>
                </c:pt>
                <c:pt idx="2">
                  <c:v>37</c:v>
                </c:pt>
                <c:pt idx="3">
                  <c:v>5</c:v>
                </c:pt>
                <c:pt idx="4">
                  <c:v>10</c:v>
                </c:pt>
                <c:pt idx="5">
                  <c:v>42</c:v>
                </c:pt>
                <c:pt idx="6">
                  <c:v>316</c:v>
                </c:pt>
                <c:pt idx="7">
                  <c:v>140</c:v>
                </c:pt>
                <c:pt idx="8">
                  <c:v>16</c:v>
                </c:pt>
                <c:pt idx="9">
                  <c:v>99</c:v>
                </c:pt>
                <c:pt idx="10">
                  <c:v>54</c:v>
                </c:pt>
                <c:pt idx="11">
                  <c:v>426</c:v>
                </c:pt>
                <c:pt idx="12">
                  <c:v>975</c:v>
                </c:pt>
                <c:pt idx="13">
                  <c:v>39</c:v>
                </c:pt>
                <c:pt idx="14">
                  <c:v>138</c:v>
                </c:pt>
                <c:pt idx="15">
                  <c:v>8</c:v>
                </c:pt>
                <c:pt idx="16">
                  <c:v>112</c:v>
                </c:pt>
                <c:pt idx="17">
                  <c:v>476</c:v>
                </c:pt>
                <c:pt idx="18">
                  <c:v>228</c:v>
                </c:pt>
                <c:pt idx="19">
                  <c:v>24</c:v>
                </c:pt>
                <c:pt idx="20">
                  <c:v>5</c:v>
                </c:pt>
                <c:pt idx="21">
                  <c:v>65</c:v>
                </c:pt>
                <c:pt idx="22">
                  <c:v>375</c:v>
                </c:pt>
                <c:pt idx="23">
                  <c:v>195</c:v>
                </c:pt>
                <c:pt idx="24">
                  <c:v>5</c:v>
                </c:pt>
              </c:numCache>
            </c:numRef>
          </c:val>
          <c:extLst xmlns:c16r2="http://schemas.microsoft.com/office/drawing/2015/06/chart">
            <c:ext xmlns:c16="http://schemas.microsoft.com/office/drawing/2014/chart" uri="{C3380CC4-5D6E-409C-BE32-E72D297353CC}">
              <c16:uniqueId val="{00000001-4DE9-4F61-94FB-1FD47BE60330}"/>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762000" y="2286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676400" y="2286000"/>
            <a:ext cx="8610600" cy="3046988"/>
          </a:xfrm>
          <a:prstGeom prst="rect">
            <a:avLst/>
          </a:prstGeom>
          <a:noFill/>
        </p:spPr>
        <p:txBody>
          <a:bodyPr wrap="square" rtlCol="0">
            <a:spAutoFit/>
          </a:bodyPr>
          <a:lstStyle/>
          <a:p>
            <a:r>
              <a:rPr lang="en-US" sz="2400" b="1" dirty="0">
                <a:latin typeface="Times New Roman" pitchFamily="18" charset="0"/>
                <a:cs typeface="Times New Roman" pitchFamily="18" charset="0"/>
              </a:rPr>
              <a:t>STUDENT NAME</a:t>
            </a: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S.D.DEEPA DHARSHINI</a:t>
            </a:r>
          </a:p>
          <a:p>
            <a:r>
              <a:rPr lang="en-US" sz="2400" b="1" dirty="0" smtClean="0">
                <a:latin typeface="Times New Roman" pitchFamily="18" charset="0"/>
                <a:cs typeface="Times New Roman" pitchFamily="18" charset="0"/>
              </a:rPr>
              <a:t>REGISTER </a:t>
            </a:r>
            <a:r>
              <a:rPr lang="en-US" sz="2400" b="1" dirty="0">
                <a:latin typeface="Times New Roman" pitchFamily="18" charset="0"/>
                <a:cs typeface="Times New Roman" pitchFamily="18" charset="0"/>
              </a:rPr>
              <a:t>NO</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312206750, </a:t>
            </a:r>
          </a:p>
          <a:p>
            <a:r>
              <a:rPr lang="en-US" sz="2400" dirty="0">
                <a:latin typeface="Times New Roman" pitchFamily="18" charset="0"/>
                <a:cs typeface="Times New Roman" pitchFamily="18" charset="0"/>
              </a:rPr>
              <a:t>5C0F56517AAC0A4AA5E4F6443947F0D2</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DEPARTMENT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B.com (Accounting &amp; Finance)</a:t>
            </a:r>
            <a:endParaRPr lang="en-US" sz="2400"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COLLEGE : </a:t>
            </a:r>
            <a:r>
              <a:rPr lang="en-US" sz="2400" dirty="0" smtClean="0">
                <a:latin typeface="Times New Roman" pitchFamily="18" charset="0"/>
                <a:cs typeface="Times New Roman" pitchFamily="18" charset="0"/>
              </a:rPr>
              <a:t>AGURCHAND MANMULL JAIN COLLEGE</a:t>
            </a:r>
          </a:p>
          <a:p>
            <a:endParaRPr lang="en-US" sz="2400" dirty="0" smtClean="0"/>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7"/>
            <a:ext cx="48228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itchFamily="18" charset="0"/>
                <a:cs typeface="Times New Roman" pitchFamily="18" charset="0"/>
              </a:rPr>
              <a:t>M</a:t>
            </a:r>
            <a:r>
              <a:rPr sz="4800" b="1" dirty="0">
                <a:latin typeface="Times New Roman" pitchFamily="18" charset="0"/>
                <a:cs typeface="Times New Roman" pitchFamily="18" charset="0"/>
              </a:rPr>
              <a:t>O</a:t>
            </a:r>
            <a:r>
              <a:rPr sz="4800" b="1" spc="-15" dirty="0">
                <a:latin typeface="Times New Roman" pitchFamily="18" charset="0"/>
                <a:cs typeface="Times New Roman" pitchFamily="18" charset="0"/>
              </a:rPr>
              <a:t>D</a:t>
            </a:r>
            <a:r>
              <a:rPr sz="4800" b="1" spc="-35" dirty="0">
                <a:latin typeface="Times New Roman" pitchFamily="18" charset="0"/>
                <a:cs typeface="Times New Roman" pitchFamily="18" charset="0"/>
              </a:rPr>
              <a:t>E</a:t>
            </a:r>
            <a:r>
              <a:rPr sz="4800" b="1" spc="-30" dirty="0">
                <a:latin typeface="Times New Roman" pitchFamily="18" charset="0"/>
                <a:cs typeface="Times New Roman" pitchFamily="18" charset="0"/>
              </a:rPr>
              <a:t>LL</a:t>
            </a:r>
            <a:r>
              <a:rPr sz="4800" b="1" spc="-5" dirty="0">
                <a:latin typeface="Times New Roman" pitchFamily="18" charset="0"/>
                <a:cs typeface="Times New Roman" pitchFamily="18" charset="0"/>
              </a:rPr>
              <a:t>I</a:t>
            </a:r>
            <a:r>
              <a:rPr sz="4800" b="1" spc="30" dirty="0">
                <a:latin typeface="Times New Roman" pitchFamily="18" charset="0"/>
                <a:cs typeface="Times New Roman" pitchFamily="18" charset="0"/>
              </a:rPr>
              <a:t>N</a:t>
            </a:r>
            <a:r>
              <a:rPr sz="4800" b="1" spc="5" dirty="0">
                <a:latin typeface="Times New Roman" pitchFamily="18" charset="0"/>
                <a:cs typeface="Times New Roman" pitchFamily="18" charset="0"/>
              </a:rPr>
              <a:t>G</a:t>
            </a:r>
            <a:endParaRPr sz="4800" dirty="0">
              <a:latin typeface="Times New Roman" pitchFamily="18" charset="0"/>
              <a:cs typeface="Times New Roman" pitchFamily="18" charset="0"/>
            </a:endParaRPr>
          </a:p>
        </p:txBody>
      </p:sp>
      <p:sp>
        <p:nvSpPr>
          <p:cNvPr id="3074" name="Rectangle 2"/>
          <p:cNvSpPr>
            <a:spLocks noChangeArrowheads="1"/>
          </p:cNvSpPr>
          <p:nvPr/>
        </p:nvSpPr>
        <p:spPr bwMode="auto">
          <a:xfrm>
            <a:off x="533400" y="1600200"/>
            <a:ext cx="57150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Data Collection:</a:t>
            </a: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Data</a:t>
            </a:r>
            <a:r>
              <a:rPr kumimoji="0" lang="en-US" sz="1800" b="0" i="0" u="none" strike="noStrike" cap="none" normalizeH="0" dirty="0" smtClean="0">
                <a:ln>
                  <a:noFill/>
                </a:ln>
                <a:solidFill>
                  <a:schemeClr val="tx1"/>
                </a:solidFill>
                <a:effectLst/>
                <a:latin typeface="Times New Roman" pitchFamily="18" charset="0"/>
                <a:cs typeface="Times New Roman" pitchFamily="18" charset="0"/>
              </a:rPr>
              <a:t> set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dirty="0" smtClean="0">
                <a:ln>
                  <a:noFill/>
                </a:ln>
                <a:solidFill>
                  <a:schemeClr val="tx1"/>
                </a:solidFill>
                <a:effectLst/>
                <a:latin typeface="Times New Roman" pitchFamily="18" charset="0"/>
                <a:cs typeface="Times New Roman" pitchFamily="18" charset="0"/>
              </a:rPr>
              <a:t> I’ve cleaned and sorted the data required for the analysis I’m doing</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Data Preparation:</a:t>
            </a:r>
            <a:endParaRPr lang="en-US" b="1"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smtClean="0">
                <a:latin typeface="Times New Roman" pitchFamily="18" charset="0"/>
                <a:cs typeface="Times New Roman" pitchFamily="18" charset="0"/>
              </a:rPr>
              <a:t> I used  the IFS formulae in excel to obtain performance rating and classify employees based on that performance.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Times New Roman" pitchFamily="18" charset="0"/>
                <a:cs typeface="Times New Roman" pitchFamily="18" charset="0"/>
              </a:rPr>
              <a:t>Exploratory Data Analysis (EDA):</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smtClean="0">
                <a:latin typeface="Times New Roman" pitchFamily="18" charset="0"/>
                <a:cs typeface="Times New Roman" pitchFamily="18" charset="0"/>
              </a:rPr>
              <a:t> Then I created a pivot table and selected the required parameters and characteristics for my project, then based on the data I created a pie chart, that helped me visualize my data </a:t>
            </a: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0" name="Chart 9">
            <a:extLst>
              <a:ext uri="{FF2B5EF4-FFF2-40B4-BE49-F238E27FC236}">
                <a16:creationId xmlns:lc="http://schemas.openxmlformats.org/drawingml/2006/lockedCanvas" xmlns:a16="http://schemas.microsoft.com/office/drawing/2014/main" xmlns:xdr="http://schemas.openxmlformats.org/drawingml/2006/spreadsheetDrawing" xmlns="" id="{DCBACAA4-7982-B1C5-90A3-5397097FF429}"/>
              </a:ext>
            </a:extLst>
          </p:cNvPr>
          <p:cNvGraphicFramePr/>
          <p:nvPr/>
        </p:nvGraphicFramePr>
        <p:xfrm>
          <a:off x="6781800" y="3048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lc="http://schemas.openxmlformats.org/drawingml/2006/lockedCanvas" xmlns:a16="http://schemas.microsoft.com/office/drawing/2014/main" xmlns:xdr="http://schemas.openxmlformats.org/drawingml/2006/spreadsheetDrawing" xmlns="" id="{95C59F9F-1799-FE17-0C89-BB5ADBFA3C86}"/>
              </a:ext>
            </a:extLst>
          </p:cNvPr>
          <p:cNvGraphicFramePr/>
          <p:nvPr/>
        </p:nvGraphicFramePr>
        <p:xfrm>
          <a:off x="6781800" y="34290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0546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itchFamily="18" charset="0"/>
                <a:cs typeface="Times New Roman" pitchFamily="18" charset="0"/>
              </a:rPr>
              <a:t>R</a:t>
            </a:r>
            <a:r>
              <a:rPr spc="-40" dirty="0">
                <a:latin typeface="Times New Roman" pitchFamily="18" charset="0"/>
                <a:cs typeface="Times New Roman" pitchFamily="18" charset="0"/>
              </a:rPr>
              <a:t>E</a:t>
            </a:r>
            <a:r>
              <a:rPr spc="15" dirty="0">
                <a:latin typeface="Times New Roman" pitchFamily="18" charset="0"/>
                <a:cs typeface="Times New Roman" pitchFamily="18" charset="0"/>
              </a:rPr>
              <a:t>S</a:t>
            </a:r>
            <a:r>
              <a:rPr spc="-30" dirty="0">
                <a:latin typeface="Times New Roman" pitchFamily="18" charset="0"/>
                <a:cs typeface="Times New Roman" pitchFamily="18" charset="0"/>
              </a:rPr>
              <a:t>U</a:t>
            </a:r>
            <a:r>
              <a:rPr spc="-405" dirty="0">
                <a:latin typeface="Times New Roman" pitchFamily="18" charset="0"/>
                <a:cs typeface="Times New Roman" pitchFamily="18" charset="0"/>
              </a:rPr>
              <a:t>L</a:t>
            </a:r>
            <a:r>
              <a:rPr dirty="0">
                <a:latin typeface="Times New Roman" pitchFamily="18" charset="0"/>
                <a:cs typeface="Times New Roman"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762000" y="1524000"/>
            <a:ext cx="9067800" cy="4524315"/>
          </a:xfrm>
          <a:prstGeom prst="rect">
            <a:avLst/>
          </a:prstGeom>
        </p:spPr>
        <p:txBody>
          <a:bodyPr wrap="square">
            <a:spAutoFit/>
          </a:bodyPr>
          <a:lstStyle/>
          <a:p>
            <a:r>
              <a:rPr lang="en-US" b="1" dirty="0" smtClean="0">
                <a:latin typeface="Times New Roman" pitchFamily="18" charset="0"/>
                <a:cs typeface="Times New Roman" pitchFamily="18" charset="0"/>
              </a:rPr>
              <a:t>Male Analytics: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analysis of the male workforce reveals several notable trends:</a:t>
            </a:r>
          </a:p>
          <a:p>
            <a:pPr>
              <a:buFont typeface="Arial" pitchFamily="34" charset="0"/>
              <a:buChar char="•"/>
            </a:pPr>
            <a:r>
              <a:rPr lang="en-US" b="1" dirty="0" smtClean="0">
                <a:latin typeface="Times New Roman" pitchFamily="18" charset="0"/>
                <a:cs typeface="Times New Roman" pitchFamily="18" charset="0"/>
              </a:rPr>
              <a:t>Departmental Presence:</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Males exhibit a significant presence in departments such as Production, where they represent the majority.</a:t>
            </a:r>
          </a:p>
          <a:p>
            <a:pPr lvl="1">
              <a:buFont typeface="Arial" pitchFamily="34" charset="0"/>
              <a:buChar char="•"/>
            </a:pPr>
            <a:r>
              <a:rPr lang="en-US" dirty="0" smtClean="0">
                <a:latin typeface="Times New Roman" pitchFamily="18" charset="0"/>
                <a:cs typeface="Times New Roman" pitchFamily="18" charset="0"/>
              </a:rPr>
              <a:t> This strong presence is accompanied by high performance ratings, with most employees in this department achieving "Fully Meets" performance scores.</a:t>
            </a:r>
          </a:p>
          <a:p>
            <a:pPr lvl="1">
              <a:buFont typeface="Arial" pitchFamily="34" charset="0"/>
              <a:buChar char="•"/>
            </a:pPr>
            <a:r>
              <a:rPr lang="en-US" dirty="0" smtClean="0">
                <a:latin typeface="Times New Roman" pitchFamily="18" charset="0"/>
                <a:cs typeface="Times New Roman" pitchFamily="18" charset="0"/>
              </a:rPr>
              <a:t> This indicates that males in Production are generally performing well and meeting expectations.</a:t>
            </a:r>
          </a:p>
          <a:p>
            <a:pPr>
              <a:buFont typeface="Arial" pitchFamily="34" charset="0"/>
              <a:buChar char="•"/>
            </a:pPr>
            <a:r>
              <a:rPr lang="en-US" b="1" dirty="0" smtClean="0">
                <a:latin typeface="Times New Roman" pitchFamily="18" charset="0"/>
                <a:cs typeface="Times New Roman" pitchFamily="18" charset="0"/>
              </a:rPr>
              <a:t>Performance Disparities:</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In contrast, departments like IT/IS show a disparity in performance among male employees.</a:t>
            </a:r>
          </a:p>
          <a:p>
            <a:pPr lvl="1">
              <a:buFont typeface="Arial" pitchFamily="34" charset="0"/>
              <a:buChar char="•"/>
            </a:pPr>
            <a:r>
              <a:rPr lang="en-US" dirty="0" smtClean="0">
                <a:latin typeface="Times New Roman" pitchFamily="18" charset="0"/>
                <a:cs typeface="Times New Roman" pitchFamily="18" charset="0"/>
              </a:rPr>
              <a:t> A noticeable portion of the male workforce in these technical roles has performance scores indicating the need for improvement. </a:t>
            </a:r>
          </a:p>
          <a:p>
            <a:pPr lvl="1">
              <a:buFont typeface="Arial" pitchFamily="34" charset="0"/>
              <a:buChar char="•"/>
            </a:pPr>
            <a:r>
              <a:rPr lang="en-US" dirty="0" smtClean="0">
                <a:latin typeface="Times New Roman" pitchFamily="18" charset="0"/>
                <a:cs typeface="Times New Roman" pitchFamily="18" charset="0"/>
              </a:rPr>
              <a:t>This suggests that while males are well-represented in technical fields, there may be issues related to skill gaps, training needs, or alignment with departmental goals.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2832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itchFamily="18" charset="0"/>
                <a:cs typeface="Times New Roman" pitchFamily="18" charset="0"/>
              </a:rPr>
              <a:t>R</a:t>
            </a:r>
            <a:r>
              <a:rPr spc="-40" dirty="0">
                <a:latin typeface="Times New Roman" pitchFamily="18" charset="0"/>
                <a:cs typeface="Times New Roman" pitchFamily="18" charset="0"/>
              </a:rPr>
              <a:t>E</a:t>
            </a:r>
            <a:r>
              <a:rPr spc="15" dirty="0">
                <a:latin typeface="Times New Roman" pitchFamily="18" charset="0"/>
                <a:cs typeface="Times New Roman" pitchFamily="18" charset="0"/>
              </a:rPr>
              <a:t>S</a:t>
            </a:r>
            <a:r>
              <a:rPr spc="-30" dirty="0">
                <a:latin typeface="Times New Roman" pitchFamily="18" charset="0"/>
                <a:cs typeface="Times New Roman" pitchFamily="18" charset="0"/>
              </a:rPr>
              <a:t>U</a:t>
            </a:r>
            <a:r>
              <a:rPr spc="-405" dirty="0">
                <a:latin typeface="Times New Roman" pitchFamily="18" charset="0"/>
                <a:cs typeface="Times New Roman" pitchFamily="18" charset="0"/>
              </a:rPr>
              <a:t>L</a:t>
            </a:r>
            <a:r>
              <a:rPr dirty="0">
                <a:latin typeface="Times New Roman" pitchFamily="18" charset="0"/>
                <a:cs typeface="Times New Roman"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Rectangle 7"/>
          <p:cNvSpPr/>
          <p:nvPr/>
        </p:nvSpPr>
        <p:spPr>
          <a:xfrm>
            <a:off x="762000" y="1524000"/>
            <a:ext cx="9829800" cy="5078313"/>
          </a:xfrm>
          <a:prstGeom prst="rect">
            <a:avLst/>
          </a:prstGeom>
        </p:spPr>
        <p:txBody>
          <a:bodyPr wrap="square">
            <a:spAutoFit/>
          </a:bodyPr>
          <a:lstStyle/>
          <a:p>
            <a:r>
              <a:rPr lang="en-US" b="1" dirty="0" smtClean="0">
                <a:latin typeface="Times New Roman" pitchFamily="18" charset="0"/>
                <a:cs typeface="Times New Roman" pitchFamily="18" charset="0"/>
              </a:rPr>
              <a:t>Female Analytics: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analysis of the female workforce highlights different patterns and areas for improvement:</a:t>
            </a:r>
          </a:p>
          <a:p>
            <a:pPr>
              <a:buFont typeface="Arial" pitchFamily="34" charset="0"/>
              <a:buChar char="•"/>
            </a:pPr>
            <a:r>
              <a:rPr lang="en-US" b="1" dirty="0" smtClean="0">
                <a:latin typeface="Times New Roman" pitchFamily="18" charset="0"/>
                <a:cs typeface="Times New Roman" pitchFamily="18" charset="0"/>
              </a:rPr>
              <a:t>Representation and Performance Consistency:</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Female employees are underrepresented in certain key departments, particularly in IT/IS. Despite this lower representation, the performance of females in areas such as Admin Offices demonstrates a high level of consistency and reliability.</a:t>
            </a:r>
          </a:p>
          <a:p>
            <a:pPr lvl="1">
              <a:buFont typeface="Arial" pitchFamily="34" charset="0"/>
              <a:buChar char="•"/>
            </a:pPr>
            <a:r>
              <a:rPr lang="en-US" dirty="0" smtClean="0">
                <a:latin typeface="Times New Roman" pitchFamily="18" charset="0"/>
                <a:cs typeface="Times New Roman" pitchFamily="18" charset="0"/>
              </a:rPr>
              <a:t> This consistency is indicative of effective performance and suggests that when women are present in a department, they often meet or exceed performance expectations.</a:t>
            </a:r>
          </a:p>
          <a:p>
            <a:pPr>
              <a:buFont typeface="Arial" pitchFamily="34" charset="0"/>
              <a:buChar char="•"/>
            </a:pPr>
            <a:r>
              <a:rPr lang="en-US" b="1" dirty="0" smtClean="0">
                <a:latin typeface="Times New Roman" pitchFamily="18" charset="0"/>
                <a:cs typeface="Times New Roman" pitchFamily="18" charset="0"/>
              </a:rPr>
              <a:t>Diversity and Development Opportunities:</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The lower representation of females in technical roles like IT/IS highlights a need for focused hiring and development strategies. </a:t>
            </a:r>
          </a:p>
          <a:p>
            <a:pPr lvl="1">
              <a:buFont typeface="Arial" pitchFamily="34" charset="0"/>
              <a:buChar char="•"/>
            </a:pPr>
            <a:r>
              <a:rPr lang="en-US" dirty="0" smtClean="0">
                <a:latin typeface="Times New Roman" pitchFamily="18" charset="0"/>
                <a:cs typeface="Times New Roman" pitchFamily="18" charset="0"/>
              </a:rPr>
              <a:t>To address this, it would be beneficial to implement targeted recruitment efforts aimed at increasing female participation in technical fields. Additionally, investing in professional development and mentoring programs could help improve performance and retention of female employees in these roles. </a:t>
            </a:r>
          </a:p>
          <a:p>
            <a:pPr lvl="1">
              <a:buFont typeface="Arial" pitchFamily="34" charset="0"/>
              <a:buChar char="•"/>
            </a:pPr>
            <a:r>
              <a:rPr lang="en-US" dirty="0" smtClean="0">
                <a:latin typeface="Times New Roman" pitchFamily="18" charset="0"/>
                <a:cs typeface="Times New Roman" pitchFamily="18" charset="0"/>
              </a:rPr>
              <a:t>This approach not only aims to enhance gender diversity but also seeks to build a more balanced and skilled workforce across all departments.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2133600"/>
            <a:ext cx="10287000" cy="1754326"/>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The analysis underscores the need for a strategic approach to address performance disparities and enhance diversity. </a:t>
            </a:r>
          </a:p>
          <a:p>
            <a:pPr>
              <a:buFont typeface="Arial" pitchFamily="34" charset="0"/>
              <a:buChar char="•"/>
            </a:pPr>
            <a:r>
              <a:rPr lang="en-US" dirty="0" smtClean="0">
                <a:latin typeface="Times New Roman" pitchFamily="18" charset="0"/>
                <a:cs typeface="Times New Roman" pitchFamily="18" charset="0"/>
              </a:rPr>
              <a:t>By focusing on targeted recruitment and development, especially in underrepresented technical roles, the organization can work towards a more inclusive and high-performing workforce.</a:t>
            </a:r>
          </a:p>
          <a:p>
            <a:pPr>
              <a:buFont typeface="Arial" pitchFamily="34" charset="0"/>
              <a:buChar char="•"/>
            </a:pPr>
            <a:r>
              <a:rPr lang="en-US" dirty="0" smtClean="0">
                <a:latin typeface="Times New Roman" pitchFamily="18" charset="0"/>
                <a:cs typeface="Times New Roman" pitchFamily="18" charset="0"/>
              </a:rPr>
              <a:t> Further investigation into the underlying causes of performance gaps and the implementation of supportive measures for all employees will be key to achieving these objectives.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55848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itchFamily="18" charset="0"/>
                <a:cs typeface="Times New Roman" pitchFamily="18" charset="0"/>
              </a:rPr>
              <a:t>PROJECT</a:t>
            </a:r>
            <a:r>
              <a:rPr sz="4250" spc="-85" dirty="0">
                <a:latin typeface="Times New Roman" pitchFamily="18" charset="0"/>
                <a:cs typeface="Times New Roman" pitchFamily="18" charset="0"/>
              </a:rPr>
              <a:t> </a:t>
            </a:r>
            <a:r>
              <a:rPr sz="4250" spc="25" dirty="0">
                <a:latin typeface="Times New Roman" pitchFamily="18" charset="0"/>
                <a:cs typeface="Times New Roman" pitchFamily="18" charset="0"/>
              </a:rPr>
              <a:t>TITLE</a:t>
            </a:r>
            <a:endParaRPr sz="425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815882"/>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Comparative Study of Gender and Performance Across Departments</a:t>
            </a:r>
            <a:endParaRPr lang="en-US" sz="2800" dirty="0" smtClean="0">
              <a:latin typeface="Times New Roman" pitchFamily="18" charset="0"/>
              <a:cs typeface="Times New Roman" pitchFamily="18" charset="0"/>
            </a:endParaRPr>
          </a:p>
          <a:p>
            <a:r>
              <a:rPr lang="en-US" sz="2800" dirty="0" smtClean="0"/>
              <a:t/>
            </a:r>
            <a:br>
              <a:rPr lang="en-US" sz="2800" dirty="0" smtClean="0"/>
            </a:b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04800" y="533400"/>
            <a:ext cx="7620000" cy="670696"/>
          </a:xfrm>
          <a:prstGeom prst="rect">
            <a:avLst/>
          </a:prstGeom>
        </p:spPr>
        <p:txBody>
          <a:bodyPr vert="horz" wrap="square" lIns="0" tIns="16510" rIns="0" bIns="0" rtlCol="0">
            <a:spAutoFit/>
          </a:bodyPr>
          <a:lstStyle/>
          <a:p>
            <a:pPr marL="12700" algn="ctr">
              <a:lnSpc>
                <a:spcPct val="100000"/>
              </a:lnSpc>
              <a:spcBef>
                <a:spcPts val="130"/>
              </a:spcBef>
              <a:tabLst>
                <a:tab pos="2727960" algn="l"/>
              </a:tabLst>
            </a:pPr>
            <a:r>
              <a:rPr sz="4250" spc="-20" smtClean="0">
                <a:latin typeface="Times New Roman" pitchFamily="18" charset="0"/>
                <a:cs typeface="Times New Roman" pitchFamily="18" charset="0"/>
              </a:rPr>
              <a:t>P</a:t>
            </a:r>
            <a:r>
              <a:rPr sz="4250" spc="15" smtClean="0">
                <a:latin typeface="Times New Roman" pitchFamily="18" charset="0"/>
                <a:cs typeface="Times New Roman" pitchFamily="18" charset="0"/>
              </a:rPr>
              <a:t>ROB</a:t>
            </a:r>
            <a:r>
              <a:rPr sz="4250" spc="55" smtClean="0">
                <a:latin typeface="Times New Roman" pitchFamily="18" charset="0"/>
                <a:cs typeface="Times New Roman" pitchFamily="18" charset="0"/>
              </a:rPr>
              <a:t>L</a:t>
            </a:r>
            <a:r>
              <a:rPr sz="4250" spc="-20" smtClean="0">
                <a:latin typeface="Times New Roman" pitchFamily="18" charset="0"/>
                <a:cs typeface="Times New Roman" pitchFamily="18" charset="0"/>
              </a:rPr>
              <a:t>E</a:t>
            </a:r>
            <a:r>
              <a:rPr sz="4250" spc="20" smtClean="0">
                <a:latin typeface="Times New Roman" pitchFamily="18" charset="0"/>
                <a:cs typeface="Times New Roman" pitchFamily="18" charset="0"/>
              </a:rPr>
              <a:t>M</a:t>
            </a:r>
            <a:r>
              <a:rPr lang="en-US" sz="4250" spc="20" dirty="0" smtClean="0">
                <a:latin typeface="Times New Roman" pitchFamily="18" charset="0"/>
                <a:cs typeface="Times New Roman" pitchFamily="18" charset="0"/>
              </a:rPr>
              <a:t> </a:t>
            </a:r>
            <a:r>
              <a:rPr sz="4250" spc="10" smtClean="0">
                <a:latin typeface="Times New Roman" pitchFamily="18" charset="0"/>
                <a:cs typeface="Times New Roman" pitchFamily="18" charset="0"/>
              </a:rPr>
              <a:t>S</a:t>
            </a:r>
            <a:r>
              <a:rPr sz="4250" spc="-370" smtClean="0">
                <a:latin typeface="Times New Roman" pitchFamily="18" charset="0"/>
                <a:cs typeface="Times New Roman" pitchFamily="18" charset="0"/>
              </a:rPr>
              <a:t>T</a:t>
            </a:r>
            <a:r>
              <a:rPr sz="4250" spc="-375" smtClean="0">
                <a:latin typeface="Times New Roman" pitchFamily="18" charset="0"/>
                <a:cs typeface="Times New Roman" pitchFamily="18" charset="0"/>
              </a:rPr>
              <a:t>A</a:t>
            </a:r>
            <a:r>
              <a:rPr sz="4250" spc="15" smtClean="0">
                <a:latin typeface="Times New Roman" pitchFamily="18" charset="0"/>
                <a:cs typeface="Times New Roman" pitchFamily="18" charset="0"/>
              </a:rPr>
              <a:t>T</a:t>
            </a:r>
            <a:r>
              <a:rPr sz="4250" spc="-10" smtClean="0">
                <a:latin typeface="Times New Roman" pitchFamily="18" charset="0"/>
                <a:cs typeface="Times New Roman" pitchFamily="18" charset="0"/>
              </a:rPr>
              <a:t>E</a:t>
            </a:r>
            <a:r>
              <a:rPr sz="4250" spc="-20" smtClean="0">
                <a:latin typeface="Times New Roman" pitchFamily="18" charset="0"/>
                <a:cs typeface="Times New Roman" pitchFamily="18" charset="0"/>
              </a:rPr>
              <a:t>ME</a:t>
            </a:r>
            <a:r>
              <a:rPr sz="4250" spc="10" smtClean="0">
                <a:latin typeface="Times New Roman" pitchFamily="18" charset="0"/>
                <a:cs typeface="Times New Roman" pitchFamily="18" charset="0"/>
              </a:rPr>
              <a:t>NT</a:t>
            </a:r>
            <a:endParaRPr sz="4250">
              <a:latin typeface="Times New Roman" pitchFamily="18" charset="0"/>
              <a:cs typeface="Times New Roman"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457200" y="1600200"/>
            <a:ext cx="9601200" cy="3970318"/>
          </a:xfrm>
          <a:prstGeom prst="rect">
            <a:avLst/>
          </a:prstGeom>
          <a:noFill/>
        </p:spPr>
        <p:txBody>
          <a:bodyPr wrap="square" rtlCol="0">
            <a:spAutoFit/>
          </a:bodyPr>
          <a:lstStyle/>
          <a:p>
            <a:endParaRPr lang="en-US" b="1" dirty="0" smtClean="0"/>
          </a:p>
          <a:p>
            <a:r>
              <a:rPr lang="en-US" b="1" dirty="0" smtClean="0">
                <a:latin typeface="Times New Roman" pitchFamily="18" charset="0"/>
                <a:cs typeface="Times New Roman" pitchFamily="18" charset="0"/>
              </a:rPr>
              <a:t>Male Analytics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problem revolves around understanding gender-based performance trends and workforce distribution among male employees. Key questions include: Are male employees distributed evenly across departments? Do their performance scores show significant variation across different departments?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Female Analytics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Similarly, we need to analyze gender-related performance patterns for female employees. Are there disparities in the number of females in certain departments? How do their performance scores compare to males in similar job roles?</a:t>
            </a:r>
          </a:p>
          <a:p>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457200"/>
            <a:ext cx="5965825" cy="670696"/>
          </a:xfrm>
          <a:prstGeom prst="rect">
            <a:avLst/>
          </a:prstGeom>
        </p:spPr>
        <p:txBody>
          <a:bodyPr vert="horz" wrap="square" lIns="0" tIns="16510" rIns="0" bIns="0" rtlCol="0">
            <a:spAutoFit/>
          </a:bodyPr>
          <a:lstStyle/>
          <a:p>
            <a:pPr marL="12700" algn="ctr">
              <a:lnSpc>
                <a:spcPct val="100000"/>
              </a:lnSpc>
              <a:spcBef>
                <a:spcPts val="130"/>
              </a:spcBef>
              <a:tabLst>
                <a:tab pos="2642870" algn="l"/>
              </a:tabLst>
            </a:pPr>
            <a:r>
              <a:rPr sz="4250" spc="5" smtClean="0">
                <a:latin typeface="Times New Roman" pitchFamily="18" charset="0"/>
                <a:cs typeface="Times New Roman" pitchFamily="18" charset="0"/>
              </a:rPr>
              <a:t>PROJECT</a:t>
            </a:r>
            <a:r>
              <a:rPr lang="en-US" sz="4250" spc="5" dirty="0" smtClean="0">
                <a:latin typeface="Times New Roman" pitchFamily="18" charset="0"/>
                <a:cs typeface="Times New Roman" pitchFamily="18" charset="0"/>
              </a:rPr>
              <a:t>  </a:t>
            </a:r>
            <a:r>
              <a:rPr sz="4250" spc="-20" smtClean="0">
                <a:latin typeface="Times New Roman" pitchFamily="18" charset="0"/>
                <a:cs typeface="Times New Roman" pitchFamily="18" charset="0"/>
              </a:rPr>
              <a:t>OVERVIEW</a:t>
            </a:r>
            <a:endParaRPr sz="4250">
              <a:latin typeface="Times New Roman" pitchFamily="18" charset="0"/>
              <a:cs typeface="Times New Roman"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62000" y="1676400"/>
            <a:ext cx="8763000" cy="3416320"/>
          </a:xfrm>
          <a:prstGeom prst="rect">
            <a:avLst/>
          </a:prstGeom>
          <a:noFill/>
        </p:spPr>
        <p:txBody>
          <a:bodyPr wrap="square" rtlCol="0">
            <a:spAutoFit/>
          </a:bodyPr>
          <a:lstStyle/>
          <a:p>
            <a:r>
              <a:rPr lang="en-US" b="1" dirty="0" smtClean="0">
                <a:latin typeface="Times New Roman" pitchFamily="18" charset="0"/>
                <a:cs typeface="Times New Roman" pitchFamily="18" charset="0"/>
              </a:rPr>
              <a:t>Male Analytics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This project aims to analyze performance ratings, department distribution, and overall workforce participation of male employees. By identifying performance trends, we can propose strategies to enhance productivity and equitable growth.</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Female Analytics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For female employees, the project seeks to assess their performance and representation across departments. Understanding these aspects can help in designing initiatives to encourage female participation and address any disparities.</a:t>
            </a:r>
          </a:p>
          <a:p>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57200" y="381000"/>
            <a:ext cx="68443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itchFamily="18" charset="0"/>
                <a:cs typeface="Times New Roman" pitchFamily="18" charset="0"/>
              </a:rPr>
              <a:t>W</a:t>
            </a:r>
            <a:r>
              <a:rPr sz="3200" spc="-20" dirty="0">
                <a:latin typeface="Times New Roman" pitchFamily="18" charset="0"/>
                <a:cs typeface="Times New Roman" pitchFamily="18" charset="0"/>
              </a:rPr>
              <a:t>H</a:t>
            </a:r>
            <a:r>
              <a:rPr sz="3200" spc="20" dirty="0">
                <a:latin typeface="Times New Roman" pitchFamily="18" charset="0"/>
                <a:cs typeface="Times New Roman" pitchFamily="18" charset="0"/>
              </a:rPr>
              <a:t>O</a:t>
            </a:r>
            <a:r>
              <a:rPr sz="3200" spc="-235" dirty="0">
                <a:latin typeface="Times New Roman" pitchFamily="18" charset="0"/>
                <a:cs typeface="Times New Roman" pitchFamily="18" charset="0"/>
              </a:rPr>
              <a:t> </a:t>
            </a:r>
            <a:r>
              <a:rPr sz="3200" spc="-10" dirty="0">
                <a:latin typeface="Times New Roman" pitchFamily="18" charset="0"/>
                <a:cs typeface="Times New Roman" pitchFamily="18" charset="0"/>
              </a:rPr>
              <a:t>AR</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10" dirty="0">
                <a:latin typeface="Times New Roman" pitchFamily="18" charset="0"/>
                <a:cs typeface="Times New Roman" pitchFamily="18" charset="0"/>
              </a:rPr>
              <a:t>T</a:t>
            </a:r>
            <a:r>
              <a:rPr sz="3200" spc="-15" dirty="0">
                <a:latin typeface="Times New Roman" pitchFamily="18" charset="0"/>
                <a:cs typeface="Times New Roman" pitchFamily="18" charset="0"/>
              </a:rPr>
              <a:t>H</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20" dirty="0">
                <a:latin typeface="Times New Roman" pitchFamily="18" charset="0"/>
                <a:cs typeface="Times New Roman" pitchFamily="18" charset="0"/>
              </a:rPr>
              <a:t>E</a:t>
            </a:r>
            <a:r>
              <a:rPr sz="3200" spc="30" dirty="0">
                <a:latin typeface="Times New Roman" pitchFamily="18" charset="0"/>
                <a:cs typeface="Times New Roman" pitchFamily="18" charset="0"/>
              </a:rPr>
              <a:t>N</a:t>
            </a:r>
            <a:r>
              <a:rPr sz="3200" spc="15" dirty="0">
                <a:latin typeface="Times New Roman" pitchFamily="18" charset="0"/>
                <a:cs typeface="Times New Roman" pitchFamily="18" charset="0"/>
              </a:rPr>
              <a:t>D</a:t>
            </a:r>
            <a:r>
              <a:rPr sz="3200" spc="-45" dirty="0">
                <a:latin typeface="Times New Roman" pitchFamily="18" charset="0"/>
                <a:cs typeface="Times New Roman" pitchFamily="18" charset="0"/>
              </a:rPr>
              <a:t> </a:t>
            </a:r>
            <a:r>
              <a:rPr sz="3200" dirty="0">
                <a:latin typeface="Times New Roman" pitchFamily="18" charset="0"/>
                <a:cs typeface="Times New Roman" pitchFamily="18" charset="0"/>
              </a:rPr>
              <a:t>U</a:t>
            </a:r>
            <a:r>
              <a:rPr sz="3200" spc="10" dirty="0">
                <a:latin typeface="Times New Roman" pitchFamily="18" charset="0"/>
                <a:cs typeface="Times New Roman" pitchFamily="18" charset="0"/>
              </a:rPr>
              <a:t>S</a:t>
            </a:r>
            <a:r>
              <a:rPr sz="3200" spc="-25" dirty="0">
                <a:latin typeface="Times New Roman" pitchFamily="18" charset="0"/>
                <a:cs typeface="Times New Roman" pitchFamily="18" charset="0"/>
              </a:rPr>
              <a:t>E</a:t>
            </a:r>
            <a:r>
              <a:rPr sz="3200" spc="-10" dirty="0">
                <a:latin typeface="Times New Roman" pitchFamily="18" charset="0"/>
                <a:cs typeface="Times New Roman" pitchFamily="18" charset="0"/>
              </a:rPr>
              <a:t>R</a:t>
            </a:r>
            <a:r>
              <a:rPr sz="3200" spc="5" dirty="0">
                <a:latin typeface="Times New Roman" pitchFamily="18" charset="0"/>
                <a:cs typeface="Times New Roman" pitchFamily="18" charset="0"/>
              </a:rPr>
              <a:t>S?</a:t>
            </a:r>
            <a:endParaRPr sz="320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457200" y="1219200"/>
            <a:ext cx="9220200" cy="5334000"/>
          </a:xfrm>
          <a:prstGeom prst="rect">
            <a:avLst/>
          </a:prstGeom>
          <a:noFill/>
        </p:spPr>
        <p:txBody>
          <a:bodyPr wrap="square" rtlCol="0">
            <a:spAutoFit/>
          </a:bodyPr>
          <a:lstStyle/>
          <a:p>
            <a:r>
              <a:rPr lang="en-US" b="1" dirty="0" smtClean="0">
                <a:latin typeface="Times New Roman" pitchFamily="18" charset="0"/>
                <a:cs typeface="Times New Roman" pitchFamily="18" charset="0"/>
              </a:rPr>
              <a:t>1. Human Resources (HR) Managers: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HR managers can use the data to identify performance trends and address gender-based disparities, ensuring fair hiring, promotion, and development opportunities for all employees.</a:t>
            </a:r>
          </a:p>
          <a:p>
            <a:r>
              <a:rPr lang="en-US" b="1" dirty="0" smtClean="0">
                <a:latin typeface="Times New Roman" pitchFamily="18" charset="0"/>
                <a:cs typeface="Times New Roman" pitchFamily="18" charset="0"/>
              </a:rPr>
              <a:t>2. Department Heads: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Department heads can analyze workforce performance and representation within their teams to address any gaps and optimize team productivity and diversity.</a:t>
            </a:r>
          </a:p>
          <a:p>
            <a:r>
              <a:rPr lang="en-US" b="1" dirty="0" smtClean="0">
                <a:latin typeface="Times New Roman" pitchFamily="18" charset="0"/>
                <a:cs typeface="Times New Roman" pitchFamily="18" charset="0"/>
              </a:rPr>
              <a:t>3. Leadership/Executive Team: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Executives can leverage the insights to drive strategic decisions on talent retention, gender diversity, and workforce performance improvement initiatives.</a:t>
            </a:r>
          </a:p>
          <a:p>
            <a:r>
              <a:rPr lang="en-US" b="1" dirty="0" smtClean="0">
                <a:latin typeface="Times New Roman" pitchFamily="18" charset="0"/>
                <a:cs typeface="Times New Roman" pitchFamily="18" charset="0"/>
              </a:rPr>
              <a:t>4. Diversity, Equity, and Inclusion (DEI) Specialists: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DEI specialists can use the analytics to craft gender-focused initiatives that foster inclusivity, improve representation, and support equitable career progression.</a:t>
            </a:r>
          </a:p>
          <a:p>
            <a:r>
              <a:rPr lang="en-US" b="1" dirty="0" smtClean="0">
                <a:latin typeface="Times New Roman" pitchFamily="18" charset="0"/>
                <a:cs typeface="Times New Roman" pitchFamily="18" charset="0"/>
              </a:rPr>
              <a:t>5. Team Leaders and Supervisors: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Team leaders can utilize the performance data to provide targeted support, foster inclusivity, and improve team dynamics by addressing performance issues or gaps.</a:t>
            </a:r>
          </a:p>
          <a:p>
            <a:r>
              <a:rPr lang="en-US" b="1" dirty="0" smtClean="0">
                <a:latin typeface="Times New Roman" pitchFamily="18" charset="0"/>
                <a:cs typeface="Times New Roman" pitchFamily="18" charset="0"/>
              </a:rPr>
              <a:t>6. Learning &amp; Development (L&amp;D) Teams: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L&amp;D teams can design targeted training programs based on performance insights to help employees—regardless of gender—improve skills and career development.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533400"/>
            <a:ext cx="10414635" cy="1121461"/>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itchFamily="18" charset="0"/>
                <a:cs typeface="Times New Roman" pitchFamily="18" charset="0"/>
              </a:rPr>
              <a:t>O</a:t>
            </a:r>
            <a:r>
              <a:rPr sz="3600" spc="25" dirty="0">
                <a:latin typeface="Times New Roman" pitchFamily="18" charset="0"/>
                <a:cs typeface="Times New Roman" pitchFamily="18" charset="0"/>
              </a:rPr>
              <a:t>U</a:t>
            </a:r>
            <a:r>
              <a:rPr sz="3600" dirty="0">
                <a:latin typeface="Times New Roman" pitchFamily="18" charset="0"/>
                <a:cs typeface="Times New Roman" pitchFamily="18" charset="0"/>
              </a:rPr>
              <a:t>R</a:t>
            </a:r>
            <a:r>
              <a:rPr sz="3600" spc="5" dirty="0">
                <a:latin typeface="Times New Roman" pitchFamily="18" charset="0"/>
                <a:cs typeface="Times New Roman" pitchFamily="18" charset="0"/>
              </a:rPr>
              <a:t> </a:t>
            </a:r>
            <a:r>
              <a:rPr sz="3600" spc="25" dirty="0">
                <a:latin typeface="Times New Roman" pitchFamily="18" charset="0"/>
                <a:cs typeface="Times New Roman" pitchFamily="18" charset="0"/>
              </a:rPr>
              <a:t>S</a:t>
            </a:r>
            <a:r>
              <a:rPr sz="3600" spc="10" dirty="0">
                <a:latin typeface="Times New Roman" pitchFamily="18" charset="0"/>
                <a:cs typeface="Times New Roman" pitchFamily="18" charset="0"/>
              </a:rPr>
              <a:t>O</a:t>
            </a:r>
            <a:r>
              <a:rPr sz="3600" spc="25" dirty="0">
                <a:latin typeface="Times New Roman" pitchFamily="18" charset="0"/>
                <a:cs typeface="Times New Roman" pitchFamily="18" charset="0"/>
              </a:rPr>
              <a:t>LU</a:t>
            </a:r>
            <a:r>
              <a:rPr sz="3600" spc="-35" dirty="0">
                <a:latin typeface="Times New Roman" pitchFamily="18" charset="0"/>
                <a:cs typeface="Times New Roman" pitchFamily="18" charset="0"/>
              </a:rPr>
              <a:t>T</a:t>
            </a:r>
            <a:r>
              <a:rPr sz="3600" spc="-30" dirty="0">
                <a:latin typeface="Times New Roman" pitchFamily="18" charset="0"/>
                <a:cs typeface="Times New Roman" pitchFamily="18" charset="0"/>
              </a:rPr>
              <a:t>I</a:t>
            </a:r>
            <a:r>
              <a:rPr sz="3600" spc="10" dirty="0">
                <a:latin typeface="Times New Roman" pitchFamily="18" charset="0"/>
                <a:cs typeface="Times New Roman" pitchFamily="18" charset="0"/>
              </a:rPr>
              <a:t>O</a:t>
            </a:r>
            <a:r>
              <a:rPr sz="3600" dirty="0">
                <a:latin typeface="Times New Roman" pitchFamily="18" charset="0"/>
                <a:cs typeface="Times New Roman" pitchFamily="18" charset="0"/>
              </a:rPr>
              <a:t>N</a:t>
            </a:r>
            <a:r>
              <a:rPr sz="3600" spc="-345" dirty="0">
                <a:latin typeface="Times New Roman" pitchFamily="18" charset="0"/>
                <a:cs typeface="Times New Roman" pitchFamily="18" charset="0"/>
              </a:rPr>
              <a:t> </a:t>
            </a:r>
            <a:r>
              <a:rPr sz="3600" spc="-35" dirty="0">
                <a:latin typeface="Times New Roman" pitchFamily="18" charset="0"/>
                <a:cs typeface="Times New Roman" pitchFamily="18" charset="0"/>
              </a:rPr>
              <a:t>A</a:t>
            </a:r>
            <a:r>
              <a:rPr sz="3600" spc="-5" dirty="0">
                <a:latin typeface="Times New Roman" pitchFamily="18" charset="0"/>
                <a:cs typeface="Times New Roman" pitchFamily="18" charset="0"/>
              </a:rPr>
              <a:t>N</a:t>
            </a:r>
            <a:r>
              <a:rPr sz="3600" dirty="0">
                <a:latin typeface="Times New Roman" pitchFamily="18" charset="0"/>
                <a:cs typeface="Times New Roman" pitchFamily="18" charset="0"/>
              </a:rPr>
              <a:t>D</a:t>
            </a:r>
            <a:r>
              <a:rPr sz="3600" spc="35" dirty="0">
                <a:latin typeface="Times New Roman" pitchFamily="18" charset="0"/>
                <a:cs typeface="Times New Roman" pitchFamily="18" charset="0"/>
              </a:rPr>
              <a:t> </a:t>
            </a:r>
            <a:r>
              <a:rPr sz="3600" spc="-30" dirty="0">
                <a:latin typeface="Times New Roman" pitchFamily="18" charset="0"/>
                <a:cs typeface="Times New Roman" pitchFamily="18" charset="0"/>
              </a:rPr>
              <a:t>I</a:t>
            </a:r>
            <a:r>
              <a:rPr sz="3600" spc="-35" dirty="0">
                <a:latin typeface="Times New Roman" pitchFamily="18" charset="0"/>
                <a:cs typeface="Times New Roman" pitchFamily="18" charset="0"/>
              </a:rPr>
              <a:t>T</a:t>
            </a:r>
            <a:r>
              <a:rPr sz="3600" dirty="0">
                <a:latin typeface="Times New Roman" pitchFamily="18" charset="0"/>
                <a:cs typeface="Times New Roman" pitchFamily="18" charset="0"/>
              </a:rPr>
              <a:t>S</a:t>
            </a:r>
            <a:r>
              <a:rPr sz="3600" spc="60" dirty="0">
                <a:latin typeface="Times New Roman" pitchFamily="18" charset="0"/>
                <a:cs typeface="Times New Roman" pitchFamily="18" charset="0"/>
              </a:rPr>
              <a:t> </a:t>
            </a:r>
            <a:r>
              <a:rPr sz="3600" spc="-295" dirty="0">
                <a:latin typeface="Times New Roman" pitchFamily="18" charset="0"/>
                <a:cs typeface="Times New Roman" pitchFamily="18" charset="0"/>
              </a:rPr>
              <a:t>V</a:t>
            </a:r>
            <a:r>
              <a:rPr sz="3600" spc="-35" dirty="0">
                <a:latin typeface="Times New Roman" pitchFamily="18" charset="0"/>
                <a:cs typeface="Times New Roman" pitchFamily="18" charset="0"/>
              </a:rPr>
              <a:t>A</a:t>
            </a:r>
            <a:r>
              <a:rPr sz="3600" spc="25" dirty="0">
                <a:latin typeface="Times New Roman" pitchFamily="18" charset="0"/>
                <a:cs typeface="Times New Roman" pitchFamily="18" charset="0"/>
              </a:rPr>
              <a:t>LU</a:t>
            </a:r>
            <a:r>
              <a:rPr sz="3600" dirty="0">
                <a:latin typeface="Times New Roman" pitchFamily="18" charset="0"/>
                <a:cs typeface="Times New Roman" pitchFamily="18" charset="0"/>
              </a:rPr>
              <a:t>E</a:t>
            </a:r>
            <a:r>
              <a:rPr sz="3600" spc="-65" dirty="0">
                <a:latin typeface="Times New Roman" pitchFamily="18" charset="0"/>
                <a:cs typeface="Times New Roman" pitchFamily="18" charset="0"/>
              </a:rPr>
              <a:t> </a:t>
            </a:r>
            <a:r>
              <a:rPr sz="3600" spc="-15" dirty="0">
                <a:latin typeface="Times New Roman" pitchFamily="18" charset="0"/>
                <a:cs typeface="Times New Roman" pitchFamily="18" charset="0"/>
              </a:rPr>
              <a:t>P</a:t>
            </a:r>
            <a:r>
              <a:rPr sz="3600" spc="-30" dirty="0">
                <a:latin typeface="Times New Roman" pitchFamily="18" charset="0"/>
                <a:cs typeface="Times New Roman" pitchFamily="18" charset="0"/>
              </a:rPr>
              <a:t>R</a:t>
            </a:r>
            <a:r>
              <a:rPr sz="3600" spc="10" dirty="0">
                <a:latin typeface="Times New Roman" pitchFamily="18" charset="0"/>
                <a:cs typeface="Times New Roman" pitchFamily="18" charset="0"/>
              </a:rPr>
              <a:t>O</a:t>
            </a:r>
            <a:r>
              <a:rPr sz="3600" spc="-15" dirty="0">
                <a:latin typeface="Times New Roman" pitchFamily="18" charset="0"/>
                <a:cs typeface="Times New Roman" pitchFamily="18" charset="0"/>
              </a:rPr>
              <a:t>P</a:t>
            </a:r>
            <a:r>
              <a:rPr sz="3600" spc="10" dirty="0">
                <a:latin typeface="Times New Roman" pitchFamily="18" charset="0"/>
                <a:cs typeface="Times New Roman" pitchFamily="18" charset="0"/>
              </a:rPr>
              <a:t>O</a:t>
            </a:r>
            <a:r>
              <a:rPr sz="3600" spc="25" dirty="0">
                <a:latin typeface="Times New Roman" pitchFamily="18" charset="0"/>
                <a:cs typeface="Times New Roman" pitchFamily="18" charset="0"/>
              </a:rPr>
              <a:t>S</a:t>
            </a:r>
            <a:r>
              <a:rPr sz="3600" spc="-30" dirty="0">
                <a:latin typeface="Times New Roman" pitchFamily="18" charset="0"/>
                <a:cs typeface="Times New Roman" pitchFamily="18" charset="0"/>
              </a:rPr>
              <a:t>I</a:t>
            </a:r>
            <a:r>
              <a:rPr sz="3600" spc="-35" dirty="0">
                <a:latin typeface="Times New Roman" pitchFamily="18" charset="0"/>
                <a:cs typeface="Times New Roman" pitchFamily="18" charset="0"/>
              </a:rPr>
              <a:t>T</a:t>
            </a:r>
            <a:r>
              <a:rPr sz="3600" spc="-30" dirty="0">
                <a:latin typeface="Times New Roman" pitchFamily="18" charset="0"/>
                <a:cs typeface="Times New Roman" pitchFamily="18" charset="0"/>
              </a:rPr>
              <a:t>I</a:t>
            </a:r>
            <a:r>
              <a:rPr sz="3600" spc="10" dirty="0">
                <a:latin typeface="Times New Roman" pitchFamily="18" charset="0"/>
                <a:cs typeface="Times New Roman" pitchFamily="18" charset="0"/>
              </a:rPr>
              <a:t>O</a:t>
            </a:r>
            <a:r>
              <a:rPr sz="3600" dirty="0">
                <a:latin typeface="Times New Roman" pitchFamily="18" charset="0"/>
                <a:cs typeface="Times New Roman" pitchFamily="18" charset="0"/>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81000" y="1828800"/>
            <a:ext cx="10058400" cy="4524315"/>
          </a:xfrm>
          <a:prstGeom prst="rect">
            <a:avLst/>
          </a:prstGeom>
          <a:noFill/>
        </p:spPr>
        <p:txBody>
          <a:bodyPr wrap="square" rtlCol="0">
            <a:spAutoFit/>
          </a:bodyPr>
          <a:lstStyle/>
          <a:p>
            <a:pPr algn="just">
              <a:buFont typeface="Arial" pitchFamily="34" charset="0"/>
              <a:buChar char="•"/>
            </a:pPr>
            <a:r>
              <a:rPr lang="en-US" b="1" dirty="0" smtClean="0">
                <a:latin typeface="Times New Roman" pitchFamily="18" charset="0"/>
                <a:cs typeface="Times New Roman" pitchFamily="18" charset="0"/>
              </a:rPr>
              <a:t>Performance Improvement</a:t>
            </a:r>
            <a:r>
              <a:rPr lang="en-US" dirty="0" smtClean="0">
                <a:latin typeface="Times New Roman" pitchFamily="18" charset="0"/>
                <a:cs typeface="Times New Roman" pitchFamily="18" charset="0"/>
              </a:rPr>
              <a:t>: For departments where performance is below expectations, we propose tailored interventions, such as targeted training programs, mentorship opportunities, and performance enhancement strategies. This ensures that employees—regardless of gender—receive the necessary support to improve their productivity and performance.</a:t>
            </a:r>
          </a:p>
          <a:p>
            <a:pPr algn="just">
              <a:buFont typeface="Arial" pitchFamily="34" charset="0"/>
              <a:buChar char="•"/>
            </a:pPr>
            <a:r>
              <a:rPr lang="en-US" b="1" dirty="0" smtClean="0">
                <a:latin typeface="Times New Roman" pitchFamily="18" charset="0"/>
                <a:cs typeface="Times New Roman" pitchFamily="18" charset="0"/>
              </a:rPr>
              <a:t>Gender Representation</a:t>
            </a:r>
            <a:r>
              <a:rPr lang="en-US" dirty="0" smtClean="0">
                <a:latin typeface="Times New Roman" pitchFamily="18" charset="0"/>
                <a:cs typeface="Times New Roman" pitchFamily="18" charset="0"/>
              </a:rPr>
              <a:t>: Our analysis will highlight departments where gender representation is skewed, particularly in traditionally male-dominated or female-dominated areas. We propose diversity initiatives, including recruitment drives focused on underrepresented genders, as well as policies that encourage gender balance across all levels of the organization.</a:t>
            </a:r>
          </a:p>
          <a:p>
            <a:pPr algn="just">
              <a:buFont typeface="Arial" pitchFamily="34" charset="0"/>
              <a:buChar char="•"/>
            </a:pPr>
            <a:r>
              <a:rPr lang="en-US" b="1" dirty="0" smtClean="0">
                <a:latin typeface="Times New Roman" pitchFamily="18" charset="0"/>
                <a:cs typeface="Times New Roman" pitchFamily="18" charset="0"/>
              </a:rPr>
              <a:t>Leadership Development</a:t>
            </a:r>
            <a:r>
              <a:rPr lang="en-US" dirty="0" smtClean="0">
                <a:latin typeface="Times New Roman" pitchFamily="18" charset="0"/>
                <a:cs typeface="Times New Roman" pitchFamily="18" charset="0"/>
              </a:rPr>
              <a:t>: For high-performing individuals, we recommend leadership training programs and career development initiatives that prepare them for higher roles, ensuring a pipeline of diverse leadership talent within the company.</a:t>
            </a:r>
          </a:p>
          <a:p>
            <a:pPr algn="just">
              <a:buFont typeface="Arial" pitchFamily="34" charset="0"/>
              <a:buChar char="•"/>
            </a:pPr>
            <a:r>
              <a:rPr lang="en-US" b="1" dirty="0" smtClean="0">
                <a:latin typeface="Times New Roman" pitchFamily="18" charset="0"/>
                <a:cs typeface="Times New Roman" pitchFamily="18" charset="0"/>
              </a:rPr>
              <a:t>Inclusive Culture</a:t>
            </a:r>
            <a:r>
              <a:rPr lang="en-US" dirty="0" smtClean="0">
                <a:latin typeface="Times New Roman" pitchFamily="18" charset="0"/>
                <a:cs typeface="Times New Roman" pitchFamily="18" charset="0"/>
              </a:rPr>
              <a:t>: Finally, we suggest fostering a more inclusive company culture through regular DEI training, mentorship for underrepresented groups, and company-wide discussions on diversity and equality. This will help improve employee satisfaction and retention, while also making the organization more attractive to diverse talent.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latin typeface="Times New Roman" pitchFamily="18" charset="0"/>
                <a:cs typeface="Times New Roman" pitchFamily="18" charset="0"/>
              </a:rPr>
              <a:t>Dataset Description</a:t>
            </a:r>
          </a:p>
        </p:txBody>
      </p:sp>
      <p:sp>
        <p:nvSpPr>
          <p:cNvPr id="3" name="Rectangle 2"/>
          <p:cNvSpPr/>
          <p:nvPr/>
        </p:nvSpPr>
        <p:spPr>
          <a:xfrm>
            <a:off x="685800" y="1600200"/>
            <a:ext cx="9220200" cy="4247317"/>
          </a:xfrm>
          <a:prstGeom prst="rect">
            <a:avLst/>
          </a:prstGeom>
        </p:spPr>
        <p:txBody>
          <a:bodyPr wrap="square">
            <a:spAutoFit/>
          </a:bodyPr>
          <a:lstStyle/>
          <a:p>
            <a:r>
              <a:rPr lang="en-US" dirty="0" smtClean="0">
                <a:latin typeface="Times New Roman" pitchFamily="18" charset="0"/>
                <a:cs typeface="Times New Roman" pitchFamily="18" charset="0"/>
              </a:rPr>
              <a:t>The dataset comprises information about male and female employees, segmented by departments and performance ratings. Key columns include:</a:t>
            </a:r>
          </a:p>
          <a:p>
            <a:endParaRPr lang="en-US"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Employee ID &amp; Demographics</a:t>
            </a:r>
            <a:r>
              <a:rPr lang="en-US" dirty="0" smtClean="0">
                <a:latin typeface="Times New Roman" pitchFamily="18" charset="0"/>
                <a:cs typeface="Times New Roman" pitchFamily="18" charset="0"/>
              </a:rPr>
              <a:t>: Unique identifiers, along with gender and department, allowing for gender-based analysis across various business units.</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Performance Ratings</a:t>
            </a:r>
            <a:r>
              <a:rPr lang="en-US" dirty="0" smtClean="0">
                <a:latin typeface="Times New Roman" pitchFamily="18" charset="0"/>
                <a:cs typeface="Times New Roman" pitchFamily="18" charset="0"/>
              </a:rPr>
              <a:t>: Categories such as "Exceeds Expectations," "Fully Meets," and "Needs Improvement," providing insights into employee performance across departments.</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Departmental Breakdown</a:t>
            </a:r>
            <a:r>
              <a:rPr lang="en-US" dirty="0" smtClean="0">
                <a:latin typeface="Times New Roman" pitchFamily="18" charset="0"/>
                <a:cs typeface="Times New Roman" pitchFamily="18" charset="0"/>
              </a:rPr>
              <a:t>: Data grouped by departments like IT/IS, Production, Admin Offices, etc., to analyze workforce distribution and performance at a departmental level.</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b="1" dirty="0" smtClean="0">
                <a:latin typeface="Times New Roman" pitchFamily="18" charset="0"/>
                <a:cs typeface="Times New Roman" pitchFamily="18" charset="0"/>
              </a:rPr>
              <a:t>Total Employee Count</a:t>
            </a:r>
            <a:r>
              <a:rPr lang="en-US" dirty="0" smtClean="0">
                <a:latin typeface="Times New Roman" pitchFamily="18" charset="0"/>
                <a:cs typeface="Times New Roman" pitchFamily="18" charset="0"/>
              </a:rPr>
              <a:t>: The total number of employees within each department, further segmented by gender, to assess representation and performance trends.</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1324722"/>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itchFamily="18" charset="0"/>
                <a:cs typeface="Times New Roman" pitchFamily="18" charset="0"/>
              </a:rPr>
              <a:t>THE</a:t>
            </a:r>
            <a:r>
              <a:rPr sz="4250" spc="20" dirty="0">
                <a:latin typeface="Times New Roman" pitchFamily="18" charset="0"/>
                <a:cs typeface="Times New Roman" pitchFamily="18" charset="0"/>
              </a:rPr>
              <a:t> </a:t>
            </a:r>
            <a:r>
              <a:rPr lang="en-US" sz="4250" spc="20" dirty="0">
                <a:latin typeface="Times New Roman" pitchFamily="18" charset="0"/>
                <a:cs typeface="Times New Roman" pitchFamily="18" charset="0"/>
              </a:rPr>
              <a:t>"</a:t>
            </a:r>
            <a:r>
              <a:rPr sz="4250" spc="10" dirty="0">
                <a:latin typeface="Times New Roman" pitchFamily="18" charset="0"/>
                <a:cs typeface="Times New Roman" pitchFamily="18" charset="0"/>
              </a:rPr>
              <a:t>WOW</a:t>
            </a:r>
            <a:r>
              <a:rPr lang="en-US" sz="4250" spc="10" dirty="0">
                <a:latin typeface="Times New Roman" pitchFamily="18" charset="0"/>
                <a:cs typeface="Times New Roman" pitchFamily="18" charset="0"/>
              </a:rPr>
              <a:t>"</a:t>
            </a:r>
            <a:r>
              <a:rPr sz="4250" spc="85" dirty="0">
                <a:latin typeface="Times New Roman" pitchFamily="18" charset="0"/>
                <a:cs typeface="Times New Roman" pitchFamily="18" charset="0"/>
              </a:rPr>
              <a:t> </a:t>
            </a:r>
            <a:r>
              <a:rPr sz="4250" spc="10" dirty="0">
                <a:latin typeface="Times New Roman" pitchFamily="18" charset="0"/>
                <a:cs typeface="Times New Roman" pitchFamily="18" charset="0"/>
              </a:rPr>
              <a:t>IN</a:t>
            </a:r>
            <a:r>
              <a:rPr sz="4250" spc="-5" dirty="0">
                <a:latin typeface="Times New Roman" pitchFamily="18" charset="0"/>
                <a:cs typeface="Times New Roman" pitchFamily="18" charset="0"/>
              </a:rPr>
              <a:t> </a:t>
            </a:r>
            <a:r>
              <a:rPr sz="4250" spc="15" dirty="0">
                <a:latin typeface="Times New Roman" pitchFamily="18" charset="0"/>
                <a:cs typeface="Times New Roman" pitchFamily="18" charset="0"/>
              </a:rPr>
              <a:t>OUR</a:t>
            </a:r>
            <a:r>
              <a:rPr sz="4250" spc="-10" dirty="0">
                <a:latin typeface="Times New Roman" pitchFamily="18" charset="0"/>
                <a:cs typeface="Times New Roman" pitchFamily="18" charset="0"/>
              </a:rPr>
              <a:t> </a:t>
            </a:r>
            <a:r>
              <a:rPr sz="4250" spc="20" dirty="0">
                <a:latin typeface="Times New Roman" pitchFamily="18" charset="0"/>
                <a:cs typeface="Times New Roman" pitchFamily="18" charset="0"/>
              </a:rPr>
              <a:t>SOLUTION</a:t>
            </a:r>
            <a:endParaRPr sz="4250"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762000" y="2286000"/>
            <a:ext cx="8305800" cy="2585323"/>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Our solution is a game-changer because it combines </a:t>
            </a:r>
            <a:r>
              <a:rPr lang="en-US" b="1" dirty="0" smtClean="0">
                <a:latin typeface="Times New Roman" pitchFamily="18" charset="0"/>
                <a:cs typeface="Times New Roman" pitchFamily="18" charset="0"/>
              </a:rPr>
              <a:t>data-driven personalization</a:t>
            </a:r>
            <a:r>
              <a:rPr lang="en-US" dirty="0" smtClean="0">
                <a:latin typeface="Times New Roman" pitchFamily="18" charset="0"/>
                <a:cs typeface="Times New Roman" pitchFamily="18" charset="0"/>
              </a:rPr>
              <a:t> with </a:t>
            </a:r>
            <a:r>
              <a:rPr lang="en-US" b="1" dirty="0" smtClean="0">
                <a:latin typeface="Times New Roman" pitchFamily="18" charset="0"/>
                <a:cs typeface="Times New Roman" pitchFamily="18" charset="0"/>
              </a:rPr>
              <a:t>predictive insights</a:t>
            </a:r>
            <a:r>
              <a:rPr lang="en-US" dirty="0" smtClean="0">
                <a:latin typeface="Times New Roman" pitchFamily="18" charset="0"/>
                <a:cs typeface="Times New Roman" pitchFamily="18" charset="0"/>
              </a:rPr>
              <a:t> to proactively address performance issues before they arise.</a:t>
            </a:r>
          </a:p>
          <a:p>
            <a:pPr>
              <a:buFont typeface="Arial" pitchFamily="34" charset="0"/>
              <a:buChar char="•"/>
            </a:pPr>
            <a:r>
              <a:rPr lang="en-US" dirty="0" smtClean="0">
                <a:latin typeface="Times New Roman" pitchFamily="18" charset="0"/>
                <a:cs typeface="Times New Roman" pitchFamily="18" charset="0"/>
              </a:rPr>
              <a:t> By fast-tracking gender diversity through targeted recruitment, mentorship, and leadership development programs, we not only improve representation but also build a dynamic and inclusive culture.</a:t>
            </a:r>
          </a:p>
          <a:p>
            <a:pPr>
              <a:buFont typeface="Arial" pitchFamily="34" charset="0"/>
              <a:buChar char="•"/>
            </a:pPr>
            <a:r>
              <a:rPr lang="en-US" dirty="0" smtClean="0">
                <a:latin typeface="Times New Roman" pitchFamily="18" charset="0"/>
                <a:cs typeface="Times New Roman" pitchFamily="18" charset="0"/>
              </a:rPr>
              <a:t> We go beyond numbers, offering custom-tailored interventions for each department and creating a </a:t>
            </a:r>
            <a:r>
              <a:rPr lang="en-US" b="1" dirty="0" smtClean="0">
                <a:latin typeface="Times New Roman" pitchFamily="18" charset="0"/>
                <a:cs typeface="Times New Roman" pitchFamily="18" charset="0"/>
              </a:rPr>
              <a:t>future-ready, high-performing workforce</a:t>
            </a:r>
            <a:r>
              <a:rPr lang="en-US" dirty="0" smtClean="0">
                <a:latin typeface="Times New Roman" pitchFamily="18" charset="0"/>
                <a:cs typeface="Times New Roman" pitchFamily="18" charset="0"/>
              </a:rPr>
              <a:t> with a balanced and diverse leadership pipeline.</a:t>
            </a:r>
          </a:p>
          <a:p>
            <a:pPr>
              <a:buFont typeface="Arial" pitchFamily="34" charset="0"/>
              <a:buChar char="•"/>
            </a:pPr>
            <a:r>
              <a:rPr lang="en-US" dirty="0" smtClean="0">
                <a:latin typeface="Times New Roman" pitchFamily="18" charset="0"/>
                <a:cs typeface="Times New Roman" pitchFamily="18" charset="0"/>
              </a:rPr>
              <a:t> This approach transforms organizational culture and drives long-term success.</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317</TotalTime>
  <Words>990</Words>
  <Application>Microsoft Office PowerPoint</Application>
  <PresentationFormat>Widescreen</PresentationFormat>
  <Paragraphs>115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28</cp:revision>
  <dcterms:created xsi:type="dcterms:W3CDTF">2024-03-29T15:07:22Z</dcterms:created>
  <dcterms:modified xsi:type="dcterms:W3CDTF">2024-09-10T15:50:50Z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