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77" r:id="rId2"/>
    <p:sldId id="278" r:id="rId3"/>
    <p:sldId id="316" r:id="rId4"/>
    <p:sldId id="303" r:id="rId5"/>
    <p:sldId id="279" r:id="rId6"/>
    <p:sldId id="292" r:id="rId7"/>
    <p:sldId id="296" r:id="rId8"/>
    <p:sldId id="293" r:id="rId9"/>
    <p:sldId id="298" r:id="rId10"/>
    <p:sldId id="299" r:id="rId11"/>
    <p:sldId id="300" r:id="rId12"/>
    <p:sldId id="302" r:id="rId13"/>
    <p:sldId id="281" r:id="rId14"/>
    <p:sldId id="282" r:id="rId15"/>
    <p:sldId id="304" r:id="rId16"/>
    <p:sldId id="285" r:id="rId17"/>
    <p:sldId id="305" r:id="rId18"/>
    <p:sldId id="306" r:id="rId19"/>
    <p:sldId id="307" r:id="rId20"/>
    <p:sldId id="283" r:id="rId21"/>
    <p:sldId id="308" r:id="rId22"/>
    <p:sldId id="284" r:id="rId23"/>
    <p:sldId id="287" r:id="rId24"/>
    <p:sldId id="319" r:id="rId25"/>
    <p:sldId id="268" r:id="rId26"/>
    <p:sldId id="310" r:id="rId27"/>
    <p:sldId id="318" r:id="rId28"/>
    <p:sldId id="311" r:id="rId29"/>
    <p:sldId id="312" r:id="rId30"/>
    <p:sldId id="313" r:id="rId31"/>
    <p:sldId id="314" r:id="rId32"/>
    <p:sldId id="315" r:id="rId33"/>
    <p:sldId id="31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90" d="100"/>
          <a:sy n="90" d="100"/>
        </p:scale>
        <p:origin x="576"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6/23/2019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6/23/2019</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6/23/2019</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6/23/2019</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6/23/2019</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lasticsearch.org/overview/elasticsearc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83574"/>
            <a:ext cx="10058400" cy="2743200"/>
          </a:xfrm>
        </p:spPr>
        <p:txBody>
          <a:bodyPr/>
          <a:lstStyle/>
          <a:p>
            <a:r>
              <a:rPr lang="en-US" dirty="0"/>
              <a:t>Social MEDIA SENTIMENT ANALYSIS</a:t>
            </a:r>
          </a:p>
        </p:txBody>
      </p:sp>
      <p:sp>
        <p:nvSpPr>
          <p:cNvPr id="3" name="Subtitle 2"/>
          <p:cNvSpPr>
            <a:spLocks noGrp="1"/>
          </p:cNvSpPr>
          <p:nvPr>
            <p:ph type="subTitle" idx="1"/>
          </p:nvPr>
        </p:nvSpPr>
        <p:spPr>
          <a:xfrm>
            <a:off x="1066800" y="3637971"/>
            <a:ext cx="10058400" cy="365760"/>
          </a:xfrm>
        </p:spPr>
        <p:txBody>
          <a:bodyPr/>
          <a:lstStyle/>
          <a:p>
            <a:r>
              <a:rPr lang="en-US" dirty="0">
                <a:solidFill>
                  <a:schemeClr val="accent1">
                    <a:lumMod val="75000"/>
                  </a:schemeClr>
                </a:solidFill>
              </a:rPr>
              <a:t>REALTIME TWITTER ANALYSIS</a:t>
            </a:r>
          </a:p>
        </p:txBody>
      </p:sp>
      <p:sp>
        <p:nvSpPr>
          <p:cNvPr id="4" name="Subtitle 2">
            <a:extLst>
              <a:ext uri="{FF2B5EF4-FFF2-40B4-BE49-F238E27FC236}">
                <a16:creationId xmlns:a16="http://schemas.microsoft.com/office/drawing/2014/main" id="{533C8CB4-7959-4380-8738-9D0B8BB269F3}"/>
              </a:ext>
            </a:extLst>
          </p:cNvPr>
          <p:cNvSpPr txBox="1">
            <a:spLocks/>
          </p:cNvSpPr>
          <p:nvPr/>
        </p:nvSpPr>
        <p:spPr>
          <a:xfrm>
            <a:off x="856527" y="4739205"/>
            <a:ext cx="1558370"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Deepa. A</a:t>
            </a:r>
          </a:p>
          <a:p>
            <a:pPr algn="r"/>
            <a:endParaRPr lang="en-US" dirty="0">
              <a:solidFill>
                <a:schemeClr val="tx1"/>
              </a:solidFill>
            </a:endParaRPr>
          </a:p>
        </p:txBody>
      </p:sp>
      <p:sp>
        <p:nvSpPr>
          <p:cNvPr id="5" name="Subtitle 2">
            <a:extLst>
              <a:ext uri="{FF2B5EF4-FFF2-40B4-BE49-F238E27FC236}">
                <a16:creationId xmlns:a16="http://schemas.microsoft.com/office/drawing/2014/main" id="{BA3F5A46-4280-4B40-B55D-44A6B1C4C6DD}"/>
              </a:ext>
            </a:extLst>
          </p:cNvPr>
          <p:cNvSpPr txBox="1">
            <a:spLocks/>
          </p:cNvSpPr>
          <p:nvPr/>
        </p:nvSpPr>
        <p:spPr>
          <a:xfrm>
            <a:off x="1066800" y="5299042"/>
            <a:ext cx="2419108" cy="36576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US" dirty="0"/>
              <a:t>CSE, EPCET, 2018-2019</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SPARK STREAMING</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2050" name="Picture 2" descr="Image result for spark big data image png">
            <a:extLst>
              <a:ext uri="{FF2B5EF4-FFF2-40B4-BE49-F238E27FC236}">
                <a16:creationId xmlns:a16="http://schemas.microsoft.com/office/drawing/2014/main" id="{C4FB7932-9EF7-47DF-9BCE-CB83C9327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956" y="1524000"/>
            <a:ext cx="3581400" cy="1905000"/>
          </a:xfrm>
          <a:prstGeom prst="rect">
            <a:avLst/>
          </a:prstGeom>
          <a:noFill/>
          <a:effectLst>
            <a:outerShdw blurRad="711200" dist="38100" dir="5400000" algn="t" rotWithShape="0">
              <a:schemeClr val="bg1">
                <a:alpha val="78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562" y="270077"/>
            <a:ext cx="9601200" cy="524719"/>
          </a:xfrm>
        </p:spPr>
        <p:txBody>
          <a:bodyPr>
            <a:normAutofit fontScale="90000"/>
          </a:bodyPr>
          <a:lstStyle/>
          <a:p>
            <a:r>
              <a:rPr lang="en-US" dirty="0"/>
              <a:t>SPARK</a:t>
            </a:r>
          </a:p>
        </p:txBody>
      </p:sp>
      <p:sp>
        <p:nvSpPr>
          <p:cNvPr id="3" name="Content Placeholder 2"/>
          <p:cNvSpPr>
            <a:spLocks noGrp="1"/>
          </p:cNvSpPr>
          <p:nvPr>
            <p:ph idx="1"/>
          </p:nvPr>
        </p:nvSpPr>
        <p:spPr>
          <a:xfrm>
            <a:off x="855562" y="1026295"/>
            <a:ext cx="9601200" cy="524719"/>
          </a:xfrm>
        </p:spPr>
        <p:txBody>
          <a:bodyPr/>
          <a:lstStyle/>
          <a:p>
            <a:r>
              <a:rPr lang="en-US" b="1" dirty="0">
                <a:latin typeface="Times New Roman" panose="02020603050405020304" pitchFamily="18" charset="0"/>
                <a:cs typeface="Times New Roman" panose="02020603050405020304" pitchFamily="18" charset="0"/>
              </a:rPr>
              <a:t>Apache Spark™</a:t>
            </a:r>
            <a:r>
              <a:rPr lang="en-US" dirty="0">
                <a:latin typeface="Times New Roman" panose="02020603050405020304" pitchFamily="18" charset="0"/>
                <a:cs typeface="Times New Roman" panose="02020603050405020304" pitchFamily="18" charset="0"/>
              </a:rPr>
              <a:t> is a unified analytics engine for large-scale data processing.</a:t>
            </a:r>
          </a:p>
        </p:txBody>
      </p:sp>
      <p:pic>
        <p:nvPicPr>
          <p:cNvPr id="4100" name="Picture 4" descr="Spark Core Components - Apache Spark vs Hadoop - Edureka">
            <a:extLst>
              <a:ext uri="{FF2B5EF4-FFF2-40B4-BE49-F238E27FC236}">
                <a16:creationId xmlns:a16="http://schemas.microsoft.com/office/drawing/2014/main" id="{EA3C9F22-86FF-49ED-AE7E-A62DF8DE4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62" y="1739212"/>
            <a:ext cx="102108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6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562" y="270077"/>
            <a:ext cx="9601200" cy="524719"/>
          </a:xfrm>
        </p:spPr>
        <p:txBody>
          <a:bodyPr>
            <a:normAutofit fontScale="90000"/>
          </a:bodyPr>
          <a:lstStyle/>
          <a:p>
            <a:r>
              <a:rPr lang="en-US" dirty="0"/>
              <a:t>WHY SPARK ?</a:t>
            </a:r>
          </a:p>
        </p:txBody>
      </p:sp>
      <p:graphicFrame>
        <p:nvGraphicFramePr>
          <p:cNvPr id="6" name="Table 5">
            <a:extLst>
              <a:ext uri="{FF2B5EF4-FFF2-40B4-BE49-F238E27FC236}">
                <a16:creationId xmlns:a16="http://schemas.microsoft.com/office/drawing/2014/main" id="{0B6FD941-99C7-441B-8D06-92F6FE7467F5}"/>
              </a:ext>
            </a:extLst>
          </p:cNvPr>
          <p:cNvGraphicFramePr>
            <a:graphicFrameLocks noGrp="1"/>
          </p:cNvGraphicFramePr>
          <p:nvPr>
            <p:extLst>
              <p:ext uri="{D42A27DB-BD31-4B8C-83A1-F6EECF244321}">
                <p14:modId xmlns:p14="http://schemas.microsoft.com/office/powerpoint/2010/main" val="683471704"/>
              </p:ext>
            </p:extLst>
          </p:nvPr>
        </p:nvGraphicFramePr>
        <p:xfrm>
          <a:off x="1881529" y="1467497"/>
          <a:ext cx="8223170" cy="4377715"/>
        </p:xfrm>
        <a:graphic>
          <a:graphicData uri="http://schemas.openxmlformats.org/drawingml/2006/table">
            <a:tbl>
              <a:tblPr firstRow="1" bandRow="1">
                <a:tableStyleId>{616DA210-FB5B-4158-B5E0-FEB733F419BA}</a:tableStyleId>
              </a:tblPr>
              <a:tblGrid>
                <a:gridCol w="4111585">
                  <a:extLst>
                    <a:ext uri="{9D8B030D-6E8A-4147-A177-3AD203B41FA5}">
                      <a16:colId xmlns:a16="http://schemas.microsoft.com/office/drawing/2014/main" val="83622028"/>
                    </a:ext>
                  </a:extLst>
                </a:gridCol>
                <a:gridCol w="4111585">
                  <a:extLst>
                    <a:ext uri="{9D8B030D-6E8A-4147-A177-3AD203B41FA5}">
                      <a16:colId xmlns:a16="http://schemas.microsoft.com/office/drawing/2014/main" val="1862812910"/>
                    </a:ext>
                  </a:extLst>
                </a:gridCol>
              </a:tblGrid>
              <a:tr h="430112">
                <a:tc>
                  <a:txBody>
                    <a:bodyPr/>
                    <a:lstStyle/>
                    <a:p>
                      <a:r>
                        <a:rPr lang="en-US" dirty="0"/>
                        <a:t>Apache Spark</a:t>
                      </a:r>
                    </a:p>
                  </a:txBody>
                  <a:tcPr>
                    <a:solidFill>
                      <a:schemeClr val="bg1"/>
                    </a:solidFill>
                  </a:tcPr>
                </a:tc>
                <a:tc>
                  <a:txBody>
                    <a:bodyPr/>
                    <a:lstStyle/>
                    <a:p>
                      <a:r>
                        <a:rPr lang="en-US" dirty="0"/>
                        <a:t>Hadoop MapReduce</a:t>
                      </a:r>
                    </a:p>
                  </a:txBody>
                  <a:tcPr>
                    <a:solidFill>
                      <a:schemeClr val="bg1"/>
                    </a:solidFill>
                  </a:tcPr>
                </a:tc>
                <a:extLst>
                  <a:ext uri="{0D108BD9-81ED-4DB2-BD59-A6C34878D82A}">
                    <a16:rowId xmlns:a16="http://schemas.microsoft.com/office/drawing/2014/main" val="2307955136"/>
                  </a:ext>
                </a:extLst>
              </a:tr>
              <a:tr h="430112">
                <a:tc>
                  <a:txBody>
                    <a:bodyPr/>
                    <a:lstStyle/>
                    <a:p>
                      <a:r>
                        <a:rPr lang="en-US" dirty="0"/>
                        <a:t>Parallel Processing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Parallel Processing Framework</a:t>
                      </a:r>
                    </a:p>
                  </a:txBody>
                  <a:tcPr/>
                </a:tc>
                <a:extLst>
                  <a:ext uri="{0D108BD9-81ED-4DB2-BD59-A6C34878D82A}">
                    <a16:rowId xmlns:a16="http://schemas.microsoft.com/office/drawing/2014/main" val="3956834703"/>
                  </a:ext>
                </a:extLst>
              </a:tr>
              <a:tr h="430112">
                <a:tc>
                  <a:txBody>
                    <a:bodyPr/>
                    <a:lstStyle/>
                    <a:p>
                      <a:r>
                        <a:rPr lang="en-US" dirty="0"/>
                        <a:t>Real-time processing</a:t>
                      </a:r>
                    </a:p>
                  </a:txBody>
                  <a:tcPr/>
                </a:tc>
                <a:tc>
                  <a:txBody>
                    <a:bodyPr/>
                    <a:lstStyle/>
                    <a:p>
                      <a:r>
                        <a:rPr lang="en-US" dirty="0"/>
                        <a:t>Batch Processing</a:t>
                      </a:r>
                    </a:p>
                  </a:txBody>
                  <a:tcPr/>
                </a:tc>
                <a:extLst>
                  <a:ext uri="{0D108BD9-81ED-4DB2-BD59-A6C34878D82A}">
                    <a16:rowId xmlns:a16="http://schemas.microsoft.com/office/drawing/2014/main" val="3306566513"/>
                  </a:ext>
                </a:extLst>
              </a:tr>
              <a:tr h="430112">
                <a:tc>
                  <a:txBody>
                    <a:bodyPr/>
                    <a:lstStyle/>
                    <a:p>
                      <a:r>
                        <a:rPr lang="en-US" dirty="0"/>
                        <a:t>Stores data in-memory</a:t>
                      </a:r>
                    </a:p>
                  </a:txBody>
                  <a:tcPr/>
                </a:tc>
                <a:tc>
                  <a:txBody>
                    <a:bodyPr/>
                    <a:lstStyle/>
                    <a:p>
                      <a:r>
                        <a:rPr lang="en-US" dirty="0"/>
                        <a:t>Read and writes from disk</a:t>
                      </a:r>
                    </a:p>
                  </a:txBody>
                  <a:tcPr/>
                </a:tc>
                <a:extLst>
                  <a:ext uri="{0D108BD9-81ED-4DB2-BD59-A6C34878D82A}">
                    <a16:rowId xmlns:a16="http://schemas.microsoft.com/office/drawing/2014/main" val="3609110062"/>
                  </a:ext>
                </a:extLst>
              </a:tr>
              <a:tr h="742385">
                <a:tc>
                  <a:txBody>
                    <a:bodyPr/>
                    <a:lstStyle/>
                    <a:p>
                      <a:r>
                        <a:rPr lang="en-US" dirty="0"/>
                        <a:t>Up to 100x faster in memory [OR]</a:t>
                      </a:r>
                    </a:p>
                    <a:p>
                      <a:r>
                        <a:rPr lang="en-US" dirty="0"/>
                        <a:t>10x faster on disk than MapReduce</a:t>
                      </a:r>
                    </a:p>
                  </a:txBody>
                  <a:tcPr/>
                </a:tc>
                <a:tc>
                  <a:txBody>
                    <a:bodyPr/>
                    <a:lstStyle/>
                    <a:p>
                      <a:r>
                        <a:rPr lang="en-US" dirty="0"/>
                        <a:t>Fast, but slower than spark</a:t>
                      </a:r>
                    </a:p>
                  </a:txBody>
                  <a:tcPr/>
                </a:tc>
                <a:extLst>
                  <a:ext uri="{0D108BD9-81ED-4DB2-BD59-A6C34878D82A}">
                    <a16:rowId xmlns:a16="http://schemas.microsoft.com/office/drawing/2014/main" val="1888211684"/>
                  </a:ext>
                </a:extLst>
              </a:tr>
              <a:tr h="430112">
                <a:tc>
                  <a:txBody>
                    <a:bodyPr/>
                    <a:lstStyle/>
                    <a:p>
                      <a:r>
                        <a:rPr lang="en-US" dirty="0"/>
                        <a:t>Written in Scala</a:t>
                      </a:r>
                    </a:p>
                  </a:txBody>
                  <a:tcPr/>
                </a:tc>
                <a:tc>
                  <a:txBody>
                    <a:bodyPr/>
                    <a:lstStyle/>
                    <a:p>
                      <a:r>
                        <a:rPr lang="en-US" dirty="0"/>
                        <a:t>Written in Java</a:t>
                      </a:r>
                    </a:p>
                  </a:txBody>
                  <a:tcPr/>
                </a:tc>
                <a:extLst>
                  <a:ext uri="{0D108BD9-81ED-4DB2-BD59-A6C34878D82A}">
                    <a16:rowId xmlns:a16="http://schemas.microsoft.com/office/drawing/2014/main" val="499748379"/>
                  </a:ext>
                </a:extLst>
              </a:tr>
              <a:tr h="742385">
                <a:tc>
                  <a:txBody>
                    <a:bodyPr/>
                    <a:lstStyle/>
                    <a:p>
                      <a:r>
                        <a:rPr lang="en-US" dirty="0"/>
                        <a:t>Real-time or batch processing for big data analysis</a:t>
                      </a:r>
                    </a:p>
                  </a:txBody>
                  <a:tcPr/>
                </a:tc>
                <a:tc>
                  <a:txBody>
                    <a:bodyPr/>
                    <a:lstStyle/>
                    <a:p>
                      <a:r>
                        <a:rPr lang="en-US" dirty="0"/>
                        <a:t>Batch Processing for big data analysis</a:t>
                      </a:r>
                    </a:p>
                  </a:txBody>
                  <a:tcPr/>
                </a:tc>
                <a:extLst>
                  <a:ext uri="{0D108BD9-81ED-4DB2-BD59-A6C34878D82A}">
                    <a16:rowId xmlns:a16="http://schemas.microsoft.com/office/drawing/2014/main" val="3910386383"/>
                  </a:ext>
                </a:extLst>
              </a:tr>
              <a:tr h="742385">
                <a:tc>
                  <a:txBody>
                    <a:bodyPr/>
                    <a:lstStyle/>
                    <a:p>
                      <a:r>
                        <a:rPr lang="en-US" dirty="0"/>
                        <a:t>Cost is higher due to RAM Storage requirement</a:t>
                      </a:r>
                    </a:p>
                  </a:txBody>
                  <a:tcPr/>
                </a:tc>
                <a:tc>
                  <a:txBody>
                    <a:bodyPr/>
                    <a:lstStyle/>
                    <a:p>
                      <a:r>
                        <a:rPr lang="en-US" dirty="0"/>
                        <a:t>Cost is lower due to disk memory</a:t>
                      </a:r>
                    </a:p>
                  </a:txBody>
                  <a:tcPr/>
                </a:tc>
                <a:extLst>
                  <a:ext uri="{0D108BD9-81ED-4DB2-BD59-A6C34878D82A}">
                    <a16:rowId xmlns:a16="http://schemas.microsoft.com/office/drawing/2014/main" val="4273810302"/>
                  </a:ext>
                </a:extLst>
              </a:tr>
            </a:tbl>
          </a:graphicData>
        </a:graphic>
      </p:graphicFrame>
    </p:spTree>
    <p:extLst>
      <p:ext uri="{BB962C8B-B14F-4D97-AF65-F5344CB8AC3E}">
        <p14:creationId xmlns:p14="http://schemas.microsoft.com/office/powerpoint/2010/main" val="290501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3132"/>
            <a:ext cx="9601200" cy="543789"/>
          </a:xfrm>
        </p:spPr>
        <p:txBody>
          <a:bodyPr/>
          <a:lstStyle/>
          <a:p>
            <a:r>
              <a:rPr lang="en-US" dirty="0"/>
              <a:t>SPARK STREAMING</a:t>
            </a:r>
          </a:p>
        </p:txBody>
      </p:sp>
      <p:pic>
        <p:nvPicPr>
          <p:cNvPr id="8196" name="Picture 4" descr="Related image">
            <a:extLst>
              <a:ext uri="{FF2B5EF4-FFF2-40B4-BE49-F238E27FC236}">
                <a16:creationId xmlns:a16="http://schemas.microsoft.com/office/drawing/2014/main" id="{670526FA-55BD-4B9D-8346-77B81BAAD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518" y="1091534"/>
            <a:ext cx="8910812" cy="4950451"/>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22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7537"/>
            <a:ext cx="9601200" cy="656863"/>
          </a:xfrm>
        </p:spPr>
        <p:txBody>
          <a:bodyPr/>
          <a:lstStyle/>
          <a:p>
            <a:r>
              <a:rPr lang="en-US" dirty="0"/>
              <a:t>STANFORD NLP</a:t>
            </a:r>
          </a:p>
        </p:txBody>
      </p:sp>
      <p:sp>
        <p:nvSpPr>
          <p:cNvPr id="3" name="Content Placeholder 2"/>
          <p:cNvSpPr>
            <a:spLocks noGrp="1"/>
          </p:cNvSpPr>
          <p:nvPr>
            <p:ph idx="1"/>
          </p:nvPr>
        </p:nvSpPr>
        <p:spPr>
          <a:xfrm>
            <a:off x="1295400" y="1180617"/>
            <a:ext cx="9601200" cy="4114800"/>
          </a:xfrm>
        </p:spPr>
        <p:txBody>
          <a:bodyPr>
            <a:noAutofit/>
          </a:bodyPr>
          <a:lstStyle/>
          <a:p>
            <a:r>
              <a:rPr lang="en-US" sz="1800" dirty="0"/>
              <a:t>Stanford </a:t>
            </a:r>
            <a:r>
              <a:rPr lang="en-US" sz="1800" dirty="0" err="1"/>
              <a:t>CoreNLP</a:t>
            </a:r>
            <a:r>
              <a:rPr lang="en-US" sz="1800" dirty="0"/>
              <a:t> provides a set of natural language analysis ML Framework written in Java.</a:t>
            </a:r>
          </a:p>
          <a:p>
            <a:r>
              <a:rPr lang="en-US" sz="1800" dirty="0"/>
              <a:t> It can take raw human language text input and give the base forms of words, their parts of speech, whether they are names of companies, people, etc., normalize and interpret dates, times, and numeric quantities, mark up the structure of sentences in terms of phrases or word dependencies, and indicate which noun phrases refer to the same entities.</a:t>
            </a:r>
          </a:p>
          <a:p>
            <a:r>
              <a:rPr lang="en-US" sz="1800" dirty="0"/>
              <a:t> It was originally developed for English, but now also provides varying levels of support for (Modern Standard) Arabic, (mainland) Chinese, French, German, and Spanish. </a:t>
            </a:r>
          </a:p>
          <a:p>
            <a:r>
              <a:rPr lang="en-US" sz="1800" dirty="0"/>
              <a:t>Stanford </a:t>
            </a:r>
            <a:r>
              <a:rPr lang="en-US" sz="1800" dirty="0" err="1"/>
              <a:t>CoreNLP</a:t>
            </a:r>
            <a:r>
              <a:rPr lang="en-US" sz="1800" dirty="0"/>
              <a:t> is an integrated framework, which make it very easy to apply a bunch of language analysis tools to a piece of text. Starting from plain text, you can run all the tools with just two lines of code.</a:t>
            </a:r>
          </a:p>
          <a:p>
            <a:r>
              <a:rPr lang="en-US" sz="1800" dirty="0"/>
              <a:t> Its analyses provide the foundational building blocks for higher-level and domain-specific text understanding applications.</a:t>
            </a:r>
          </a:p>
          <a:p>
            <a:r>
              <a:rPr lang="en-US" sz="1800" dirty="0"/>
              <a:t> Stanford </a:t>
            </a:r>
            <a:r>
              <a:rPr lang="en-US" sz="1800" dirty="0" err="1"/>
              <a:t>CoreNLP</a:t>
            </a:r>
            <a:r>
              <a:rPr lang="en-US" sz="1800" dirty="0"/>
              <a:t> is a set of stable and well-tested natural language processing tools, widely used by various groups in academia, industry, and government. The tools variously use rule-based, probabilistic machine learning, and deep learning components.</a:t>
            </a:r>
          </a:p>
        </p:txBody>
      </p:sp>
      <p:pic>
        <p:nvPicPr>
          <p:cNvPr id="4" name="Picture 6" descr="Image result for stanford nlp transparent logo">
            <a:extLst>
              <a:ext uri="{FF2B5EF4-FFF2-40B4-BE49-F238E27FC236}">
                <a16:creationId xmlns:a16="http://schemas.microsoft.com/office/drawing/2014/main" id="{E10C8039-C8C3-45CD-90DE-8304BD7E8F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6131" y="234387"/>
            <a:ext cx="1411253" cy="142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02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Elastic search</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9218" name="Picture 2" descr="Image result for elasticsearch image">
            <a:extLst>
              <a:ext uri="{FF2B5EF4-FFF2-40B4-BE49-F238E27FC236}">
                <a16:creationId xmlns:a16="http://schemas.microsoft.com/office/drawing/2014/main" id="{B77DEE90-9EC4-4254-AE40-ED1D7BA9F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961" y="12264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elasticsearch png">
            <a:extLst>
              <a:ext uri="{FF2B5EF4-FFF2-40B4-BE49-F238E27FC236}">
                <a16:creationId xmlns:a16="http://schemas.microsoft.com/office/drawing/2014/main" id="{1B77E82F-3F5A-4653-8EFA-2028EBD6F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660" y="3729708"/>
            <a:ext cx="1258308" cy="125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21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1143000"/>
          </a:xfrm>
        </p:spPr>
        <p:txBody>
          <a:bodyPr/>
          <a:lstStyle/>
          <a:p>
            <a:r>
              <a:rPr lang="en-US" dirty="0"/>
              <a:t>ELASTIC SEARCH</a:t>
            </a:r>
          </a:p>
        </p:txBody>
      </p:sp>
      <p:sp>
        <p:nvSpPr>
          <p:cNvPr id="3" name="Content Placeholder 2"/>
          <p:cNvSpPr>
            <a:spLocks noGrp="1"/>
          </p:cNvSpPr>
          <p:nvPr>
            <p:ph idx="1"/>
          </p:nvPr>
        </p:nvSpPr>
        <p:spPr/>
        <p:txBody>
          <a:bodyPr/>
          <a:lstStyle/>
          <a:p>
            <a:r>
              <a:rPr lang="en-IN" dirty="0"/>
              <a:t>Elasticsearch is an open-source, RESTful, distributed search and analytics engine built on Apache Lucene. </a:t>
            </a:r>
          </a:p>
          <a:p>
            <a:r>
              <a:rPr lang="en-IN" dirty="0"/>
              <a:t>It is commonly used for log analytics, full-text search, security intelligence, business analytics, and operational intelligence use cases.</a:t>
            </a:r>
          </a:p>
          <a:p>
            <a:r>
              <a:rPr lang="en-US" dirty="0"/>
              <a:t>Elasticsearch combines the speed of search instances with the power of analytics for better decision making. It gives insights that make your business streamlined and improves your products by interactive search and other analyzing features.</a:t>
            </a:r>
          </a:p>
          <a:p>
            <a:r>
              <a:rPr lang="en-US" dirty="0" err="1">
                <a:hlinkClick r:id="rId2"/>
              </a:rPr>
              <a:t>ElasticSearch</a:t>
            </a:r>
            <a:r>
              <a:rPr lang="en-US" dirty="0"/>
              <a:t> is a schema-less database that has powerful search capabilities and is easy to scale horizontally.</a:t>
            </a:r>
          </a:p>
        </p:txBody>
      </p:sp>
    </p:spTree>
    <p:extLst>
      <p:ext uri="{BB962C8B-B14F-4D97-AF65-F5344CB8AC3E}">
        <p14:creationId xmlns:p14="http://schemas.microsoft.com/office/powerpoint/2010/main" val="240362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KIBANA</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9218" name="Picture 2" descr="Image result for elasticsearch image">
            <a:extLst>
              <a:ext uri="{FF2B5EF4-FFF2-40B4-BE49-F238E27FC236}">
                <a16:creationId xmlns:a16="http://schemas.microsoft.com/office/drawing/2014/main" id="{B77DEE90-9EC4-4254-AE40-ED1D7BA9F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961" y="12264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Image result for kibana png">
            <a:extLst>
              <a:ext uri="{FF2B5EF4-FFF2-40B4-BE49-F238E27FC236}">
                <a16:creationId xmlns:a16="http://schemas.microsoft.com/office/drawing/2014/main" id="{EA9E46F7-D557-4BD6-BC84-DA48D5D6A6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604" y="3388633"/>
            <a:ext cx="1650357" cy="165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3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1143000"/>
          </a:xfrm>
        </p:spPr>
        <p:txBody>
          <a:bodyPr/>
          <a:lstStyle/>
          <a:p>
            <a:r>
              <a:rPr lang="en-US" dirty="0"/>
              <a:t>Kibana</a:t>
            </a:r>
          </a:p>
        </p:txBody>
      </p:sp>
      <p:sp>
        <p:nvSpPr>
          <p:cNvPr id="3" name="Content Placeholder 2"/>
          <p:cNvSpPr>
            <a:spLocks noGrp="1"/>
          </p:cNvSpPr>
          <p:nvPr>
            <p:ph idx="1"/>
          </p:nvPr>
        </p:nvSpPr>
        <p:spPr>
          <a:xfrm>
            <a:off x="1098630" y="1524000"/>
            <a:ext cx="9601200" cy="4114800"/>
          </a:xfrm>
        </p:spPr>
        <p:txBody>
          <a:bodyPr/>
          <a:lstStyle/>
          <a:p>
            <a:r>
              <a:rPr lang="en-US" dirty="0"/>
              <a:t>Kibana lets you visualize our Elasticsearch Analysis data and navigate the entire transformed modeled data.</a:t>
            </a:r>
          </a:p>
          <a:p>
            <a:r>
              <a:rPr lang="en-US" dirty="0"/>
              <a:t>Kibana core ships with the classics: histograms, line graphs, pie charts, sunbursts, and more. All leverage the full aggregation capabilities of Elasticsearch.</a:t>
            </a:r>
          </a:p>
          <a:p>
            <a:r>
              <a:rPr lang="en-US" dirty="0"/>
              <a:t>Perform advanced time series analysis on your Elasticsearch data with our curated time series UIs. Describe queries, transformations, and visualizations with powerful, easy-to-learn expressions.</a:t>
            </a:r>
          </a:p>
        </p:txBody>
      </p:sp>
      <p:pic>
        <p:nvPicPr>
          <p:cNvPr id="12290" name="Picture 2" descr="https://images.contentstack.io/v3/assets/bltefdd0b53724fa2ce/bltdde7dceb519e4bff/5ca67fddd06594542e966e82/kibana-basics-with-vega.jpg">
            <a:extLst>
              <a:ext uri="{FF2B5EF4-FFF2-40B4-BE49-F238E27FC236}">
                <a16:creationId xmlns:a16="http://schemas.microsoft.com/office/drawing/2014/main" id="{E8303429-856F-4F75-B18A-501D9A9FBF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170" y="3996657"/>
            <a:ext cx="3835030" cy="215528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images.contentstack.io/v3/assets/bltefdd0b53724fa2ce/blta7f9bd01bfb78b2c/5ca7d1f5082f61c34628d2eb/kibana-timeseries.jpg">
            <a:extLst>
              <a:ext uri="{FF2B5EF4-FFF2-40B4-BE49-F238E27FC236}">
                <a16:creationId xmlns:a16="http://schemas.microsoft.com/office/drawing/2014/main" id="{FD8F3BB2-DD5E-4637-825E-47572F4F90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409" y="3996656"/>
            <a:ext cx="3835030" cy="215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1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12165"/>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Code WALKTHROUGH</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spTree>
    <p:extLst>
      <p:ext uri="{BB962C8B-B14F-4D97-AF65-F5344CB8AC3E}">
        <p14:creationId xmlns:p14="http://schemas.microsoft.com/office/powerpoint/2010/main" val="21837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endParaRPr lang="en-US" dirty="0"/>
          </a:p>
        </p:txBody>
      </p:sp>
      <p:sp>
        <p:nvSpPr>
          <p:cNvPr id="3" name="Content Placeholder 2"/>
          <p:cNvSpPr>
            <a:spLocks noGrp="1"/>
          </p:cNvSpPr>
          <p:nvPr>
            <p:ph idx="1"/>
          </p:nvPr>
        </p:nvSpPr>
        <p:spPr/>
        <p:txBody>
          <a:bodyPr/>
          <a:lstStyle/>
          <a:p>
            <a:pPr marL="45720" indent="0">
              <a:buNone/>
            </a:pPr>
            <a:r>
              <a:rPr lang="en-IN" dirty="0"/>
              <a:t>Twitter is a micro-blogging website that has become increasingly popular with the network community. Users update short messages, also known as Tweets, which are limited to 140 characters. Users update their personal opinions on many subjects, discuss current topics and write about life events through tweets. This platform is favoured by many users because it has no political and economic restrictions and is easily available to large number of people. As the number of users increase, micro-blogging platforms are becoming a place to find strong viewpoints and sentiment. People use twitter to forecast and analyse in a lot of different areas. </a:t>
            </a:r>
          </a:p>
          <a:p>
            <a:pPr marL="45720" indent="0">
              <a:buNone/>
            </a:pPr>
            <a:r>
              <a:rPr lang="en-IN" dirty="0"/>
              <a:t>Sentiment analysis deals with identifying and classifying opinions or sentiments which are present in source text. Social media is generating a huge amount of sentiment rich data in the form of tweets, status updates, reviews and blog posts etc. Sentiment analysis of this user generated data is very useful in knowing the opinion of the crowd. </a:t>
            </a:r>
            <a:endParaRPr lang="en-US" dirty="0"/>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274465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35664"/>
            <a:ext cx="9601200" cy="655899"/>
          </a:xfrm>
        </p:spPr>
        <p:txBody>
          <a:bodyPr/>
          <a:lstStyle/>
          <a:p>
            <a:r>
              <a:rPr lang="en-US" dirty="0"/>
              <a:t>LIBARARIES USED</a:t>
            </a:r>
          </a:p>
        </p:txBody>
      </p:sp>
      <p:pic>
        <p:nvPicPr>
          <p:cNvPr id="6" name="Picture 5">
            <a:extLst>
              <a:ext uri="{FF2B5EF4-FFF2-40B4-BE49-F238E27FC236}">
                <a16:creationId xmlns:a16="http://schemas.microsoft.com/office/drawing/2014/main" id="{73E19BB1-CEF1-4854-A73E-6892C1379DDC}"/>
              </a:ext>
            </a:extLst>
          </p:cNvPr>
          <p:cNvPicPr>
            <a:picLocks noChangeAspect="1"/>
          </p:cNvPicPr>
          <p:nvPr/>
        </p:nvPicPr>
        <p:blipFill rotWithShape="1">
          <a:blip r:embed="rId2"/>
          <a:srcRect t="7127" b="14505"/>
          <a:stretch/>
        </p:blipFill>
        <p:spPr>
          <a:xfrm>
            <a:off x="1443216" y="1585731"/>
            <a:ext cx="8927700" cy="406821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26204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205" y="370388"/>
            <a:ext cx="9601200" cy="655899"/>
          </a:xfrm>
        </p:spPr>
        <p:txBody>
          <a:bodyPr/>
          <a:lstStyle/>
          <a:p>
            <a:r>
              <a:rPr lang="en-US" dirty="0"/>
              <a:t>TWITTER -&gt; SPARK STREAMING</a:t>
            </a:r>
          </a:p>
        </p:txBody>
      </p:sp>
      <p:pic>
        <p:nvPicPr>
          <p:cNvPr id="4" name="Picture 3">
            <a:extLst>
              <a:ext uri="{FF2B5EF4-FFF2-40B4-BE49-F238E27FC236}">
                <a16:creationId xmlns:a16="http://schemas.microsoft.com/office/drawing/2014/main" id="{CEF4005B-8F71-425E-A898-FCFF9B3D9025}"/>
              </a:ext>
            </a:extLst>
          </p:cNvPr>
          <p:cNvPicPr>
            <a:picLocks noChangeAspect="1"/>
          </p:cNvPicPr>
          <p:nvPr/>
        </p:nvPicPr>
        <p:blipFill>
          <a:blip r:embed="rId2"/>
          <a:stretch>
            <a:fillRect/>
          </a:stretch>
        </p:blipFill>
        <p:spPr>
          <a:xfrm>
            <a:off x="1209426" y="2115876"/>
            <a:ext cx="10066787" cy="2965410"/>
          </a:xfrm>
          <a:prstGeom prst="rect">
            <a:avLst/>
          </a:prstGeom>
        </p:spPr>
      </p:pic>
    </p:spTree>
    <p:extLst>
      <p:ext uri="{BB962C8B-B14F-4D97-AF65-F5344CB8AC3E}">
        <p14:creationId xmlns:p14="http://schemas.microsoft.com/office/powerpoint/2010/main" val="36016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21" y="108635"/>
            <a:ext cx="10168890" cy="644324"/>
          </a:xfrm>
        </p:spPr>
        <p:txBody>
          <a:bodyPr/>
          <a:lstStyle/>
          <a:p>
            <a:r>
              <a:rPr lang="en-US" dirty="0"/>
              <a:t>NLP SENTIMENT ANALYSER - CODE WALKTHROUGH</a:t>
            </a:r>
          </a:p>
        </p:txBody>
      </p:sp>
      <p:pic>
        <p:nvPicPr>
          <p:cNvPr id="4" name="Picture 3">
            <a:extLst>
              <a:ext uri="{FF2B5EF4-FFF2-40B4-BE49-F238E27FC236}">
                <a16:creationId xmlns:a16="http://schemas.microsoft.com/office/drawing/2014/main" id="{7752F3C1-99DC-4E1F-B934-7FACCA1E6AB0}"/>
              </a:ext>
            </a:extLst>
          </p:cNvPr>
          <p:cNvPicPr>
            <a:picLocks noChangeAspect="1"/>
          </p:cNvPicPr>
          <p:nvPr/>
        </p:nvPicPr>
        <p:blipFill>
          <a:blip r:embed="rId2"/>
          <a:stretch>
            <a:fillRect/>
          </a:stretch>
        </p:blipFill>
        <p:spPr>
          <a:xfrm>
            <a:off x="597844" y="972877"/>
            <a:ext cx="7064596" cy="5074291"/>
          </a:xfrm>
          <a:prstGeom prst="rect">
            <a:avLst/>
          </a:prstGeom>
        </p:spPr>
      </p:pic>
      <p:pic>
        <p:nvPicPr>
          <p:cNvPr id="5" name="Picture 4">
            <a:extLst>
              <a:ext uri="{FF2B5EF4-FFF2-40B4-BE49-F238E27FC236}">
                <a16:creationId xmlns:a16="http://schemas.microsoft.com/office/drawing/2014/main" id="{F3DB975E-65DE-4218-B453-23E13ADF78DC}"/>
              </a:ext>
            </a:extLst>
          </p:cNvPr>
          <p:cNvPicPr>
            <a:picLocks noChangeAspect="1"/>
          </p:cNvPicPr>
          <p:nvPr/>
        </p:nvPicPr>
        <p:blipFill>
          <a:blip r:embed="rId3"/>
          <a:stretch>
            <a:fillRect/>
          </a:stretch>
        </p:blipFill>
        <p:spPr>
          <a:xfrm>
            <a:off x="7943488" y="2492053"/>
            <a:ext cx="3990975" cy="1619250"/>
          </a:xfrm>
          <a:prstGeom prst="rect">
            <a:avLst/>
          </a:prstGeom>
        </p:spPr>
      </p:pic>
    </p:spTree>
    <p:extLst>
      <p:ext uri="{BB962C8B-B14F-4D97-AF65-F5344CB8AC3E}">
        <p14:creationId xmlns:p14="http://schemas.microsoft.com/office/powerpoint/2010/main" val="37272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629093"/>
          </a:xfrm>
        </p:spPr>
        <p:txBody>
          <a:bodyPr/>
          <a:lstStyle/>
          <a:p>
            <a:r>
              <a:rPr lang="en-US" dirty="0"/>
              <a:t>LANGUAGE DETECTION / SEND TO ELASTIC SEARCH </a:t>
            </a:r>
          </a:p>
        </p:txBody>
      </p:sp>
      <p:pic>
        <p:nvPicPr>
          <p:cNvPr id="4" name="Picture 3">
            <a:extLst>
              <a:ext uri="{FF2B5EF4-FFF2-40B4-BE49-F238E27FC236}">
                <a16:creationId xmlns:a16="http://schemas.microsoft.com/office/drawing/2014/main" id="{DCF88EBC-43FB-4DCA-9100-6FD23ACBD643}"/>
              </a:ext>
            </a:extLst>
          </p:cNvPr>
          <p:cNvPicPr>
            <a:picLocks noChangeAspect="1"/>
          </p:cNvPicPr>
          <p:nvPr/>
        </p:nvPicPr>
        <p:blipFill>
          <a:blip r:embed="rId2"/>
          <a:stretch>
            <a:fillRect/>
          </a:stretch>
        </p:blipFill>
        <p:spPr>
          <a:xfrm>
            <a:off x="1295400" y="1695837"/>
            <a:ext cx="10263483" cy="3466325"/>
          </a:xfrm>
          <a:prstGeom prst="rect">
            <a:avLst/>
          </a:prstGeom>
        </p:spPr>
      </p:pic>
    </p:spTree>
    <p:extLst>
      <p:ext uri="{BB962C8B-B14F-4D97-AF65-F5344CB8AC3E}">
        <p14:creationId xmlns:p14="http://schemas.microsoft.com/office/powerpoint/2010/main" val="91564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 STREAMING – REALTIME</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1"/>
          </a:xfrm>
        </p:spPr>
      </p:pic>
    </p:spTree>
    <p:extLst>
      <p:ext uri="{BB962C8B-B14F-4D97-AF65-F5344CB8AC3E}">
        <p14:creationId xmlns:p14="http://schemas.microsoft.com/office/powerpoint/2010/main" val="132989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STREAMING EXECUTION</a:t>
            </a:r>
          </a:p>
        </p:txBody>
      </p:sp>
      <p:pic>
        <p:nvPicPr>
          <p:cNvPr id="5" name="Content Placeholder 4" descr="A screenshot of a computer&#10;&#10;Description automatically generated">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656" y="1063252"/>
            <a:ext cx="8831350" cy="5029204"/>
          </a:xfrm>
        </p:spPr>
      </p:pic>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STREAMING EXECUTION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50" cy="5029203"/>
          </a:xfrm>
        </p:spPr>
      </p:pic>
    </p:spTree>
    <p:extLst>
      <p:ext uri="{BB962C8B-B14F-4D97-AF65-F5344CB8AC3E}">
        <p14:creationId xmlns:p14="http://schemas.microsoft.com/office/powerpoint/2010/main" val="323294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ELASTIC SEARCH - API</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1"/>
          </a:xfrm>
        </p:spPr>
      </p:pic>
    </p:spTree>
    <p:extLst>
      <p:ext uri="{BB962C8B-B14F-4D97-AF65-F5344CB8AC3E}">
        <p14:creationId xmlns:p14="http://schemas.microsoft.com/office/powerpoint/2010/main" val="169613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ELASTIC SEARCH – SENTIMENTS INGESTION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57246" y="1054986"/>
            <a:ext cx="9927919" cy="4973673"/>
          </a:xfrm>
        </p:spPr>
      </p:pic>
    </p:spTree>
    <p:extLst>
      <p:ext uri="{BB962C8B-B14F-4D97-AF65-F5344CB8AC3E}">
        <p14:creationId xmlns:p14="http://schemas.microsoft.com/office/powerpoint/2010/main" val="39323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3"/>
          </a:xfrm>
        </p:spPr>
      </p:pic>
    </p:spTree>
    <p:extLst>
      <p:ext uri="{BB962C8B-B14F-4D97-AF65-F5344CB8AC3E}">
        <p14:creationId xmlns:p14="http://schemas.microsoft.com/office/powerpoint/2010/main" val="131649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38471"/>
            <a:ext cx="9601200" cy="641498"/>
          </a:xfrm>
        </p:spPr>
        <p:txBody>
          <a:bodyPr/>
          <a:lstStyle/>
          <a:p>
            <a:r>
              <a:rPr lang="en-US" dirty="0"/>
              <a:t>DIFFRENCIATOR:</a:t>
            </a:r>
          </a:p>
        </p:txBody>
      </p:sp>
      <p:sp>
        <p:nvSpPr>
          <p:cNvPr id="3" name="Content Placeholder 2"/>
          <p:cNvSpPr>
            <a:spLocks noGrp="1"/>
          </p:cNvSpPr>
          <p:nvPr>
            <p:ph idx="1"/>
          </p:nvPr>
        </p:nvSpPr>
        <p:spPr>
          <a:xfrm>
            <a:off x="1295400" y="1244009"/>
            <a:ext cx="9601200" cy="4912242"/>
          </a:xfrm>
        </p:spPr>
        <p:txBody>
          <a:bodyPr>
            <a:normAutofit fontScale="77500" lnSpcReduction="20000"/>
          </a:bodyPr>
          <a:lstStyle/>
          <a:p>
            <a:pPr marL="45720" indent="0">
              <a:buNone/>
            </a:pPr>
            <a:r>
              <a:rPr lang="en-US" dirty="0">
                <a:latin typeface="Calibri" panose="020F0502020204030204" pitchFamily="34" charset="0"/>
                <a:cs typeface="Calibri" panose="020F0502020204030204" pitchFamily="34" charset="0"/>
              </a:rPr>
              <a:t>In this project, Twitter Tweets are analyzed Realtime than the Historical Based. </a:t>
            </a:r>
          </a:p>
          <a:p>
            <a:pPr marL="45720" indent="0">
              <a:buNone/>
            </a:pPr>
            <a:r>
              <a:rPr lang="en-US" dirty="0">
                <a:latin typeface="Calibri" panose="020F0502020204030204" pitchFamily="34" charset="0"/>
                <a:cs typeface="Calibri" panose="020F0502020204030204" pitchFamily="34" charset="0"/>
              </a:rPr>
              <a:t>While most previous analysis uses batch processing of social media data, but now days there is a potential need of real time data processing. </a:t>
            </a:r>
          </a:p>
          <a:p>
            <a:pPr marL="45720" indent="0">
              <a:buNone/>
            </a:pPr>
            <a:r>
              <a:rPr lang="en-US" dirty="0">
                <a:latin typeface="Calibri" panose="020F0502020204030204" pitchFamily="34" charset="0"/>
                <a:cs typeface="Calibri" panose="020F0502020204030204" pitchFamily="34" charset="0"/>
              </a:rPr>
              <a:t>This analytics allows an organization the ability to take immediate action for those times when acting within seconds or minutes is significant. The goal is to obtain the insight required to act prudently at the right time - which increasingly means immediately.</a:t>
            </a:r>
          </a:p>
          <a:p>
            <a:pPr marL="45720" indent="0">
              <a:buNone/>
            </a:pPr>
            <a:r>
              <a:rPr lang="en-US" dirty="0">
                <a:latin typeface="Calibri" panose="020F0502020204030204" pitchFamily="34" charset="0"/>
                <a:cs typeface="Calibri" panose="020F0502020204030204" pitchFamily="34" charset="0"/>
              </a:rPr>
              <a:t>Complex event processing (CEP) combines data from multiple sources to detect patterns and attempt to identify either opportunities or threats. The goal is to identify significant events and respond fast. Sales leads, orders or customer service calls are examples.</a:t>
            </a:r>
          </a:p>
          <a:p>
            <a:pPr marL="45720" indent="0">
              <a:buNone/>
            </a:pPr>
            <a:r>
              <a:rPr lang="en-US" dirty="0">
                <a:latin typeface="Calibri" panose="020F0502020204030204" pitchFamily="34" charset="0"/>
                <a:cs typeface="Calibri" panose="020F0502020204030204" pitchFamily="34" charset="0"/>
              </a:rPr>
              <a:t>Operational Intelligence (OI) uses real time data processing and CEP to gain insight into operations by running query analysis against live feeds and event data such as tweets. OI is near real time analytics over operational data and provides visibility over social media data. The goal is to obtain near real time insight using continuous analytics to allow the organization to take immediate action.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45720" indent="0">
              <a:buNone/>
            </a:pPr>
            <a:r>
              <a:rPr lang="en-US" dirty="0">
                <a:latin typeface="Calibri" panose="020F0502020204030204" pitchFamily="34" charset="0"/>
                <a:cs typeface="Calibri" panose="020F0502020204030204" pitchFamily="34" charset="0"/>
              </a:rPr>
              <a:t>Batch data processing is an efficient way of processing high volumes of data is where a group of transactions is collected over a period of time. Data is collected, entered, processed and then the batch results are produced. </a:t>
            </a:r>
          </a:p>
          <a:p>
            <a:pPr marL="45720" indent="0">
              <a:buNone/>
            </a:pPr>
            <a:r>
              <a:rPr lang="en-US" dirty="0">
                <a:latin typeface="Calibri" panose="020F0502020204030204" pitchFamily="34" charset="0"/>
                <a:cs typeface="Calibri" panose="020F0502020204030204" pitchFamily="34" charset="0"/>
              </a:rPr>
              <a:t>In contrast, real time data processing involves a continual input, process and output of data. Data must be processed in a small time period (or near real time). Radar systems, customer services and bank ATMs are examples.</a:t>
            </a:r>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419220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 BY SENTIMENTS</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2"/>
          </a:xfrm>
        </p:spPr>
      </p:pic>
    </p:spTree>
    <p:extLst>
      <p:ext uri="{BB962C8B-B14F-4D97-AF65-F5344CB8AC3E}">
        <p14:creationId xmlns:p14="http://schemas.microsoft.com/office/powerpoint/2010/main" val="6993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265927"/>
            <a:ext cx="10262191" cy="616689"/>
          </a:xfrm>
        </p:spPr>
        <p:txBody>
          <a:bodyPr>
            <a:normAutofit fontScale="90000"/>
          </a:bodyPr>
          <a:lstStyle/>
          <a:p>
            <a:r>
              <a:rPr lang="en-US" dirty="0"/>
              <a:t>KIBANA – REALTIME SENTIMENTS – GUAGE VIZUALIZATION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2"/>
          </a:xfrm>
        </p:spPr>
      </p:pic>
    </p:spTree>
    <p:extLst>
      <p:ext uri="{BB962C8B-B14F-4D97-AF65-F5344CB8AC3E}">
        <p14:creationId xmlns:p14="http://schemas.microsoft.com/office/powerpoint/2010/main" val="13625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 BY SENTIMENTS</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2"/>
          </a:xfrm>
        </p:spPr>
      </p:pic>
    </p:spTree>
    <p:extLst>
      <p:ext uri="{BB962C8B-B14F-4D97-AF65-F5344CB8AC3E}">
        <p14:creationId xmlns:p14="http://schemas.microsoft.com/office/powerpoint/2010/main" val="207460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SENTIMENTS BY %</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2"/>
          </a:xfrm>
        </p:spPr>
      </p:pic>
    </p:spTree>
    <p:extLst>
      <p:ext uri="{BB962C8B-B14F-4D97-AF65-F5344CB8AC3E}">
        <p14:creationId xmlns:p14="http://schemas.microsoft.com/office/powerpoint/2010/main" val="413355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802" y="167063"/>
            <a:ext cx="9601200" cy="660722"/>
          </a:xfrm>
        </p:spPr>
        <p:txBody>
          <a:bodyPr/>
          <a:lstStyle/>
          <a:p>
            <a:r>
              <a:rPr lang="en-US" dirty="0"/>
              <a:t>Approach</a:t>
            </a:r>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pic>
        <p:nvPicPr>
          <p:cNvPr id="8" name="Picture 2" descr="Image result for twitter icon png">
            <a:extLst>
              <a:ext uri="{FF2B5EF4-FFF2-40B4-BE49-F238E27FC236}">
                <a16:creationId xmlns:a16="http://schemas.microsoft.com/office/drawing/2014/main" id="{A8D83288-2293-4C0B-9FBC-A56123C0A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209" y="1797313"/>
            <a:ext cx="1603094" cy="160309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Image result for spark big data image png">
            <a:extLst>
              <a:ext uri="{FF2B5EF4-FFF2-40B4-BE49-F238E27FC236}">
                <a16:creationId xmlns:a16="http://schemas.microsoft.com/office/drawing/2014/main" id="{283939AC-5093-487D-9A2F-5DFF25EFB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511" y="1850128"/>
            <a:ext cx="1794558" cy="954552"/>
          </a:xfrm>
          <a:prstGeom prst="rect">
            <a:avLst/>
          </a:prstGeom>
          <a:noFill/>
          <a:effectLst>
            <a:outerShdw blurRad="711200" dist="38100" dir="5400000" algn="t" rotWithShape="0">
              <a:schemeClr val="bg1">
                <a:alpha val="78000"/>
              </a:schemeClr>
            </a:outerShdw>
          </a:effectLst>
          <a:extLst>
            <a:ext uri="{909E8E84-426E-40DD-AFC4-6F175D3DCCD1}">
              <a14:hiddenFill xmlns:a14="http://schemas.microsoft.com/office/drawing/2010/main">
                <a:solidFill>
                  <a:srgbClr val="FFFFFF"/>
                </a:solidFill>
              </a14:hiddenFill>
            </a:ext>
          </a:extLst>
        </p:spPr>
      </p:pic>
      <p:pic>
        <p:nvPicPr>
          <p:cNvPr id="7170" name="Picture 2" descr="Image result for elasticsearch png">
            <a:extLst>
              <a:ext uri="{FF2B5EF4-FFF2-40B4-BE49-F238E27FC236}">
                <a16:creationId xmlns:a16="http://schemas.microsoft.com/office/drawing/2014/main" id="{C82BE86E-634F-48D2-969E-2CAD0C6AB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126" y="2037948"/>
            <a:ext cx="1384139" cy="13841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kibana png">
            <a:extLst>
              <a:ext uri="{FF2B5EF4-FFF2-40B4-BE49-F238E27FC236}">
                <a16:creationId xmlns:a16="http://schemas.microsoft.com/office/drawing/2014/main" id="{C374FCF6-DFB2-440D-8868-324C8E36C9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16887" y="2580210"/>
            <a:ext cx="553273" cy="5532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stanford nlp transparent logo">
            <a:extLst>
              <a:ext uri="{FF2B5EF4-FFF2-40B4-BE49-F238E27FC236}">
                <a16:creationId xmlns:a16="http://schemas.microsoft.com/office/drawing/2014/main" id="{C5527AA4-661E-4D5B-89EA-B9EE3DB0F4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4157" y="4509372"/>
            <a:ext cx="859949" cy="86576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elated image">
            <a:extLst>
              <a:ext uri="{FF2B5EF4-FFF2-40B4-BE49-F238E27FC236}">
                <a16:creationId xmlns:a16="http://schemas.microsoft.com/office/drawing/2014/main" id="{322F1DFA-6778-48B7-BCB2-6039DC43E8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581" y="1787433"/>
            <a:ext cx="1603094" cy="109210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elated image">
            <a:extLst>
              <a:ext uri="{FF2B5EF4-FFF2-40B4-BE49-F238E27FC236}">
                <a16:creationId xmlns:a16="http://schemas.microsoft.com/office/drawing/2014/main" id="{44DCB962-BF98-41A3-8500-6502EB3137B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3171" y="3333667"/>
            <a:ext cx="3714388" cy="18057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994E5BA-0468-4B2F-98BB-2EBA1B82E651}"/>
              </a:ext>
            </a:extLst>
          </p:cNvPr>
          <p:cNvSpPr txBox="1"/>
          <p:nvPr/>
        </p:nvSpPr>
        <p:spPr>
          <a:xfrm>
            <a:off x="5351511" y="2838154"/>
            <a:ext cx="1449756"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Core Engine</a:t>
            </a:r>
          </a:p>
        </p:txBody>
      </p:sp>
      <p:sp>
        <p:nvSpPr>
          <p:cNvPr id="16" name="TextBox 15">
            <a:extLst>
              <a:ext uri="{FF2B5EF4-FFF2-40B4-BE49-F238E27FC236}">
                <a16:creationId xmlns:a16="http://schemas.microsoft.com/office/drawing/2014/main" id="{B3F8B4E7-8C48-4FD7-B6C6-E2A8CCFF2332}"/>
              </a:ext>
            </a:extLst>
          </p:cNvPr>
          <p:cNvSpPr txBox="1"/>
          <p:nvPr/>
        </p:nvSpPr>
        <p:spPr>
          <a:xfrm>
            <a:off x="2051689" y="2798991"/>
            <a:ext cx="1964769" cy="1323439"/>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Data Enrichment</a:t>
            </a:r>
          </a:p>
          <a:p>
            <a:r>
              <a:rPr lang="en-US" sz="2000" b="1" dirty="0">
                <a:latin typeface="Calibri" panose="020F0502020204030204" pitchFamily="34" charset="0"/>
                <a:cs typeface="Calibri" panose="020F0502020204030204" pitchFamily="34" charset="0"/>
              </a:rPr>
              <a:t>[Extract, </a:t>
            </a:r>
          </a:p>
          <a:p>
            <a:r>
              <a:rPr lang="en-US" sz="2000" b="1" dirty="0">
                <a:latin typeface="Calibri" panose="020F0502020204030204" pitchFamily="34" charset="0"/>
                <a:cs typeface="Calibri" panose="020F0502020204030204" pitchFamily="34" charset="0"/>
              </a:rPr>
              <a:t>Cleansing, </a:t>
            </a:r>
          </a:p>
          <a:p>
            <a:r>
              <a:rPr lang="en-US" sz="2000" b="1" dirty="0">
                <a:latin typeface="Calibri" panose="020F0502020204030204" pitchFamily="34" charset="0"/>
                <a:cs typeface="Calibri" panose="020F0502020204030204" pitchFamily="34" charset="0"/>
              </a:rPr>
              <a:t>Transformation]</a:t>
            </a:r>
          </a:p>
        </p:txBody>
      </p:sp>
      <p:sp>
        <p:nvSpPr>
          <p:cNvPr id="17" name="TextBox 16">
            <a:extLst>
              <a:ext uri="{FF2B5EF4-FFF2-40B4-BE49-F238E27FC236}">
                <a16:creationId xmlns:a16="http://schemas.microsoft.com/office/drawing/2014/main" id="{BF5516D5-8D27-4557-92DD-9DDB85A8F42E}"/>
              </a:ext>
            </a:extLst>
          </p:cNvPr>
          <p:cNvSpPr txBox="1"/>
          <p:nvPr/>
        </p:nvSpPr>
        <p:spPr>
          <a:xfrm>
            <a:off x="4460925" y="5371635"/>
            <a:ext cx="4607800" cy="707886"/>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Deep Learning / Machine Learning</a:t>
            </a:r>
          </a:p>
          <a:p>
            <a:r>
              <a:rPr lang="en-US" sz="2000" b="1" dirty="0">
                <a:latin typeface="Calibri" panose="020F0502020204030204" pitchFamily="34" charset="0"/>
                <a:cs typeface="Calibri" panose="020F0502020204030204" pitchFamily="34" charset="0"/>
              </a:rPr>
              <a:t>[Language Detection, Sentiment Analysis]</a:t>
            </a:r>
          </a:p>
        </p:txBody>
      </p:sp>
      <p:sp>
        <p:nvSpPr>
          <p:cNvPr id="18" name="TextBox 17">
            <a:extLst>
              <a:ext uri="{FF2B5EF4-FFF2-40B4-BE49-F238E27FC236}">
                <a16:creationId xmlns:a16="http://schemas.microsoft.com/office/drawing/2014/main" id="{608D44FC-1486-4854-92C7-8AEF2CFCC2B0}"/>
              </a:ext>
            </a:extLst>
          </p:cNvPr>
          <p:cNvSpPr txBox="1"/>
          <p:nvPr/>
        </p:nvSpPr>
        <p:spPr>
          <a:xfrm>
            <a:off x="8374376" y="3212609"/>
            <a:ext cx="1625638"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Elastic Search</a:t>
            </a:r>
          </a:p>
        </p:txBody>
      </p:sp>
      <p:sp>
        <p:nvSpPr>
          <p:cNvPr id="20" name="TextBox 19">
            <a:extLst>
              <a:ext uri="{FF2B5EF4-FFF2-40B4-BE49-F238E27FC236}">
                <a16:creationId xmlns:a16="http://schemas.microsoft.com/office/drawing/2014/main" id="{0C17486D-F56B-4B08-A346-78731A4B4ABF}"/>
              </a:ext>
            </a:extLst>
          </p:cNvPr>
          <p:cNvSpPr txBox="1"/>
          <p:nvPr/>
        </p:nvSpPr>
        <p:spPr>
          <a:xfrm>
            <a:off x="10675354" y="3154692"/>
            <a:ext cx="1404405"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Visualization</a:t>
            </a:r>
          </a:p>
        </p:txBody>
      </p:sp>
      <p:sp>
        <p:nvSpPr>
          <p:cNvPr id="21" name="TextBox 20">
            <a:extLst>
              <a:ext uri="{FF2B5EF4-FFF2-40B4-BE49-F238E27FC236}">
                <a16:creationId xmlns:a16="http://schemas.microsoft.com/office/drawing/2014/main" id="{3C26D702-5548-427D-8F61-1557738720DD}"/>
              </a:ext>
            </a:extLst>
          </p:cNvPr>
          <p:cNvSpPr txBox="1"/>
          <p:nvPr/>
        </p:nvSpPr>
        <p:spPr>
          <a:xfrm>
            <a:off x="-35330" y="3365682"/>
            <a:ext cx="1366849"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Twitter API</a:t>
            </a:r>
          </a:p>
        </p:txBody>
      </p:sp>
      <p:pic>
        <p:nvPicPr>
          <p:cNvPr id="7180" name="Picture 12" descr="Image result for database">
            <a:extLst>
              <a:ext uri="{FF2B5EF4-FFF2-40B4-BE49-F238E27FC236}">
                <a16:creationId xmlns:a16="http://schemas.microsoft.com/office/drawing/2014/main" id="{7DDF46FC-D965-449F-A6A0-0B952BE08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33363" y="1537329"/>
            <a:ext cx="878711" cy="87871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24513D4-43C2-43DA-9C34-BA09CA8513DE}"/>
              </a:ext>
            </a:extLst>
          </p:cNvPr>
          <p:cNvSpPr txBox="1"/>
          <p:nvPr/>
        </p:nvSpPr>
        <p:spPr>
          <a:xfrm>
            <a:off x="8455009" y="3568763"/>
            <a:ext cx="1801822"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Indexing, </a:t>
            </a:r>
            <a:r>
              <a:rPr lang="en-US" sz="2000" b="1" dirty="0" err="1">
                <a:latin typeface="Calibri" panose="020F0502020204030204" pitchFamily="34" charset="0"/>
                <a:cs typeface="Calibri" panose="020F0502020204030204" pitchFamily="34" charset="0"/>
              </a:rPr>
              <a:t>Apis</a:t>
            </a:r>
            <a:endParaRPr lang="en-US" sz="2000" b="1" dirty="0">
              <a:latin typeface="Calibri" panose="020F0502020204030204" pitchFamily="34" charset="0"/>
              <a:cs typeface="Calibri" panose="020F0502020204030204" pitchFamily="34" charset="0"/>
            </a:endParaRPr>
          </a:p>
        </p:txBody>
      </p:sp>
      <p:sp>
        <p:nvSpPr>
          <p:cNvPr id="11" name="Arrow: Right 10">
            <a:extLst>
              <a:ext uri="{FF2B5EF4-FFF2-40B4-BE49-F238E27FC236}">
                <a16:creationId xmlns:a16="http://schemas.microsoft.com/office/drawing/2014/main" id="{3350D123-38EF-45E1-9CC7-7231D0B7A0AD}"/>
              </a:ext>
            </a:extLst>
          </p:cNvPr>
          <p:cNvSpPr/>
          <p:nvPr/>
        </p:nvSpPr>
        <p:spPr>
          <a:xfrm>
            <a:off x="1146086" y="2564135"/>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60D87C6-FD68-4CF5-A8D4-A408C794AE2D}"/>
              </a:ext>
            </a:extLst>
          </p:cNvPr>
          <p:cNvSpPr/>
          <p:nvPr/>
        </p:nvSpPr>
        <p:spPr>
          <a:xfrm>
            <a:off x="4247347" y="2564135"/>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838A06A-1278-43F9-A9AF-FA6C50F002F0}"/>
              </a:ext>
            </a:extLst>
          </p:cNvPr>
          <p:cNvSpPr/>
          <p:nvPr/>
        </p:nvSpPr>
        <p:spPr>
          <a:xfrm>
            <a:off x="7258467" y="2811891"/>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41AB4B0-4CC1-4B6E-8717-62EFD26F7B13}"/>
              </a:ext>
            </a:extLst>
          </p:cNvPr>
          <p:cNvSpPr/>
          <p:nvPr/>
        </p:nvSpPr>
        <p:spPr>
          <a:xfrm>
            <a:off x="9820394" y="2584600"/>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7182" name="Picture 14" descr="Image result for hadoop logo">
            <a:extLst>
              <a:ext uri="{FF2B5EF4-FFF2-40B4-BE49-F238E27FC236}">
                <a16:creationId xmlns:a16="http://schemas.microsoft.com/office/drawing/2014/main" id="{3CEAFBA8-586F-4F22-91D6-1BA8FB628BE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31966" y="4769723"/>
            <a:ext cx="1603094" cy="415803"/>
          </a:xfrm>
          <a:prstGeom prst="rect">
            <a:avLst/>
          </a:prstGeom>
          <a:noFill/>
          <a:extLst>
            <a:ext uri="{909E8E84-426E-40DD-AFC4-6F175D3DCCD1}">
              <a14:hiddenFill xmlns:a14="http://schemas.microsoft.com/office/drawing/2010/main">
                <a:solidFill>
                  <a:srgbClr val="FFFFFF"/>
                </a:solidFill>
              </a14:hiddenFill>
            </a:ext>
          </a:extLst>
        </p:spPr>
      </p:pic>
      <p:sp>
        <p:nvSpPr>
          <p:cNvPr id="32" name="Arrow: Right 31">
            <a:extLst>
              <a:ext uri="{FF2B5EF4-FFF2-40B4-BE49-F238E27FC236}">
                <a16:creationId xmlns:a16="http://schemas.microsoft.com/office/drawing/2014/main" id="{F233F57D-B6AD-48E4-8208-07E13F6FEBE5}"/>
              </a:ext>
            </a:extLst>
          </p:cNvPr>
          <p:cNvSpPr/>
          <p:nvPr/>
        </p:nvSpPr>
        <p:spPr>
          <a:xfrm>
            <a:off x="9100126" y="4810634"/>
            <a:ext cx="779139" cy="263235"/>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B0D92A3-EA3C-424E-8D12-137B9DA5357A}"/>
              </a:ext>
            </a:extLst>
          </p:cNvPr>
          <p:cNvSpPr txBox="1"/>
          <p:nvPr/>
        </p:nvSpPr>
        <p:spPr>
          <a:xfrm>
            <a:off x="10061201" y="5241175"/>
            <a:ext cx="201855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HDFS Checkpoint</a:t>
            </a:r>
          </a:p>
        </p:txBody>
      </p:sp>
      <p:pic>
        <p:nvPicPr>
          <p:cNvPr id="34" name="Picture 2" descr="Image result for kibana png">
            <a:extLst>
              <a:ext uri="{FF2B5EF4-FFF2-40B4-BE49-F238E27FC236}">
                <a16:creationId xmlns:a16="http://schemas.microsoft.com/office/drawing/2014/main" id="{5FA25C3D-1AFE-48A1-9125-752C809DEC2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94522" y="1885512"/>
            <a:ext cx="1323439" cy="132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4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Twitter</a:t>
            </a:r>
          </a:p>
        </p:txBody>
      </p:sp>
      <p:pic>
        <p:nvPicPr>
          <p:cNvPr id="1026" name="Picture 2" descr="Image result for twitter icon png">
            <a:extLst>
              <a:ext uri="{FF2B5EF4-FFF2-40B4-BE49-F238E27FC236}">
                <a16:creationId xmlns:a16="http://schemas.microsoft.com/office/drawing/2014/main" id="{00208481-2475-436A-866D-728229F61E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7255" y="1198414"/>
            <a:ext cx="2777490" cy="277749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spTree>
    <p:extLst>
      <p:ext uri="{BB962C8B-B14F-4D97-AF65-F5344CB8AC3E}">
        <p14:creationId xmlns:p14="http://schemas.microsoft.com/office/powerpoint/2010/main" val="7529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API</a:t>
            </a:r>
            <a:r>
              <a:rPr lang="en-US" sz="2000" dirty="0"/>
              <a:t>S</a:t>
            </a:r>
            <a:endParaRPr lang="en-US" dirty="0"/>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6962" y="955279"/>
            <a:ext cx="10157883" cy="4952381"/>
          </a:xfrm>
        </p:spPr>
      </p:pic>
      <p:sp>
        <p:nvSpPr>
          <p:cNvPr id="7" name="Subtitle 2">
            <a:extLst>
              <a:ext uri="{FF2B5EF4-FFF2-40B4-BE49-F238E27FC236}">
                <a16:creationId xmlns:a16="http://schemas.microsoft.com/office/drawing/2014/main" id="{D1DC7412-E856-4D0B-B479-901F8BE4082A}"/>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290161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a:t>
            </a:r>
          </a:p>
        </p:txBody>
      </p:sp>
      <p:pic>
        <p:nvPicPr>
          <p:cNvPr id="5" name="Content Placeholder 4" descr="A screenshot of a computer&#10;&#10;Description automatically generated">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962" y="919340"/>
            <a:ext cx="10157883" cy="5024260"/>
          </a:xfrm>
        </p:spPr>
      </p:pic>
      <p:sp>
        <p:nvSpPr>
          <p:cNvPr id="4" name="Subtitle 2">
            <a:extLst>
              <a:ext uri="{FF2B5EF4-FFF2-40B4-BE49-F238E27FC236}">
                <a16:creationId xmlns:a16="http://schemas.microsoft.com/office/drawing/2014/main" id="{C2158164-1663-4417-8F31-F43E5CA2C6AA}"/>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90024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 - REVIEW</a:t>
            </a:r>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6962" y="988519"/>
            <a:ext cx="10157883" cy="4885901"/>
          </a:xfrm>
        </p:spPr>
      </p:pic>
      <p:sp>
        <p:nvSpPr>
          <p:cNvPr id="4" name="Subtitle 2">
            <a:extLst>
              <a:ext uri="{FF2B5EF4-FFF2-40B4-BE49-F238E27FC236}">
                <a16:creationId xmlns:a16="http://schemas.microsoft.com/office/drawing/2014/main" id="{64727E13-1C71-43F1-9F7F-9A1453834A7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18914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 - REVIEW</a:t>
            </a:r>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2273" y="821065"/>
            <a:ext cx="9366408" cy="5342717"/>
          </a:xfrm>
        </p:spPr>
      </p:pic>
      <p:sp>
        <p:nvSpPr>
          <p:cNvPr id="4" name="Subtitle 2">
            <a:extLst>
              <a:ext uri="{FF2B5EF4-FFF2-40B4-BE49-F238E27FC236}">
                <a16:creationId xmlns:a16="http://schemas.microsoft.com/office/drawing/2014/main" id="{0EAA7466-16DA-48C8-85E1-2B05E54F1E1C}"/>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2887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266</TotalTime>
  <Words>850</Words>
  <Application>Microsoft Office PowerPoint</Application>
  <PresentationFormat>Widescreen</PresentationFormat>
  <Paragraphs>100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vt:lpstr>
      <vt:lpstr>Times New Roman</vt:lpstr>
      <vt:lpstr>Red Line Business 16x9</vt:lpstr>
      <vt:lpstr>Social MEDIA SENTIMENT ANALYSIS</vt:lpstr>
      <vt:lpstr>USecase</vt:lpstr>
      <vt:lpstr>DIFFRENCIATOR:</vt:lpstr>
      <vt:lpstr>Approach</vt:lpstr>
      <vt:lpstr>Twitter</vt:lpstr>
      <vt:lpstr>Twitter APIS</vt:lpstr>
      <vt:lpstr>Twitter DEVELOPER ACCOUNT</vt:lpstr>
      <vt:lpstr>Twitter DEVELOPER ACCOUNT - REVIEW</vt:lpstr>
      <vt:lpstr>Twitter DEVELOPER ACCOUNT - REVIEW</vt:lpstr>
      <vt:lpstr>SPARK STREAMING</vt:lpstr>
      <vt:lpstr>SPARK</vt:lpstr>
      <vt:lpstr>WHY SPARK ?</vt:lpstr>
      <vt:lpstr>SPARK STREAMING</vt:lpstr>
      <vt:lpstr>STANFORD NLP</vt:lpstr>
      <vt:lpstr>Elastic search</vt:lpstr>
      <vt:lpstr>ELASTIC SEARCH</vt:lpstr>
      <vt:lpstr>KIBANA</vt:lpstr>
      <vt:lpstr>Kibana</vt:lpstr>
      <vt:lpstr>Code WALKTHROUGH</vt:lpstr>
      <vt:lpstr>LIBARARIES USED</vt:lpstr>
      <vt:lpstr>TWITTER -&gt; SPARK STREAMING</vt:lpstr>
      <vt:lpstr>NLP SENTIMENT ANALYSER - CODE WALKTHROUGH</vt:lpstr>
      <vt:lpstr>LANGUAGE DETECTION / SEND TO ELASTIC SEARCH </vt:lpstr>
      <vt:lpstr>SPARK – STREAMING – REALTIME</vt:lpstr>
      <vt:lpstr>SPARK STREAMING EXECUTION</vt:lpstr>
      <vt:lpstr>SPARK STREAMING EXECUTION</vt:lpstr>
      <vt:lpstr>ELASTIC SEARCH - API</vt:lpstr>
      <vt:lpstr>ELASTIC SEARCH – SENTIMENTS INGESTION</vt:lpstr>
      <vt:lpstr>KIBANA – TWEETS INDEX</vt:lpstr>
      <vt:lpstr>KIBANA – TWEETS INDEX BY SENTIMENTS</vt:lpstr>
      <vt:lpstr>KIBANA – REALTIME SENTIMENTS – GUAGE VIZUALIZATION</vt:lpstr>
      <vt:lpstr>KIBANA – TWEETS INDEX BY SENTIMENTS</vt:lpstr>
      <vt:lpstr>KIBANA – TWEETS SENTIMENTS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SENTIMENT ANALYSIS</dc:title>
  <dc:creator>Nithyanantha Babu</dc:creator>
  <cp:lastModifiedBy>Nithyanantha Babu</cp:lastModifiedBy>
  <cp:revision>41</cp:revision>
  <dcterms:created xsi:type="dcterms:W3CDTF">2019-06-23T05:43:07Z</dcterms:created>
  <dcterms:modified xsi:type="dcterms:W3CDTF">2019-06-23T10:09:45Z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