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476" y="-75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LEELAVATHI\Documents\naanmudhalva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[naanmudhalvan.xlsx]Sheet2!PivotTable4</c:name>
    <c:fmtId val="3"/>
  </c:pivotSource>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a:t> Employee Performance Analysis</a:t>
            </a:r>
          </a:p>
        </c:rich>
      </c:tx>
      <c:layout/>
      <c:overlay val="0"/>
      <c:spPr>
        <a:noFill/>
        <a:ln>
          <a:noFill/>
        </a:ln>
        <a:effectLst/>
      </c:spPr>
    </c:title>
    <c:autoTitleDeleted val="0"/>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xmlns:c16r2="http://schemas.microsoft.com/office/drawing/2015/06/chart">
            <c:ext xmlns:c16="http://schemas.microsoft.com/office/drawing/2014/chart" uri="{C3380CC4-5D6E-409C-BE32-E72D297353CC}">
              <c16:uniqueId val="{00000000-6870-47B6-83F1-F194E773D1E0}"/>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xmlns:c16r2="http://schemas.microsoft.com/office/drawing/2015/06/chart">
            <c:ext xmlns:c16="http://schemas.microsoft.com/office/drawing/2014/chart" uri="{C3380CC4-5D6E-409C-BE32-E72D297353CC}">
              <c16:uniqueId val="{00000001-6870-47B6-83F1-F194E773D1E0}"/>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xmlns:c16r2="http://schemas.microsoft.com/office/drawing/2015/06/chart">
            <c:ext xmlns:c16="http://schemas.microsoft.com/office/drawing/2014/chart" uri="{C3380CC4-5D6E-409C-BE32-E72D297353CC}">
              <c16:uniqueId val="{00000003-6870-47B6-83F1-F194E773D1E0}"/>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xmlns:c16r2="http://schemas.microsoft.com/office/drawing/2015/06/chart">
            <c:ext xmlns:c16="http://schemas.microsoft.com/office/drawing/2014/chart" uri="{C3380CC4-5D6E-409C-BE32-E72D297353CC}">
              <c16:uniqueId val="{00000004-6870-47B6-83F1-F194E773D1E0}"/>
            </c:ext>
          </c:extLst>
        </c:ser>
        <c:dLbls>
          <c:showLegendKey val="0"/>
          <c:showVal val="0"/>
          <c:showCatName val="0"/>
          <c:showSerName val="0"/>
          <c:showPercent val="0"/>
          <c:showBubbleSize val="0"/>
        </c:dLbls>
        <c:gapWidth val="219"/>
        <c:overlap val="-27"/>
        <c:axId val="205458432"/>
        <c:axId val="205472512"/>
      </c:barChart>
      <c:catAx>
        <c:axId val="205458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5472512"/>
        <c:crosses val="autoZero"/>
        <c:auto val="1"/>
        <c:lblAlgn val="ctr"/>
        <c:lblOffset val="100"/>
        <c:noMultiLvlLbl val="0"/>
      </c:catAx>
      <c:valAx>
        <c:axId val="205472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545843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400"/>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r>
              <a:rPr lang="en-US" b="1" i="0">
                <a:solidFill>
                  <a:srgbClr val="0F0F0F"/>
                </a:solidFill>
                <a:effectLst/>
                <a:latin typeface="Roboto" panose="020F0502020204030204" pitchFamily="2" charset="0"/>
              </a:rPr>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114425" y="3225604"/>
            <a:ext cx="8610600" cy="1938992"/>
          </a:xfrm>
          <a:prstGeom prst="rect">
            <a:avLst/>
          </a:prstGeom>
          <a:noFill/>
        </p:spPr>
        <p:txBody>
          <a:bodyPr wrap="square" rtlCol="0">
            <a:spAutoFit/>
          </a:bodyPr>
          <a:lstStyle/>
          <a:p>
            <a:r>
              <a:rPr lang="en-US" sz="2400" i="1" dirty="0"/>
              <a:t>STUDENT NAME:  </a:t>
            </a:r>
            <a:r>
              <a:rPr lang="en-US" sz="2400" i="1" dirty="0" smtClean="0"/>
              <a:t>DEEPAK DARSHAN.D</a:t>
            </a:r>
            <a:endParaRPr lang="en-US" sz="2400" i="1" dirty="0"/>
          </a:p>
          <a:p>
            <a:r>
              <a:rPr lang="en-US" sz="2400" i="1" dirty="0"/>
              <a:t>REGISTER NO:       </a:t>
            </a:r>
            <a:r>
              <a:rPr lang="en-US" sz="2400" i="1" dirty="0" smtClean="0"/>
              <a:t>312206412</a:t>
            </a:r>
            <a:endParaRPr lang="en-US" sz="2400" i="1" dirty="0"/>
          </a:p>
          <a:p>
            <a:r>
              <a:rPr lang="en-US" sz="2400" i="1" dirty="0"/>
              <a:t>DEPARTMENT:      COMMERCE </a:t>
            </a:r>
          </a:p>
          <a:p>
            <a:r>
              <a:rPr lang="en-US" sz="2400" i="1" dirty="0"/>
              <a:t>COLLEGE:               AGURCHAND MANMULL JAIN COLLEGE.</a:t>
            </a:r>
          </a:p>
          <a:p>
            <a:r>
              <a:rPr lang="en-US" sz="2400" i="1" dirty="0"/>
              <a:t>           </a:t>
            </a:r>
            <a:endParaRPr lang="en-IN" sz="2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8023226" cy="6569106"/>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lang="en-IN" sz="4800" b="1" spc="5">
              <a:latin typeface="Trebuchet MS"/>
              <a:cs typeface="Trebuchet MS"/>
            </a:endParaRPr>
          </a:p>
          <a:p>
            <a:pPr marL="12700">
              <a:lnSpc>
                <a:spcPct val="100000"/>
              </a:lnSpc>
              <a:spcBef>
                <a:spcPts val="105"/>
              </a:spcBef>
            </a:pPr>
            <a:endParaRPr lang="en-IN" sz="4800" b="1" spc="5">
              <a:latin typeface="Trebuchet MS"/>
              <a:cs typeface="Trebuchet MS"/>
            </a:endParaRPr>
          </a:p>
          <a:p>
            <a:pPr marL="12700">
              <a:lnSpc>
                <a:spcPct val="100000"/>
              </a:lnSpc>
              <a:spcBef>
                <a:spcPts val="105"/>
              </a:spcBef>
            </a:pPr>
            <a:r>
              <a:rPr lang="en-IN" sz="3200" i="1" spc="5" dirty="0">
                <a:cs typeface="Trebuchet MS"/>
              </a:rPr>
              <a:t>Data collection</a:t>
            </a:r>
          </a:p>
          <a:p>
            <a:pPr marL="469900" indent="-457200">
              <a:lnSpc>
                <a:spcPct val="100000"/>
              </a:lnSpc>
              <a:spcBef>
                <a:spcPts val="105"/>
              </a:spcBef>
              <a:buFont typeface="+mj-lt"/>
              <a:buAutoNum type="arabicPeriod"/>
            </a:pPr>
            <a:r>
              <a:rPr lang="en-IN" sz="2800" i="1" spc="5" dirty="0">
                <a:cs typeface="Trebuchet MS"/>
              </a:rPr>
              <a:t>Downloaded from Edunet dashboard</a:t>
            </a:r>
          </a:p>
          <a:p>
            <a:pPr marL="12700">
              <a:lnSpc>
                <a:spcPct val="100000"/>
              </a:lnSpc>
              <a:spcBef>
                <a:spcPts val="105"/>
              </a:spcBef>
            </a:pPr>
            <a:r>
              <a:rPr lang="en-IN" sz="2800" i="1" spc="5" dirty="0">
                <a:cs typeface="Trebuchet MS"/>
              </a:rPr>
              <a:t>Data cleaning</a:t>
            </a:r>
          </a:p>
          <a:p>
            <a:pPr marL="469900" indent="-457200">
              <a:lnSpc>
                <a:spcPct val="100000"/>
              </a:lnSpc>
              <a:spcBef>
                <a:spcPts val="105"/>
              </a:spcBef>
              <a:buFont typeface="+mj-lt"/>
              <a:buAutoNum type="arabicPeriod"/>
            </a:pPr>
            <a:r>
              <a:rPr lang="en-IN" sz="2800" i="1" spc="5" dirty="0">
                <a:cs typeface="Trebuchet MS"/>
              </a:rPr>
              <a:t>Identified the missing values</a:t>
            </a:r>
          </a:p>
          <a:p>
            <a:pPr marL="469900" indent="-457200">
              <a:lnSpc>
                <a:spcPct val="100000"/>
              </a:lnSpc>
              <a:spcBef>
                <a:spcPts val="105"/>
              </a:spcBef>
              <a:buFont typeface="+mj-lt"/>
              <a:buAutoNum type="arabicPeriod"/>
            </a:pPr>
            <a:r>
              <a:rPr lang="en-IN" sz="2800" i="1" spc="5" dirty="0">
                <a:cs typeface="Trebuchet MS"/>
              </a:rPr>
              <a:t>Filter out missing values</a:t>
            </a:r>
          </a:p>
          <a:p>
            <a:pPr marL="12700">
              <a:lnSpc>
                <a:spcPct val="100000"/>
              </a:lnSpc>
              <a:spcBef>
                <a:spcPts val="105"/>
              </a:spcBef>
            </a:pPr>
            <a:r>
              <a:rPr lang="en-IN" sz="2800" i="1" spc="5" dirty="0">
                <a:cs typeface="Trebuchet MS"/>
              </a:rPr>
              <a:t>Performance level</a:t>
            </a:r>
          </a:p>
          <a:p>
            <a:pPr marL="469900" indent="-457200">
              <a:lnSpc>
                <a:spcPct val="100000"/>
              </a:lnSpc>
              <a:spcBef>
                <a:spcPts val="105"/>
              </a:spcBef>
              <a:buFont typeface="+mj-lt"/>
              <a:buAutoNum type="arabicPeriod"/>
            </a:pPr>
            <a:r>
              <a:rPr lang="en-IN" sz="2800" i="1" spc="5" dirty="0">
                <a:cs typeface="Trebuchet MS"/>
              </a:rPr>
              <a:t>Created a formula</a:t>
            </a:r>
          </a:p>
          <a:p>
            <a:pPr marL="12700">
              <a:lnSpc>
                <a:spcPct val="100000"/>
              </a:lnSpc>
              <a:spcBef>
                <a:spcPts val="105"/>
              </a:spcBef>
            </a:pPr>
            <a:r>
              <a:rPr lang="en-IN" sz="2800" i="1" spc="5" dirty="0">
                <a:cs typeface="Trebuchet MS"/>
              </a:rPr>
              <a:t>Summary</a:t>
            </a:r>
          </a:p>
          <a:p>
            <a:pPr marL="469900" indent="-457200">
              <a:lnSpc>
                <a:spcPct val="100000"/>
              </a:lnSpc>
              <a:spcBef>
                <a:spcPts val="105"/>
              </a:spcBef>
              <a:buFont typeface="+mj-lt"/>
              <a:buAutoNum type="arabicPeriod"/>
            </a:pPr>
            <a:r>
              <a:rPr lang="en-IN" sz="2800" i="1" spc="5" dirty="0">
                <a:cs typeface="Trebuchet MS"/>
              </a:rPr>
              <a:t>Pivot table</a:t>
            </a:r>
          </a:p>
          <a:p>
            <a:pPr marL="469900" indent="-457200">
              <a:lnSpc>
                <a:spcPct val="100000"/>
              </a:lnSpc>
              <a:spcBef>
                <a:spcPts val="105"/>
              </a:spcBef>
              <a:buFont typeface="+mj-lt"/>
              <a:buAutoNum type="arabicPeriod"/>
            </a:pPr>
            <a:r>
              <a:rPr lang="en-IN" sz="2800" i="1" spc="5" dirty="0">
                <a:cs typeface="Trebuchet MS"/>
              </a:rPr>
              <a:t>Graph</a:t>
            </a:r>
          </a:p>
          <a:p>
            <a:pPr marL="755650" indent="-742950">
              <a:lnSpc>
                <a:spcPct val="100000"/>
              </a:lnSpc>
              <a:spcBef>
                <a:spcPts val="105"/>
              </a:spcBef>
              <a:buFont typeface="+mj-lt"/>
              <a:buAutoNum type="arabicPeriod"/>
            </a:pPr>
            <a:endParaRPr sz="360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lang="en-IN" spc="-40"/>
              <a:t>esults</a:t>
            </a:r>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xmlns="" id="{174DB33E-B44D-F6E4-4D8C-94B4884ABABD}"/>
              </a:ext>
            </a:extLst>
          </p:cNvPr>
          <p:cNvGraphicFramePr>
            <a:graphicFrameLocks/>
          </p:cNvGraphicFramePr>
          <p:nvPr>
            <p:extLst>
              <p:ext uri="{D42A27DB-BD31-4B8C-83A1-F6EECF244321}">
                <p14:modId xmlns:p14="http://schemas.microsoft.com/office/powerpoint/2010/main" val="1731701769"/>
              </p:ext>
            </p:extLst>
          </p:nvPr>
        </p:nvGraphicFramePr>
        <p:xfrm>
          <a:off x="914400" y="2019300"/>
          <a:ext cx="7848600" cy="3876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755332" y="385444"/>
            <a:ext cx="10681335" cy="5109091"/>
          </a:xfrm>
        </p:spPr>
        <p:txBody>
          <a:bodyPr/>
          <a:lstStyle/>
          <a:p>
            <a:r>
              <a:rPr lang="en-US">
                <a:latin typeface="Times New Roman" panose="02020603050405020304" pitchFamily="18" charset="0"/>
                <a:cs typeface="Times New Roman" panose="02020603050405020304" pitchFamily="18" charset="0"/>
              </a:rPr>
              <a:t>Conclusion</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  </a:t>
            </a:r>
            <a:r>
              <a:rPr lang="en-US" sz="2800" b="0" dirty="0">
                <a:latin typeface="+mn-lt"/>
                <a:cs typeface="Times New Roman" panose="02020603050405020304" pitchFamily="18" charset="0"/>
              </a:rPr>
              <a:t>While we comparing the performance of the employees, the number of employees are highly performed </a:t>
            </a:r>
            <a:r>
              <a:rPr lang="en-US" sz="2800" b="0" u="sng" dirty="0">
                <a:solidFill>
                  <a:schemeClr val="bg2">
                    <a:lumMod val="25000"/>
                  </a:schemeClr>
                </a:solidFill>
                <a:latin typeface="+mn-lt"/>
                <a:cs typeface="Times New Roman" panose="02020603050405020304" pitchFamily="18" charset="0"/>
              </a:rPr>
              <a:t>PL sector </a:t>
            </a:r>
            <a:r>
              <a:rPr lang="en-US" sz="2800" b="0" dirty="0">
                <a:latin typeface="+mn-lt"/>
                <a:cs typeface="Times New Roman" panose="02020603050405020304" pitchFamily="18" charset="0"/>
              </a:rPr>
              <a:t>of the organization.</a:t>
            </a:r>
            <a:br>
              <a:rPr lang="en-US" sz="2800" b="0" dirty="0">
                <a:latin typeface="+mn-lt"/>
                <a:cs typeface="Times New Roman" panose="02020603050405020304" pitchFamily="18" charset="0"/>
              </a:rPr>
            </a:br>
            <a:r>
              <a:rPr lang="en-US" sz="2800" b="0" dirty="0">
                <a:latin typeface="+mn-lt"/>
                <a:cs typeface="Times New Roman" panose="02020603050405020304" pitchFamily="18" charset="0"/>
              </a:rPr>
              <a:t/>
            </a:r>
            <a:br>
              <a:rPr lang="en-US" sz="2800" b="0" dirty="0">
                <a:latin typeface="+mn-lt"/>
                <a:cs typeface="Times New Roman" panose="02020603050405020304" pitchFamily="18" charset="0"/>
              </a:rPr>
            </a:br>
            <a:r>
              <a:rPr lang="en-US" sz="2800" b="0" dirty="0">
                <a:latin typeface="+mn-lt"/>
                <a:cs typeface="Times New Roman" panose="02020603050405020304" pitchFamily="18" charset="0"/>
              </a:rPr>
              <a:t>    We should motivate the employees of the other sectors by giving different kinds of tasks based on their strength, in order to improve the standard of the organization.</a:t>
            </a:r>
            <a:br>
              <a:rPr lang="en-US" sz="2800" b="0" dirty="0">
                <a:latin typeface="+mn-lt"/>
                <a:cs typeface="Times New Roman" panose="02020603050405020304" pitchFamily="18" charset="0"/>
              </a:rPr>
            </a:br>
            <a:endParaRPr lang="en-IN">
              <a:latin typeface="Times New Roman" panose="02020603050405020304" pitchFamily="18" charset="0"/>
              <a:cs typeface="Times New Roman" panose="02020603050405020304" pitchFamily="18" charset="0"/>
            </a:endParaRPr>
          </a:p>
        </p:txBody>
      </p:sp>
      <p:sp>
        <p:nvSpPr>
          <p:cNvPr id="5" name="Star: 4 Points 4">
            <a:extLst>
              <a:ext uri="{FF2B5EF4-FFF2-40B4-BE49-F238E27FC236}">
                <a16:creationId xmlns:a16="http://schemas.microsoft.com/office/drawing/2014/main" xmlns="" id="{7ABFDD8F-23D0-F8B0-61F2-728A5A78B2B9}"/>
              </a:ext>
            </a:extLst>
          </p:cNvPr>
          <p:cNvSpPr/>
          <p:nvPr/>
        </p:nvSpPr>
        <p:spPr>
          <a:xfrm>
            <a:off x="845574" y="2271252"/>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4 Points 5">
            <a:extLst>
              <a:ext uri="{FF2B5EF4-FFF2-40B4-BE49-F238E27FC236}">
                <a16:creationId xmlns:a16="http://schemas.microsoft.com/office/drawing/2014/main" xmlns="" id="{A6DA7A76-BBD0-BFDE-D173-B43CB4C843E4}"/>
              </a:ext>
            </a:extLst>
          </p:cNvPr>
          <p:cNvSpPr/>
          <p:nvPr/>
        </p:nvSpPr>
        <p:spPr>
          <a:xfrm>
            <a:off x="845574" y="3588774"/>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2800767"/>
          </a:xfrm>
          <a:prstGeom prst="rect">
            <a:avLst/>
          </a:prstGeom>
          <a:noFill/>
        </p:spPr>
        <p:txBody>
          <a:bodyPr wrap="square" rtlCol="0">
            <a:spAutoFit/>
          </a:bodyPr>
          <a:lstStyle/>
          <a:p>
            <a:pPr algn="ctr"/>
            <a:r>
              <a:rPr lang="en-US" sz="4400" b="1" i="1">
                <a:solidFill>
                  <a:srgbClr val="0F0F0F"/>
                </a:solidFill>
                <a:latin typeface="Times New Roman" panose="02020603050405020304" pitchFamily="18" charset="0"/>
                <a:cs typeface="Times New Roman" panose="02020603050405020304" pitchFamily="18" charset="0"/>
              </a:rPr>
              <a:t>Employee </a:t>
            </a:r>
          </a:p>
          <a:p>
            <a:pPr algn="ctr"/>
            <a:r>
              <a:rPr lang="en-US" sz="4400" b="1" i="1">
                <a:solidFill>
                  <a:srgbClr val="0F0F0F"/>
                </a:solidFill>
                <a:latin typeface="Times New Roman" panose="02020603050405020304" pitchFamily="18" charset="0"/>
                <a:cs typeface="Times New Roman" panose="02020603050405020304" pitchFamily="18" charset="0"/>
              </a:rPr>
              <a:t>   Performance </a:t>
            </a:r>
          </a:p>
          <a:p>
            <a:pPr algn="ctr"/>
            <a:r>
              <a:rPr lang="en-US" sz="4400" b="1" i="1">
                <a:solidFill>
                  <a:srgbClr val="0F0F0F"/>
                </a:solidFill>
                <a:latin typeface="Times New Roman" panose="02020603050405020304" pitchFamily="18" charset="0"/>
                <a:cs typeface="Times New Roman" panose="02020603050405020304" pitchFamily="18" charset="0"/>
              </a:rPr>
              <a:t> Analysis using  </a:t>
            </a:r>
          </a:p>
          <a:p>
            <a:pPr algn="ctr"/>
            <a:r>
              <a:rPr lang="en-US" sz="4400" b="1" i="1">
                <a:solidFill>
                  <a:srgbClr val="0F0F0F"/>
                </a:solidFill>
                <a:latin typeface="Times New Roman" panose="02020603050405020304" pitchFamily="18" charset="0"/>
                <a:cs typeface="Times New Roman" panose="02020603050405020304" pitchFamily="18" charset="0"/>
              </a:rPr>
              <a:t>  Excel</a:t>
            </a:r>
            <a:endParaRPr lang="en-IN" sz="2800" i="1">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00" y="198488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762000"/>
            <a:ext cx="5636895" cy="706475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250" spc="-20"/>
              <a:t>P</a:t>
            </a:r>
            <a:r>
              <a:rPr lang="en-IN" sz="4250" spc="15"/>
              <a:t>ROB</a:t>
            </a:r>
            <a:r>
              <a:rPr lang="en-IN" sz="4250" spc="55"/>
              <a:t>L</a:t>
            </a:r>
            <a:r>
              <a:rPr lang="en-IN" sz="4250" spc="-20"/>
              <a:t>E</a:t>
            </a:r>
            <a:r>
              <a:rPr lang="en-IN" sz="4250" spc="20"/>
              <a:t>M</a:t>
            </a:r>
            <a:r>
              <a:rPr lang="en-IN" sz="4250"/>
              <a:t>	</a:t>
            </a:r>
            <a:r>
              <a:rPr lang="en-IN" sz="4250" spc="10"/>
              <a:t>S</a:t>
            </a:r>
            <a:r>
              <a:rPr lang="en-IN" sz="4250" spc="-370"/>
              <a:t>T</a:t>
            </a:r>
            <a:r>
              <a:rPr lang="en-IN" sz="4250" spc="-375"/>
              <a:t>A</a:t>
            </a:r>
            <a:r>
              <a:rPr lang="en-IN" sz="4250" spc="15"/>
              <a:t>T</a:t>
            </a:r>
            <a:r>
              <a:rPr lang="en-IN" sz="4250" spc="-10"/>
              <a:t>E</a:t>
            </a:r>
            <a:r>
              <a:rPr lang="en-IN" sz="4250" spc="-20"/>
              <a:t>ME</a:t>
            </a:r>
            <a:r>
              <a:rPr lang="en-IN" sz="4250" spc="10"/>
              <a:t>NT</a:t>
            </a:r>
            <a:br>
              <a:rPr lang="en-IN" sz="4250" spc="10"/>
            </a:br>
            <a:r>
              <a:rPr lang="en-IN" sz="4250" spc="10"/>
              <a:t/>
            </a:r>
            <a:br>
              <a:rPr lang="en-IN" sz="4250" spc="10"/>
            </a:br>
            <a:r>
              <a:rPr lang="en-IN" sz="4250" spc="10"/>
              <a:t>  </a:t>
            </a:r>
            <a:r>
              <a:rPr lang="en-IN" sz="2800" b="0" i="1" spc="10" dirty="0">
                <a:effectLst>
                  <a:outerShdw blurRad="38100" dist="38100" dir="2700000" algn="tl">
                    <a:srgbClr val="000000">
                      <a:alpha val="43137"/>
                    </a:srgbClr>
                  </a:outerShdw>
                </a:effectLst>
              </a:rPr>
              <a:t>This analysis is created to track      the performance of the   employees, in order to provide promotions, incentives to the respective employees.</a:t>
            </a:r>
            <a:br>
              <a:rPr lang="en-IN" sz="2800" b="0" i="1" spc="10" dirty="0">
                <a:effectLst>
                  <a:outerShdw blurRad="38100" dist="38100" dir="2700000" algn="tl">
                    <a:srgbClr val="000000">
                      <a:alpha val="43137"/>
                    </a:srgbClr>
                  </a:outerShdw>
                </a:effectLst>
              </a:rPr>
            </a:br>
            <a:r>
              <a:rPr lang="en-IN" sz="2800" b="0" i="1" spc="10" dirty="0">
                <a:effectLst>
                  <a:outerShdw blurRad="38100" dist="38100" dir="2700000" algn="tl">
                    <a:srgbClr val="000000">
                      <a:alpha val="43137"/>
                    </a:srgbClr>
                  </a:outerShdw>
                </a:effectLst>
              </a:rPr>
              <a:t/>
            </a:r>
            <a:br>
              <a:rPr lang="en-IN" sz="2800" b="0" i="1" spc="10" dirty="0">
                <a:effectLst>
                  <a:outerShdw blurRad="38100" dist="38100" dir="2700000" algn="tl">
                    <a:srgbClr val="000000">
                      <a:alpha val="43137"/>
                    </a:srgbClr>
                  </a:outerShdw>
                </a:effectLst>
              </a:rPr>
            </a:br>
            <a:r>
              <a:rPr lang="en-IN" sz="2800" b="0" i="1" spc="10" dirty="0">
                <a:effectLst>
                  <a:outerShdw blurRad="38100" dist="38100" dir="2700000" algn="tl">
                    <a:srgbClr val="000000">
                      <a:alpha val="43137"/>
                    </a:srgbClr>
                  </a:outerShdw>
                </a:effectLst>
              </a:rPr>
              <a:t>   This analysis helps the organisation to grow by the growth of the employees of the organisation.</a:t>
            </a:r>
            <a:r>
              <a:rPr lang="en-IN" sz="3600" i="1" spc="10" dirty="0">
                <a:effectLst>
                  <a:outerShdw blurRad="38100" dist="38100" dir="2700000" algn="tl">
                    <a:srgbClr val="000000">
                      <a:alpha val="43137"/>
                    </a:srgbClr>
                  </a:outerShdw>
                </a:effectLst>
              </a:rPr>
              <a:t/>
            </a:r>
            <a:br>
              <a:rPr lang="en-IN" sz="3600" i="1" spc="10" dirty="0">
                <a:effectLst>
                  <a:outerShdw blurRad="38100" dist="38100" dir="2700000" algn="tl">
                    <a:srgbClr val="000000">
                      <a:alpha val="43137"/>
                    </a:srgbClr>
                  </a:outerShdw>
                </a:effectLst>
              </a:rPr>
            </a:br>
            <a:r>
              <a:rPr lang="en-IN" sz="3600" spc="10"/>
              <a:t/>
            </a:r>
            <a:br>
              <a:rPr lang="en-IN" sz="3600" spc="10"/>
            </a:br>
            <a:endParaRPr lang="en-IN"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IN" spc="10" smtClean="0"/>
              <a:t>4</a:t>
            </a:fld>
            <a:endParaRPr lang="en-IN" spc="10"/>
          </a:p>
        </p:txBody>
      </p:sp>
      <p:sp>
        <p:nvSpPr>
          <p:cNvPr id="13" name="Arrow: Right 12">
            <a:extLst>
              <a:ext uri="{FF2B5EF4-FFF2-40B4-BE49-F238E27FC236}">
                <a16:creationId xmlns:a16="http://schemas.microsoft.com/office/drawing/2014/main" xmlns="" id="{3A7118E0-9659-B8A5-67D7-3F52DFE726A2}"/>
              </a:ext>
            </a:extLst>
          </p:cNvPr>
          <p:cNvSpPr/>
          <p:nvPr/>
        </p:nvSpPr>
        <p:spPr>
          <a:xfrm>
            <a:off x="762000" y="2209800"/>
            <a:ext cx="22860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xmlns="" id="{29C63F54-A903-151E-FE4C-B1AA6EB40B4A}"/>
              </a:ext>
            </a:extLst>
          </p:cNvPr>
          <p:cNvSpPr/>
          <p:nvPr/>
        </p:nvSpPr>
        <p:spPr>
          <a:xfrm>
            <a:off x="762000" y="4858210"/>
            <a:ext cx="28575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54152" y="838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292387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q"/>
            </a:pPr>
            <a:r>
              <a:rPr lang="en-IN" sz="2400" b="1">
                <a:latin typeface="Times New Roman" panose="02020603050405020304" pitchFamily="18" charset="0"/>
                <a:cs typeface="Times New Roman" panose="02020603050405020304" pitchFamily="18" charset="0"/>
              </a:rPr>
              <a:t>  </a:t>
            </a:r>
            <a:r>
              <a:rPr lang="en-IN" sz="3200" b="1">
                <a:latin typeface="Times New Roman" panose="02020603050405020304" pitchFamily="18" charset="0"/>
                <a:cs typeface="Times New Roman" panose="02020603050405020304" pitchFamily="18" charset="0"/>
              </a:rPr>
              <a:t>Employee Performance Analysis is created to analyse all the data like attendance, gender, age, high, medium, low, very high skilled employees of the organisation.</a:t>
            </a:r>
            <a:endParaRPr lang="en-IN"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4140877"/>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lang="en-IN" sz="3200" spc="5"/>
              <a:t>S?</a:t>
            </a:r>
            <a:br>
              <a:rPr lang="en-IN" sz="3200" spc="5"/>
            </a:br>
            <a:r>
              <a:rPr lang="en-IN" sz="3200" spc="5"/>
              <a:t/>
            </a:r>
            <a:br>
              <a:rPr lang="en-IN" sz="3200" spc="5"/>
            </a:br>
            <a:r>
              <a:rPr lang="en-IN" sz="3200" spc="5"/>
              <a:t/>
            </a:r>
            <a:br>
              <a:rPr lang="en-IN" sz="3200" spc="5"/>
            </a:br>
            <a:r>
              <a:rPr lang="en-IN" sz="2800" spc="5"/>
              <a:t>    </a:t>
            </a:r>
            <a:r>
              <a:rPr lang="en-IN" sz="2800" b="0" spc="5"/>
              <a:t>Employees</a:t>
            </a:r>
            <a:br>
              <a:rPr lang="en-IN" sz="2800" b="0" spc="5"/>
            </a:br>
            <a:r>
              <a:rPr lang="en-IN" sz="2800" b="0" spc="5"/>
              <a:t>    Managers</a:t>
            </a:r>
            <a:br>
              <a:rPr lang="en-IN" sz="2800" b="0" spc="5"/>
            </a:br>
            <a:r>
              <a:rPr lang="en-IN" sz="2800" b="0" spc="5"/>
              <a:t>    Employers</a:t>
            </a:r>
            <a:br>
              <a:rPr lang="en-IN" sz="2800" b="0" spc="5"/>
            </a:br>
            <a:r>
              <a:rPr lang="en-IN" sz="2800" b="0" spc="5"/>
              <a:t>    Managerial organisations</a:t>
            </a:r>
            <a:br>
              <a:rPr lang="en-IN" sz="2800" b="0" spc="5"/>
            </a:br>
            <a:r>
              <a:rPr lang="en-IN" sz="2800" b="0" spc="5"/>
              <a:t>    </a:t>
            </a:r>
            <a:r>
              <a:rPr lang="en-IN" sz="2800" b="0" spc="5" dirty="0"/>
              <a:t>Industrial organisations</a:t>
            </a:r>
            <a:r>
              <a:rPr lang="en-IN" sz="2800" b="0" spc="5"/>
              <a:t/>
            </a:r>
            <a:br>
              <a:rPr lang="en-IN" sz="2800" b="0" spc="5"/>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7" name="Arrow: Chevron 6">
            <a:extLst>
              <a:ext uri="{FF2B5EF4-FFF2-40B4-BE49-F238E27FC236}">
                <a16:creationId xmlns:a16="http://schemas.microsoft.com/office/drawing/2014/main" xmlns="" id="{2A92846F-2189-2A45-80BD-830063A6C60C}"/>
              </a:ext>
            </a:extLst>
          </p:cNvPr>
          <p:cNvSpPr/>
          <p:nvPr/>
        </p:nvSpPr>
        <p:spPr>
          <a:xfrm>
            <a:off x="914400" y="25146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xmlns="" id="{708FA1F5-1A2B-ED92-AB48-3A9340EEE512}"/>
              </a:ext>
            </a:extLst>
          </p:cNvPr>
          <p:cNvSpPr/>
          <p:nvPr/>
        </p:nvSpPr>
        <p:spPr>
          <a:xfrm>
            <a:off x="914400" y="28575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hevron 9">
            <a:extLst>
              <a:ext uri="{FF2B5EF4-FFF2-40B4-BE49-F238E27FC236}">
                <a16:creationId xmlns:a16="http://schemas.microsoft.com/office/drawing/2014/main" xmlns="" id="{7C3EC6EB-089A-153D-D1F5-C2758CF3C6ED}"/>
              </a:ext>
            </a:extLst>
          </p:cNvPr>
          <p:cNvSpPr/>
          <p:nvPr/>
        </p:nvSpPr>
        <p:spPr>
          <a:xfrm>
            <a:off x="882446" y="3313832"/>
            <a:ext cx="205248" cy="226865"/>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hevron 10">
            <a:extLst>
              <a:ext uri="{FF2B5EF4-FFF2-40B4-BE49-F238E27FC236}">
                <a16:creationId xmlns:a16="http://schemas.microsoft.com/office/drawing/2014/main" xmlns="" id="{21625B23-45E1-B845-BA96-B07EC25AB9DF}"/>
              </a:ext>
            </a:extLst>
          </p:cNvPr>
          <p:cNvSpPr/>
          <p:nvPr/>
        </p:nvSpPr>
        <p:spPr>
          <a:xfrm>
            <a:off x="876300" y="3770165"/>
            <a:ext cx="1905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Arrow: Chevron 11">
            <a:extLst>
              <a:ext uri="{FF2B5EF4-FFF2-40B4-BE49-F238E27FC236}">
                <a16:creationId xmlns:a16="http://schemas.microsoft.com/office/drawing/2014/main" xmlns="" id="{51067547-F69B-737F-C2EA-434DB99EBBB7}"/>
              </a:ext>
            </a:extLst>
          </p:cNvPr>
          <p:cNvSpPr/>
          <p:nvPr/>
        </p:nvSpPr>
        <p:spPr>
          <a:xfrm>
            <a:off x="876300" y="4161213"/>
            <a:ext cx="205248"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832" y="147918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168996"/>
          </a:xfrm>
          <a:prstGeom prst="rect">
            <a:avLst/>
          </a:prstGeom>
        </p:spPr>
        <p:txBody>
          <a:bodyPr vert="horz" wrap="square" lIns="0" tIns="13335" rIns="0" bIns="0" rtlCol="0">
            <a:spAutoFit/>
          </a:bodyPr>
          <a:lstStyle/>
          <a:p>
            <a:pPr marL="12700" algn="l">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r>
              <a:rPr lang="en-IN" sz="3600"/>
              <a:t/>
            </a:r>
            <a:br>
              <a:rPr lang="en-IN" sz="3600"/>
            </a:br>
            <a:r>
              <a:rPr lang="en-IN" sz="3600"/>
              <a:t/>
            </a:r>
            <a:br>
              <a:rPr lang="en-IN" sz="3600"/>
            </a:br>
            <a:r>
              <a:rPr lang="en-IN" sz="3600"/>
              <a:t>                   </a:t>
            </a:r>
            <a:r>
              <a:rPr lang="en-IN" sz="2800" b="0"/>
              <a:t>Conditional formatting - missing </a:t>
            </a:r>
            <a:br>
              <a:rPr lang="en-IN" sz="2800" b="0"/>
            </a:br>
            <a:r>
              <a:rPr lang="en-IN" sz="2800" b="0"/>
              <a:t>                         Pivot tables - summary</a:t>
            </a:r>
            <a:br>
              <a:rPr lang="en-IN" sz="2800" b="0"/>
            </a:br>
            <a:r>
              <a:rPr lang="en-IN" sz="2800" b="0"/>
              <a:t>                         Charts – trend </a:t>
            </a:r>
            <a:br>
              <a:rPr lang="en-IN" sz="2800" b="0"/>
            </a:br>
            <a:r>
              <a:rPr lang="en-IN" sz="2800" b="0"/>
              <a:t>                         Filtering and Formula - performance</a:t>
            </a:r>
            <a:br>
              <a:rPr lang="en-IN" sz="2800" b="0"/>
            </a:br>
            <a:r>
              <a:rPr lang="en-IN" sz="2800" b="0"/>
              <a:t>                         Graph – data visualization  </a:t>
            </a:r>
            <a:r>
              <a:rPr lang="en-IN" sz="3600" b="0"/>
              <a:t/>
            </a:r>
            <a:br>
              <a:rPr lang="en-IN" sz="3600" b="0"/>
            </a:br>
            <a:r>
              <a:rPr lang="en-IN" sz="3600"/>
              <a:t/>
            </a:r>
            <a:br>
              <a:rPr lang="en-IN" sz="3600"/>
            </a:br>
            <a:r>
              <a:rPr lang="en-IN" sz="3600"/>
              <a:t/>
            </a:r>
            <a:br>
              <a:rPr lang="en-IN" sz="3600"/>
            </a:br>
            <a:r>
              <a:rPr lang="en-IN" sz="3600"/>
              <a:t/>
            </a:r>
            <a:br>
              <a:rPr lang="en-IN" sz="3600"/>
            </a:br>
            <a:r>
              <a:rPr lang="en-IN" sz="3600"/>
              <a:t/>
            </a:r>
            <a:br>
              <a:rPr lang="en-IN" sz="3600"/>
            </a:b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55332" y="385444"/>
            <a:ext cx="10681335" cy="5847755"/>
          </a:xfrm>
        </p:spPr>
        <p:txBody>
          <a:bodyPr/>
          <a:lstStyle/>
          <a:p>
            <a:r>
              <a:rPr lang="en-IN"/>
              <a:t>Dataset Description</a:t>
            </a:r>
            <a:br>
              <a:rPr lang="en-IN"/>
            </a:br>
            <a:r>
              <a:rPr lang="en-IN"/>
              <a:t/>
            </a:r>
            <a:br>
              <a:rPr lang="en-IN"/>
            </a:br>
            <a:r>
              <a:rPr lang="en-IN" sz="4000" b="0"/>
              <a:t> </a:t>
            </a:r>
            <a:r>
              <a:rPr lang="en-IN" sz="2800" b="0" i="1" dirty="0">
                <a:effectLst>
                  <a:outerShdw blurRad="38100" dist="38100" dir="2700000" algn="tl">
                    <a:srgbClr val="000000">
                      <a:alpha val="43137"/>
                    </a:srgbClr>
                  </a:outerShdw>
                </a:effectLst>
                <a:latin typeface="+mn-lt"/>
              </a:rPr>
              <a:t>Employee = Kaggle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26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9 -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id – numerical values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Name – text</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type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Performance level</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rating – numerical values</a:t>
            </a:r>
            <a:r>
              <a:rPr lang="en-IN" sz="4000" b="0">
                <a:latin typeface="+mn-lt"/>
              </a:rPr>
              <a:t/>
            </a:r>
            <a:br>
              <a:rPr lang="en-IN" sz="4000" b="0">
                <a:latin typeface="+mn-lt"/>
              </a:rPr>
            </a:br>
            <a:endParaRPr lang="en-IN"/>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28600" y="2019300"/>
            <a:ext cx="8534018" cy="1261884"/>
          </a:xfrm>
          <a:prstGeom prst="rect">
            <a:avLst/>
          </a:prstGeom>
          <a:noFill/>
        </p:spPr>
        <p:txBody>
          <a:bodyPr wrap="square" rtlCol="0">
            <a:spAutoFit/>
          </a:bodyPr>
          <a:lstStyle/>
          <a:p>
            <a:pPr marL="457200" indent="-457200"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Performance level =IFS(Z8&gt;=5,”VERY HIGH”,Z8&gt;=4,”HIGH”,Z8&gt;=3,”MED”,TRUE,”LOW”) </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TotalTime>
  <Words>187</Words>
  <Application>Microsoft Office PowerPoint</Application>
  <PresentationFormat>Custom</PresentationFormat>
  <Paragraphs>58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This analysis is created to track      the performance of the   employees, in order to provide promotions, incentives to the respective employees.     This analysis helps the organisation to grow by the growth of the employees of the organisation.  </vt:lpstr>
      <vt:lpstr>PROJECT OVERVIEW</vt:lpstr>
      <vt:lpstr>WHO ARE THE END USERS?       Employees     Managers     Employers     Managerial organisations     Industrial organisations </vt:lpstr>
      <vt:lpstr>OUR SOLUTION AND ITS VALUE PROPOSITION                     Conditional formatting - missing                           Pivot tables - summary                          Charts – trend                           Filtering and Formula - performance                          Graph – data visualization       </vt:lpstr>
      <vt:lpstr>Dataset Description   Employee = Kaggle   26 – Features   9 -  Features   Employee id – numerical values   Name – text   Employee type   Performance level   Employee rating – numerical values </vt:lpstr>
      <vt:lpstr>THE "WOW" IN OUR SOLUTION</vt:lpstr>
      <vt:lpstr>PowerPoint Presentation</vt:lpstr>
      <vt:lpstr>Results</vt:lpstr>
      <vt:lpstr>Conclusion    While we comparing the performance of the employees, the number of employees are highly performed PL sector of the organization.      We should motivate the employees of the other sectors by giving different kinds of tasks based on their strength, in order to improve the standard of the organization.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E-LIBRARY</cp:lastModifiedBy>
  <cp:revision>3</cp:revision>
  <dcterms:created xsi:type="dcterms:W3CDTF">2024-03-29T15:07:22Z</dcterms:created>
  <dcterms:modified xsi:type="dcterms:W3CDTF">2024-09-16T05:47:39Z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