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2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D4337D-7BEA-2B4D-E520-33F5C4262D9C}"/>
              </a:ext>
            </a:extLst>
          </p:cNvPr>
          <p:cNvSpPr>
            <a:spLocks noGrp="1"/>
          </p:cNvSpPr>
          <p:nvPr>
            <p:ph type="subTitle" idx="1"/>
          </p:nvPr>
        </p:nvSpPr>
        <p:spPr>
          <a:xfrm>
            <a:off x="2556388" y="5452534"/>
            <a:ext cx="7934632" cy="387828"/>
          </a:xfrm>
        </p:spPr>
        <p:txBody>
          <a:bodyPr>
            <a:normAutofit fontScale="70000" lnSpcReduction="20000"/>
          </a:bodyPr>
          <a:lstStyle/>
          <a:p>
            <a:endParaRPr lang="en-US" dirty="0"/>
          </a:p>
          <a:p>
            <a:endParaRPr lang="en-IN" dirty="0"/>
          </a:p>
        </p:txBody>
      </p:sp>
      <p:sp>
        <p:nvSpPr>
          <p:cNvPr id="5" name="TextBox 4">
            <a:extLst>
              <a:ext uri="{FF2B5EF4-FFF2-40B4-BE49-F238E27FC236}">
                <a16:creationId xmlns:a16="http://schemas.microsoft.com/office/drawing/2014/main" id="{F073FEEA-B9AE-AD72-2D32-C848CF3FEEFA}"/>
              </a:ext>
            </a:extLst>
          </p:cNvPr>
          <p:cNvSpPr txBox="1"/>
          <p:nvPr/>
        </p:nvSpPr>
        <p:spPr>
          <a:xfrm>
            <a:off x="8957187" y="5928852"/>
            <a:ext cx="2635045" cy="369332"/>
          </a:xfrm>
          <a:prstGeom prst="rect">
            <a:avLst/>
          </a:prstGeom>
          <a:noFill/>
        </p:spPr>
        <p:txBody>
          <a:bodyPr wrap="square" rtlCol="0">
            <a:spAutoFit/>
          </a:bodyPr>
          <a:lstStyle/>
          <a:p>
            <a:r>
              <a:rPr lang="en-US" dirty="0"/>
              <a:t>Dhegde147@gmail.com</a:t>
            </a:r>
            <a:endParaRPr lang="en-IN" dirty="0"/>
          </a:p>
        </p:txBody>
      </p:sp>
      <p:sp>
        <p:nvSpPr>
          <p:cNvPr id="6" name="TextBox 5">
            <a:extLst>
              <a:ext uri="{FF2B5EF4-FFF2-40B4-BE49-F238E27FC236}">
                <a16:creationId xmlns:a16="http://schemas.microsoft.com/office/drawing/2014/main" id="{F0BF2E33-CED7-0C16-873A-1FFCBC89A0E4}"/>
              </a:ext>
            </a:extLst>
          </p:cNvPr>
          <p:cNvSpPr txBox="1"/>
          <p:nvPr/>
        </p:nvSpPr>
        <p:spPr>
          <a:xfrm>
            <a:off x="8957187" y="5452534"/>
            <a:ext cx="1995948" cy="369332"/>
          </a:xfrm>
          <a:prstGeom prst="rect">
            <a:avLst/>
          </a:prstGeom>
          <a:noFill/>
        </p:spPr>
        <p:txBody>
          <a:bodyPr wrap="square" rtlCol="0">
            <a:spAutoFit/>
          </a:bodyPr>
          <a:lstStyle/>
          <a:p>
            <a:r>
              <a:rPr lang="en-US" dirty="0"/>
              <a:t>DEEPAK HEGDE</a:t>
            </a:r>
            <a:endParaRPr lang="en-IN" dirty="0"/>
          </a:p>
        </p:txBody>
      </p:sp>
      <p:pic>
        <p:nvPicPr>
          <p:cNvPr id="8" name="Picture 7" descr="A computer with a graph and money bag and coins&#10;&#10;Description automatically generated">
            <a:extLst>
              <a:ext uri="{FF2B5EF4-FFF2-40B4-BE49-F238E27FC236}">
                <a16:creationId xmlns:a16="http://schemas.microsoft.com/office/drawing/2014/main" id="{436C0AFD-7F3E-EAF2-64CE-F4843781986C}"/>
              </a:ext>
            </a:extLst>
          </p:cNvPr>
          <p:cNvPicPr>
            <a:picLocks noChangeAspect="1"/>
          </p:cNvPicPr>
          <p:nvPr/>
        </p:nvPicPr>
        <p:blipFill>
          <a:blip r:embed="rId2"/>
          <a:stretch>
            <a:fillRect/>
          </a:stretch>
        </p:blipFill>
        <p:spPr>
          <a:xfrm>
            <a:off x="0" y="0"/>
            <a:ext cx="7737987" cy="6858000"/>
          </a:xfrm>
          <a:prstGeom prst="rect">
            <a:avLst/>
          </a:prstGeom>
        </p:spPr>
      </p:pic>
    </p:spTree>
    <p:extLst>
      <p:ext uri="{BB962C8B-B14F-4D97-AF65-F5344CB8AC3E}">
        <p14:creationId xmlns:p14="http://schemas.microsoft.com/office/powerpoint/2010/main" val="107111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hank you card with flowers and leaves">
            <a:extLst>
              <a:ext uri="{FF2B5EF4-FFF2-40B4-BE49-F238E27FC236}">
                <a16:creationId xmlns:a16="http://schemas.microsoft.com/office/drawing/2014/main" id="{FF7A0895-E3CF-0866-0EA2-244998E0EFC8}"/>
              </a:ext>
            </a:extLst>
          </p:cNvPr>
          <p:cNvPicPr>
            <a:picLocks noChangeAspect="1"/>
          </p:cNvPicPr>
          <p:nvPr/>
        </p:nvPicPr>
        <p:blipFill>
          <a:blip r:embed="rId2"/>
          <a:stretch>
            <a:fillRect/>
          </a:stretch>
        </p:blipFill>
        <p:spPr>
          <a:xfrm>
            <a:off x="2064775" y="1596211"/>
            <a:ext cx="7796980" cy="3728561"/>
          </a:xfrm>
          <a:prstGeom prst="rect">
            <a:avLst/>
          </a:prstGeom>
        </p:spPr>
      </p:pic>
    </p:spTree>
    <p:extLst>
      <p:ext uri="{BB962C8B-B14F-4D97-AF65-F5344CB8AC3E}">
        <p14:creationId xmlns:p14="http://schemas.microsoft.com/office/powerpoint/2010/main" val="46221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9B703-7BF7-03C3-12F1-C3E4F959577C}"/>
              </a:ext>
            </a:extLst>
          </p:cNvPr>
          <p:cNvSpPr txBox="1"/>
          <p:nvPr/>
        </p:nvSpPr>
        <p:spPr>
          <a:xfrm>
            <a:off x="117987" y="287282"/>
            <a:ext cx="11670890" cy="830997"/>
          </a:xfrm>
          <a:prstGeom prst="rect">
            <a:avLst/>
          </a:prstGeom>
          <a:noFill/>
        </p:spPr>
        <p:txBody>
          <a:bodyPr wrap="square" rtlCol="0">
            <a:spAutoFit/>
          </a:bodyPr>
          <a:lstStyle/>
          <a:p>
            <a:r>
              <a:rPr lang="en-US" sz="4800" dirty="0"/>
              <a:t> Objective:                                                                                 </a:t>
            </a:r>
            <a:endParaRPr lang="en-IN" sz="4800" dirty="0"/>
          </a:p>
        </p:txBody>
      </p:sp>
      <p:sp>
        <p:nvSpPr>
          <p:cNvPr id="5" name="TextBox 4">
            <a:extLst>
              <a:ext uri="{FF2B5EF4-FFF2-40B4-BE49-F238E27FC236}">
                <a16:creationId xmlns:a16="http://schemas.microsoft.com/office/drawing/2014/main" id="{32D0830D-513F-E207-1AD9-5338DAB5EC91}"/>
              </a:ext>
            </a:extLst>
          </p:cNvPr>
          <p:cNvSpPr txBox="1"/>
          <p:nvPr/>
        </p:nvSpPr>
        <p:spPr>
          <a:xfrm>
            <a:off x="2084439" y="2880851"/>
            <a:ext cx="7905135"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To analyze the performance of different sectors over the years from 2000 to 2005</a:t>
            </a:r>
            <a:r>
              <a:rPr lang="en-US" sz="1800" dirty="0"/>
              <a:t>.</a:t>
            </a:r>
          </a:p>
        </p:txBody>
      </p:sp>
    </p:spTree>
    <p:extLst>
      <p:ext uri="{BB962C8B-B14F-4D97-AF65-F5344CB8AC3E}">
        <p14:creationId xmlns:p14="http://schemas.microsoft.com/office/powerpoint/2010/main" val="246560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8" name="Picture 7">
            <a:extLst>
              <a:ext uri="{FF2B5EF4-FFF2-40B4-BE49-F238E27FC236}">
                <a16:creationId xmlns:a16="http://schemas.microsoft.com/office/drawing/2014/main" id="{4EA229C7-4FCC-2D2C-129B-0AA69FB66D23}"/>
              </a:ext>
            </a:extLst>
          </p:cNvPr>
          <p:cNvPicPr>
            <a:picLocks noChangeAspect="1"/>
          </p:cNvPicPr>
          <p:nvPr/>
        </p:nvPicPr>
        <p:blipFill>
          <a:blip r:embed="rId4"/>
          <a:srcRect r="38050"/>
          <a:stretch/>
        </p:blipFill>
        <p:spPr>
          <a:xfrm>
            <a:off x="1" y="0"/>
            <a:ext cx="3883742" cy="6764594"/>
          </a:xfrm>
          <a:prstGeom prst="rect">
            <a:avLst/>
          </a:prstGeom>
        </p:spPr>
      </p:pic>
      <p:sp>
        <p:nvSpPr>
          <p:cNvPr id="6" name="TextBox 5">
            <a:extLst>
              <a:ext uri="{FF2B5EF4-FFF2-40B4-BE49-F238E27FC236}">
                <a16:creationId xmlns:a16="http://schemas.microsoft.com/office/drawing/2014/main" id="{A9E03E0E-35D5-A4B3-73AC-AABA00A7522B}"/>
              </a:ext>
            </a:extLst>
          </p:cNvPr>
          <p:cNvSpPr txBox="1"/>
          <p:nvPr/>
        </p:nvSpPr>
        <p:spPr>
          <a:xfrm>
            <a:off x="3883743" y="953729"/>
            <a:ext cx="7688825" cy="5856675"/>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buFont typeface="Arial"/>
              <a:buChar char="•"/>
            </a:pPr>
            <a:endParaRPr lang="en-US" sz="1500" b="1" i="0" dirty="0"/>
          </a:p>
          <a:p>
            <a:pPr>
              <a:lnSpc>
                <a:spcPct val="90000"/>
              </a:lnSpc>
              <a:spcAft>
                <a:spcPts val="1000"/>
              </a:spcAft>
              <a:buClr>
                <a:schemeClr val="tx1"/>
              </a:buClr>
              <a:buSzPct val="100000"/>
              <a:buFont typeface="Arial"/>
              <a:buChar char="•"/>
            </a:pPr>
            <a:r>
              <a:rPr lang="en-US" sz="2000" b="0" i="0" dirty="0"/>
              <a:t>Investment is a game of understanding historic data of investment objects under different events but it is still a game of chances to minimize the risk we apply analytics to find the equilibrium investment.</a:t>
            </a:r>
          </a:p>
          <a:p>
            <a:pPr>
              <a:lnSpc>
                <a:spcPct val="90000"/>
              </a:lnSpc>
              <a:spcAft>
                <a:spcPts val="1000"/>
              </a:spcAft>
              <a:buClr>
                <a:schemeClr val="tx1"/>
              </a:buClr>
              <a:buSzPct val="100000"/>
              <a:buFont typeface="Arial"/>
              <a:buChar char="•"/>
            </a:pPr>
            <a:r>
              <a:rPr lang="en-US" sz="2000" b="0" i="0" dirty="0"/>
              <a:t>To understand the Foreign direct investment in India for the last 17 years from 2000-01 to 2016-17. This dataset contains sector and financial year-wise data of FDI in India Sector-wise investment analysis Year-wise investment analysis.</a:t>
            </a:r>
          </a:p>
          <a:p>
            <a:pPr>
              <a:lnSpc>
                <a:spcPct val="90000"/>
              </a:lnSpc>
              <a:spcAft>
                <a:spcPts val="1000"/>
              </a:spcAft>
              <a:buClr>
                <a:schemeClr val="tx1"/>
              </a:buClr>
              <a:buSzPct val="100000"/>
              <a:buFont typeface="Arial"/>
              <a:buChar char="•"/>
            </a:pPr>
            <a:r>
              <a:rPr lang="en-US" sz="2000" b="0" i="0" dirty="0"/>
              <a:t>Find key metrics and factors and show the meaningful relationships between attributes. Do your own research and come up with your finding</a:t>
            </a:r>
          </a:p>
        </p:txBody>
      </p:sp>
      <p:sp>
        <p:nvSpPr>
          <p:cNvPr id="10" name="TextBox 9">
            <a:extLst>
              <a:ext uri="{FF2B5EF4-FFF2-40B4-BE49-F238E27FC236}">
                <a16:creationId xmlns:a16="http://schemas.microsoft.com/office/drawing/2014/main" id="{C84FE6F9-01B0-8021-CBFD-1B6F400F3F40}"/>
              </a:ext>
            </a:extLst>
          </p:cNvPr>
          <p:cNvSpPr txBox="1"/>
          <p:nvPr/>
        </p:nvSpPr>
        <p:spPr>
          <a:xfrm>
            <a:off x="4670323" y="953729"/>
            <a:ext cx="4277032" cy="461665"/>
          </a:xfrm>
          <a:prstGeom prst="rect">
            <a:avLst/>
          </a:prstGeom>
          <a:noFill/>
        </p:spPr>
        <p:txBody>
          <a:bodyPr wrap="square" rtlCol="0">
            <a:spAutoFit/>
          </a:bodyPr>
          <a:lstStyle/>
          <a:p>
            <a:r>
              <a:rPr lang="en-US" sz="2400" dirty="0">
                <a:latin typeface="Algerian" panose="04020705040A02060702" pitchFamily="82" charset="0"/>
              </a:rPr>
              <a:t>PROBLEM STATEMENT</a:t>
            </a:r>
            <a:endParaRPr lang="en-IN" sz="2400" dirty="0">
              <a:latin typeface="Algerian" panose="04020705040A02060702" pitchFamily="82" charset="0"/>
            </a:endParaRPr>
          </a:p>
        </p:txBody>
      </p:sp>
    </p:spTree>
    <p:extLst>
      <p:ext uri="{BB962C8B-B14F-4D97-AF65-F5344CB8AC3E}">
        <p14:creationId xmlns:p14="http://schemas.microsoft.com/office/powerpoint/2010/main" val="226019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2" descr="A graph with blue lines and numbers&#10;&#10;Description automatically generated">
            <a:extLst>
              <a:ext uri="{FF2B5EF4-FFF2-40B4-BE49-F238E27FC236}">
                <a16:creationId xmlns:a16="http://schemas.microsoft.com/office/drawing/2014/main" id="{4A6742AB-F206-04C1-ABFE-6D53882B56C4}"/>
              </a:ext>
            </a:extLst>
          </p:cNvPr>
          <p:cNvPicPr>
            <a:picLocks noChangeAspect="1"/>
          </p:cNvPicPr>
          <p:nvPr/>
        </p:nvPicPr>
        <p:blipFill>
          <a:blip r:embed="rId3"/>
          <a:srcRect t="7930" r="1" b="1"/>
          <a:stretch/>
        </p:blipFill>
        <p:spPr>
          <a:xfrm>
            <a:off x="83846" y="186813"/>
            <a:ext cx="5707353" cy="6484374"/>
          </a:xfrm>
          <a:custGeom>
            <a:avLst/>
            <a:gdLst/>
            <a:ahLst/>
            <a:cxnLst/>
            <a:rect l="l" t="t" r="r" b="b"/>
            <a:pathLst>
              <a:path w="11159068" h="6858000">
                <a:moveTo>
                  <a:pt x="1192024" y="0"/>
                </a:moveTo>
                <a:cubicBezTo>
                  <a:pt x="1192024" y="0"/>
                  <a:pt x="1192024" y="0"/>
                  <a:pt x="9967044" y="0"/>
                </a:cubicBezTo>
                <a:cubicBezTo>
                  <a:pt x="10713854" y="942975"/>
                  <a:pt x="11159068" y="2138363"/>
                  <a:pt x="11159068" y="3433763"/>
                </a:cubicBezTo>
                <a:cubicBezTo>
                  <a:pt x="11159068" y="4724400"/>
                  <a:pt x="10718641" y="5915025"/>
                  <a:pt x="9971831" y="6858000"/>
                </a:cubicBezTo>
                <a:cubicBezTo>
                  <a:pt x="9971831" y="6858000"/>
                  <a:pt x="9971831" y="6858000"/>
                  <a:pt x="1187237" y="6858000"/>
                </a:cubicBezTo>
                <a:cubicBezTo>
                  <a:pt x="440427" y="5915025"/>
                  <a:pt x="0" y="4724400"/>
                  <a:pt x="0" y="3433763"/>
                </a:cubicBezTo>
                <a:cubicBezTo>
                  <a:pt x="0" y="2138363"/>
                  <a:pt x="445214" y="942975"/>
                  <a:pt x="1192024" y="0"/>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F32756AE-AA8C-0640-CC2C-A5622868A1A6}"/>
              </a:ext>
            </a:extLst>
          </p:cNvPr>
          <p:cNvSpPr txBox="1"/>
          <p:nvPr/>
        </p:nvSpPr>
        <p:spPr>
          <a:xfrm>
            <a:off x="6302477" y="1720645"/>
            <a:ext cx="3755923" cy="3139321"/>
          </a:xfrm>
          <a:prstGeom prst="rect">
            <a:avLst/>
          </a:prstGeom>
          <a:noFill/>
        </p:spPr>
        <p:txBody>
          <a:bodyPr wrap="square" rtlCol="0">
            <a:spAutoFit/>
          </a:bodyPr>
          <a:lstStyle/>
          <a:p>
            <a:pPr algn="l"/>
            <a:r>
              <a:rPr lang="en-US" b="1" i="0" dirty="0">
                <a:solidFill>
                  <a:schemeClr val="tx1">
                    <a:lumMod val="85000"/>
                  </a:schemeClr>
                </a:solidFill>
                <a:effectLst/>
                <a:latin typeface="Helvetica Neue"/>
              </a:rPr>
              <a:t>Interpretation:</a:t>
            </a:r>
          </a:p>
          <a:p>
            <a:pPr algn="l"/>
            <a:endParaRPr lang="en-US" b="1" i="0" dirty="0">
              <a:solidFill>
                <a:schemeClr val="tx1">
                  <a:lumMod val="85000"/>
                </a:schemeClr>
              </a:solidFill>
              <a:effectLst/>
              <a:latin typeface="Helvetica Neue"/>
            </a:endParaRPr>
          </a:p>
          <a:p>
            <a:pPr algn="l"/>
            <a:r>
              <a:rPr lang="en-US" b="0" i="0" dirty="0">
                <a:solidFill>
                  <a:schemeClr val="tx1">
                    <a:lumMod val="85000"/>
                  </a:schemeClr>
                </a:solidFill>
                <a:effectLst/>
                <a:latin typeface="Helvetica Neue"/>
              </a:rPr>
              <a:t>The line plot shows a significant increase in total FDI in India from 2004-05 to 2008-09, followed by some fluctuations. After a dip around 2012-13, investments have consistently risen, peaking in 2016-17. This indicates an overall positive trend in FDI over the analyzed period.</a:t>
            </a:r>
          </a:p>
        </p:txBody>
      </p:sp>
      <p:sp>
        <p:nvSpPr>
          <p:cNvPr id="6" name="TextBox 5">
            <a:extLst>
              <a:ext uri="{FF2B5EF4-FFF2-40B4-BE49-F238E27FC236}">
                <a16:creationId xmlns:a16="http://schemas.microsoft.com/office/drawing/2014/main" id="{D9A59F38-B114-9D0F-DE89-F3831AD4F853}"/>
              </a:ext>
            </a:extLst>
          </p:cNvPr>
          <p:cNvSpPr txBox="1"/>
          <p:nvPr/>
        </p:nvSpPr>
        <p:spPr>
          <a:xfrm>
            <a:off x="6479458" y="344129"/>
            <a:ext cx="2231923" cy="369332"/>
          </a:xfrm>
          <a:prstGeom prst="rect">
            <a:avLst/>
          </a:prstGeom>
          <a:noFill/>
        </p:spPr>
        <p:txBody>
          <a:bodyPr wrap="square" rtlCol="0">
            <a:spAutoFit/>
          </a:bodyPr>
          <a:lstStyle/>
          <a:p>
            <a:r>
              <a:rPr lang="en-US" dirty="0">
                <a:latin typeface="Algerian" panose="04020705040A02060702" pitchFamily="82" charset="0"/>
              </a:rPr>
              <a:t>INSITE : 2</a:t>
            </a:r>
            <a:endParaRPr lang="en-IN" dirty="0">
              <a:latin typeface="Algerian" panose="04020705040A02060702" pitchFamily="82" charset="0"/>
            </a:endParaRPr>
          </a:p>
        </p:txBody>
      </p:sp>
    </p:spTree>
    <p:extLst>
      <p:ext uri="{BB962C8B-B14F-4D97-AF65-F5344CB8AC3E}">
        <p14:creationId xmlns:p14="http://schemas.microsoft.com/office/powerpoint/2010/main" val="425726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black lines">
            <a:extLst>
              <a:ext uri="{FF2B5EF4-FFF2-40B4-BE49-F238E27FC236}">
                <a16:creationId xmlns:a16="http://schemas.microsoft.com/office/drawing/2014/main" id="{4A1DFFC1-CFBD-2D7C-8804-AF4BF7D8DE5F}"/>
              </a:ext>
            </a:extLst>
          </p:cNvPr>
          <p:cNvPicPr>
            <a:picLocks noChangeAspect="1"/>
          </p:cNvPicPr>
          <p:nvPr/>
        </p:nvPicPr>
        <p:blipFill>
          <a:blip r:embed="rId2"/>
          <a:stretch>
            <a:fillRect/>
          </a:stretch>
        </p:blipFill>
        <p:spPr>
          <a:xfrm>
            <a:off x="108154" y="723293"/>
            <a:ext cx="9537961" cy="2801572"/>
          </a:xfrm>
          <a:prstGeom prst="rect">
            <a:avLst/>
          </a:prstGeom>
        </p:spPr>
      </p:pic>
      <p:sp>
        <p:nvSpPr>
          <p:cNvPr id="4" name="TextBox 3">
            <a:extLst>
              <a:ext uri="{FF2B5EF4-FFF2-40B4-BE49-F238E27FC236}">
                <a16:creationId xmlns:a16="http://schemas.microsoft.com/office/drawing/2014/main" id="{29AD0AB3-CB9C-5EF8-B4B7-9BCCFA377CA4}"/>
              </a:ext>
            </a:extLst>
          </p:cNvPr>
          <p:cNvSpPr txBox="1"/>
          <p:nvPr/>
        </p:nvSpPr>
        <p:spPr>
          <a:xfrm>
            <a:off x="363794" y="3524865"/>
            <a:ext cx="11198942" cy="3139321"/>
          </a:xfrm>
          <a:prstGeom prst="rect">
            <a:avLst/>
          </a:prstGeom>
          <a:noFill/>
        </p:spPr>
        <p:txBody>
          <a:bodyPr wrap="square" rtlCol="0">
            <a:spAutoFit/>
          </a:bodyPr>
          <a:lstStyle/>
          <a:p>
            <a:pPr algn="l"/>
            <a:r>
              <a:rPr lang="en-US" b="1" i="0" dirty="0">
                <a:effectLst/>
                <a:latin typeface="Helvetica Neue"/>
              </a:rPr>
              <a:t>Interpretation:</a:t>
            </a:r>
          </a:p>
          <a:p>
            <a:pPr algn="l">
              <a:buFont typeface="+mj-lt"/>
              <a:buAutoNum type="arabicPeriod"/>
            </a:pPr>
            <a:r>
              <a:rPr lang="en-US" b="1" i="0" dirty="0">
                <a:effectLst/>
                <a:latin typeface="Helvetica Neue"/>
              </a:rPr>
              <a:t>Top Sectors</a:t>
            </a:r>
            <a:r>
              <a:rPr lang="en-US" b="0" i="0" dirty="0">
                <a:effectLst/>
                <a:latin typeface="Helvetica Neue"/>
              </a:rPr>
              <a:t>:</a:t>
            </a:r>
          </a:p>
          <a:p>
            <a:pPr marL="742950" lvl="1" indent="-285750" algn="l">
              <a:buFont typeface="+mj-lt"/>
              <a:buAutoNum type="arabicPeriod"/>
            </a:pPr>
            <a:r>
              <a:rPr lang="en-US" b="1" i="0" dirty="0">
                <a:effectLst/>
                <a:latin typeface="Helvetica Neue"/>
              </a:rPr>
              <a:t>Services Sector</a:t>
            </a:r>
            <a:r>
              <a:rPr lang="en-US" b="0" i="0" dirty="0">
                <a:effectLst/>
                <a:latin typeface="Helvetica Neue"/>
              </a:rPr>
              <a:t>: Received the highest total investment, indicating strong interest in finance, banking, insurance, and other services.</a:t>
            </a:r>
          </a:p>
          <a:p>
            <a:pPr marL="742950" lvl="1" indent="-285750" algn="l">
              <a:buFont typeface="+mj-lt"/>
              <a:buAutoNum type="arabicPeriod"/>
            </a:pPr>
            <a:r>
              <a:rPr lang="en-US" b="1" i="0" dirty="0">
                <a:effectLst/>
                <a:latin typeface="Helvetica Neue"/>
              </a:rPr>
              <a:t>Construction Development</a:t>
            </a:r>
            <a:r>
              <a:rPr lang="en-US" b="0" i="0" dirty="0">
                <a:effectLst/>
                <a:latin typeface="Helvetica Neue"/>
              </a:rPr>
              <a:t>: Significant investments in infrastructure projects like housing and townships.</a:t>
            </a:r>
          </a:p>
          <a:p>
            <a:pPr marL="742950" lvl="1" indent="-285750" algn="l">
              <a:buFont typeface="+mj-lt"/>
              <a:buAutoNum type="arabicPeriod"/>
            </a:pPr>
            <a:r>
              <a:rPr lang="en-US" b="1" i="0" dirty="0">
                <a:effectLst/>
                <a:latin typeface="Helvetica Neue"/>
              </a:rPr>
              <a:t>Computer Software &amp; Hardware</a:t>
            </a:r>
            <a:r>
              <a:rPr lang="en-US" b="0" i="0" dirty="0">
                <a:effectLst/>
                <a:latin typeface="Helvetica Neue"/>
              </a:rPr>
              <a:t>: Major investments reflecting the importance of the tech sector.</a:t>
            </a:r>
          </a:p>
          <a:p>
            <a:pPr algn="l">
              <a:buFont typeface="+mj-lt"/>
              <a:buAutoNum type="arabicPeriod"/>
            </a:pPr>
            <a:r>
              <a:rPr lang="en-US" b="1" i="0" dirty="0">
                <a:effectLst/>
                <a:latin typeface="Helvetica Neue"/>
              </a:rPr>
              <a:t>High Investment Sectors</a:t>
            </a:r>
            <a:r>
              <a:rPr lang="en-US" b="0" i="0" dirty="0">
                <a:effectLst/>
                <a:latin typeface="Helvetica Neue"/>
              </a:rPr>
              <a:t>:</a:t>
            </a:r>
          </a:p>
          <a:p>
            <a:pPr marL="742950" lvl="1" indent="-285750" algn="l">
              <a:buFont typeface="+mj-lt"/>
              <a:buAutoNum type="arabicPeriod"/>
            </a:pPr>
            <a:r>
              <a:rPr lang="en-US" b="1" i="0" dirty="0">
                <a:effectLst/>
                <a:latin typeface="Helvetica Neue"/>
              </a:rPr>
              <a:t>Telecommunications</a:t>
            </a:r>
            <a:r>
              <a:rPr lang="en-US" b="0" i="0" dirty="0">
                <a:effectLst/>
                <a:latin typeface="Helvetica Neue"/>
              </a:rPr>
              <a:t>, </a:t>
            </a:r>
            <a:r>
              <a:rPr lang="en-US" b="1" i="0" dirty="0">
                <a:effectLst/>
                <a:latin typeface="Helvetica Neue"/>
              </a:rPr>
              <a:t>Automobile Industry</a:t>
            </a:r>
            <a:r>
              <a:rPr lang="en-US" b="0" i="0" dirty="0">
                <a:effectLst/>
                <a:latin typeface="Helvetica Neue"/>
              </a:rPr>
              <a:t>, </a:t>
            </a:r>
            <a:r>
              <a:rPr lang="en-US" b="1" i="0" dirty="0">
                <a:effectLst/>
                <a:latin typeface="Helvetica Neue"/>
              </a:rPr>
              <a:t>Drugs &amp; Pharmaceuticals</a:t>
            </a:r>
            <a:r>
              <a:rPr lang="en-US" b="0" i="0" dirty="0">
                <a:effectLst/>
                <a:latin typeface="Helvetica Neue"/>
              </a:rPr>
              <a:t>, and </a:t>
            </a:r>
            <a:r>
              <a:rPr lang="en-US" b="1" i="0" dirty="0">
                <a:effectLst/>
                <a:latin typeface="Helvetica Neue"/>
              </a:rPr>
              <a:t>Trading</a:t>
            </a:r>
            <a:r>
              <a:rPr lang="en-US" b="0" i="0" dirty="0">
                <a:effectLst/>
                <a:latin typeface="Helvetica Neue"/>
              </a:rPr>
              <a:t> also attracted substantial investments, showcasing their critical roles in the economy</a:t>
            </a:r>
            <a:r>
              <a:rPr lang="en-US" b="0" i="0" dirty="0">
                <a:solidFill>
                  <a:srgbClr val="000000"/>
                </a:solidFill>
                <a:effectLst/>
                <a:latin typeface="Helvetica Neue"/>
              </a:rPr>
              <a:t>.</a:t>
            </a:r>
          </a:p>
          <a:p>
            <a:pPr algn="l"/>
            <a:endParaRPr lang="en-US" b="0" i="0" dirty="0">
              <a:solidFill>
                <a:srgbClr val="000000"/>
              </a:solidFill>
              <a:effectLst/>
              <a:highlight>
                <a:srgbClr val="FFFFFF"/>
              </a:highlight>
              <a:latin typeface="Helvetica Neue"/>
            </a:endParaRPr>
          </a:p>
        </p:txBody>
      </p:sp>
      <p:sp>
        <p:nvSpPr>
          <p:cNvPr id="5" name="TextBox 4">
            <a:extLst>
              <a:ext uri="{FF2B5EF4-FFF2-40B4-BE49-F238E27FC236}">
                <a16:creationId xmlns:a16="http://schemas.microsoft.com/office/drawing/2014/main" id="{E5EEDB73-5A80-C90A-EE3C-DEAE5C8A66DE}"/>
              </a:ext>
            </a:extLst>
          </p:cNvPr>
          <p:cNvSpPr txBox="1"/>
          <p:nvPr/>
        </p:nvSpPr>
        <p:spPr>
          <a:xfrm>
            <a:off x="1307690" y="314632"/>
            <a:ext cx="4483510" cy="369332"/>
          </a:xfrm>
          <a:prstGeom prst="rect">
            <a:avLst/>
          </a:prstGeom>
          <a:noFill/>
        </p:spPr>
        <p:txBody>
          <a:bodyPr wrap="square" rtlCol="0">
            <a:spAutoFit/>
          </a:bodyPr>
          <a:lstStyle/>
          <a:p>
            <a:r>
              <a:rPr lang="en-US" dirty="0">
                <a:latin typeface="Algerian" panose="04020705040A02060702" pitchFamily="82" charset="0"/>
              </a:rPr>
              <a:t>INSITES :1</a:t>
            </a:r>
            <a:endParaRPr lang="en-IN" dirty="0">
              <a:latin typeface="Algerian" panose="04020705040A02060702" pitchFamily="82" charset="0"/>
            </a:endParaRPr>
          </a:p>
        </p:txBody>
      </p:sp>
    </p:spTree>
    <p:extLst>
      <p:ext uri="{BB962C8B-B14F-4D97-AF65-F5344CB8AC3E}">
        <p14:creationId xmlns:p14="http://schemas.microsoft.com/office/powerpoint/2010/main" val="267553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76A45-F4FA-2222-FE8E-C4FBA2835BE6}"/>
              </a:ext>
            </a:extLst>
          </p:cNvPr>
          <p:cNvSpPr txBox="1"/>
          <p:nvPr/>
        </p:nvSpPr>
        <p:spPr>
          <a:xfrm>
            <a:off x="511277" y="221226"/>
            <a:ext cx="8524568" cy="461665"/>
          </a:xfrm>
          <a:prstGeom prst="rect">
            <a:avLst/>
          </a:prstGeom>
          <a:noFill/>
        </p:spPr>
        <p:txBody>
          <a:bodyPr wrap="square" rtlCol="0">
            <a:spAutoFit/>
          </a:bodyPr>
          <a:lstStyle/>
          <a:p>
            <a:pPr algn="l"/>
            <a:r>
              <a:rPr lang="en-US" sz="2400" b="1" i="0" dirty="0">
                <a:effectLst/>
                <a:latin typeface="Algerian" panose="04020705040A02060702" pitchFamily="82" charset="0"/>
              </a:rPr>
              <a:t>Top 10 Sectors by Total Investment</a:t>
            </a:r>
          </a:p>
        </p:txBody>
      </p:sp>
      <p:pic>
        <p:nvPicPr>
          <p:cNvPr id="4" name="Picture 3" descr="A graph with a bar chart&#10;&#10;Description automatically generated with medium confidence">
            <a:extLst>
              <a:ext uri="{FF2B5EF4-FFF2-40B4-BE49-F238E27FC236}">
                <a16:creationId xmlns:a16="http://schemas.microsoft.com/office/drawing/2014/main" id="{8F45D843-58E0-7198-E414-FE21C8D8DF0D}"/>
              </a:ext>
            </a:extLst>
          </p:cNvPr>
          <p:cNvPicPr>
            <a:picLocks noChangeAspect="1"/>
          </p:cNvPicPr>
          <p:nvPr/>
        </p:nvPicPr>
        <p:blipFill>
          <a:blip r:embed="rId2"/>
          <a:stretch>
            <a:fillRect/>
          </a:stretch>
        </p:blipFill>
        <p:spPr>
          <a:xfrm>
            <a:off x="599768" y="814888"/>
            <a:ext cx="9651727" cy="3556290"/>
          </a:xfrm>
          <a:prstGeom prst="rect">
            <a:avLst/>
          </a:prstGeom>
          <a:solidFill>
            <a:schemeClr val="bg1"/>
          </a:solidFill>
        </p:spPr>
      </p:pic>
      <p:sp>
        <p:nvSpPr>
          <p:cNvPr id="5" name="TextBox 4">
            <a:extLst>
              <a:ext uri="{FF2B5EF4-FFF2-40B4-BE49-F238E27FC236}">
                <a16:creationId xmlns:a16="http://schemas.microsoft.com/office/drawing/2014/main" id="{1705DBB0-1C97-8F9E-C033-91B9E2D5806B}"/>
              </a:ext>
            </a:extLst>
          </p:cNvPr>
          <p:cNvSpPr txBox="1"/>
          <p:nvPr/>
        </p:nvSpPr>
        <p:spPr>
          <a:xfrm>
            <a:off x="167148" y="4503174"/>
            <a:ext cx="10245213" cy="2308324"/>
          </a:xfrm>
          <a:prstGeom prst="rect">
            <a:avLst/>
          </a:prstGeom>
          <a:noFill/>
        </p:spPr>
        <p:txBody>
          <a:bodyPr wrap="square" rtlCol="0">
            <a:spAutoFit/>
          </a:bodyPr>
          <a:lstStyle/>
          <a:p>
            <a:pPr algn="l"/>
            <a:r>
              <a:rPr lang="en-US" b="1" i="0" dirty="0">
                <a:effectLst/>
                <a:latin typeface="Helvetica Neue"/>
              </a:rPr>
              <a:t>Key Insights:</a:t>
            </a:r>
          </a:p>
          <a:p>
            <a:pPr algn="l"/>
            <a:endParaRPr lang="en-US" b="1" i="0" dirty="0">
              <a:effectLst/>
              <a:latin typeface="Helvetica Neue"/>
            </a:endParaRPr>
          </a:p>
          <a:p>
            <a:pPr algn="l">
              <a:buFont typeface="Arial" panose="020B0604020202020204" pitchFamily="34" charset="0"/>
              <a:buChar char="•"/>
            </a:pPr>
            <a:r>
              <a:rPr lang="en-US" b="0" i="0" dirty="0">
                <a:effectLst/>
                <a:latin typeface="Helvetica Neue"/>
              </a:rPr>
              <a:t>The </a:t>
            </a:r>
            <a:r>
              <a:rPr lang="en-US" b="1" i="0" dirty="0">
                <a:effectLst/>
                <a:latin typeface="Helvetica Neue"/>
              </a:rPr>
              <a:t>Services Sector</a:t>
            </a:r>
            <a:r>
              <a:rPr lang="en-US" b="0" i="0" dirty="0">
                <a:effectLst/>
                <a:latin typeface="Helvetica Neue"/>
              </a:rPr>
              <a:t> dominates FDI, showcasing its critical economic role.</a:t>
            </a:r>
          </a:p>
          <a:p>
            <a:pPr algn="l">
              <a:buFont typeface="Arial" panose="020B0604020202020204" pitchFamily="34" charset="0"/>
              <a:buChar char="•"/>
            </a:pPr>
            <a:r>
              <a:rPr lang="en-US" b="1" i="0" dirty="0">
                <a:effectLst/>
                <a:latin typeface="Helvetica Neue"/>
              </a:rPr>
              <a:t>Infrastructure</a:t>
            </a:r>
            <a:r>
              <a:rPr lang="en-US" b="0" i="0" dirty="0">
                <a:effectLst/>
                <a:latin typeface="Helvetica Neue"/>
              </a:rPr>
              <a:t> and </a:t>
            </a:r>
            <a:r>
              <a:rPr lang="en-US" b="1" i="0" dirty="0">
                <a:effectLst/>
                <a:latin typeface="Helvetica Neue"/>
              </a:rPr>
              <a:t>technology</a:t>
            </a:r>
            <a:r>
              <a:rPr lang="en-US" b="0" i="0" dirty="0">
                <a:effectLst/>
                <a:latin typeface="Helvetica Neue"/>
              </a:rPr>
              <a:t> sectors attract major investments, reflecting development needs and growth potential.</a:t>
            </a:r>
          </a:p>
          <a:p>
            <a:pPr algn="l">
              <a:buFont typeface="Arial" panose="020B0604020202020204" pitchFamily="34" charset="0"/>
              <a:buChar char="•"/>
            </a:pPr>
            <a:r>
              <a:rPr lang="en-US" b="1" i="0" dirty="0">
                <a:effectLst/>
                <a:latin typeface="Helvetica Neue"/>
              </a:rPr>
              <a:t>Healthcare</a:t>
            </a:r>
            <a:r>
              <a:rPr lang="en-US" b="0" i="0" dirty="0">
                <a:effectLst/>
                <a:latin typeface="Helvetica Neue"/>
              </a:rPr>
              <a:t> and </a:t>
            </a:r>
            <a:r>
              <a:rPr lang="en-US" b="1" i="0" dirty="0">
                <a:effectLst/>
                <a:latin typeface="Helvetica Neue"/>
              </a:rPr>
              <a:t>chemical</a:t>
            </a:r>
            <a:r>
              <a:rPr lang="en-US" b="0" i="0" dirty="0">
                <a:effectLst/>
                <a:latin typeface="Helvetica Neue"/>
              </a:rPr>
              <a:t> industries also receive significant investments, indicating their economic importance.</a:t>
            </a:r>
          </a:p>
          <a:p>
            <a:endParaRPr lang="en-IN" dirty="0"/>
          </a:p>
        </p:txBody>
      </p:sp>
    </p:spTree>
    <p:extLst>
      <p:ext uri="{BB962C8B-B14F-4D97-AF65-F5344CB8AC3E}">
        <p14:creationId xmlns:p14="http://schemas.microsoft.com/office/powerpoint/2010/main" val="400084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financial investments">
            <a:extLst>
              <a:ext uri="{FF2B5EF4-FFF2-40B4-BE49-F238E27FC236}">
                <a16:creationId xmlns:a16="http://schemas.microsoft.com/office/drawing/2014/main" id="{E7EA2FBD-5BF3-705D-1454-E00B295289C9}"/>
              </a:ext>
            </a:extLst>
          </p:cNvPr>
          <p:cNvPicPr>
            <a:picLocks noChangeAspect="1"/>
          </p:cNvPicPr>
          <p:nvPr/>
        </p:nvPicPr>
        <p:blipFill>
          <a:blip r:embed="rId2"/>
          <a:stretch>
            <a:fillRect/>
          </a:stretch>
        </p:blipFill>
        <p:spPr>
          <a:xfrm>
            <a:off x="124816" y="1488787"/>
            <a:ext cx="6144482" cy="5106113"/>
          </a:xfrm>
          <a:prstGeom prst="rect">
            <a:avLst/>
          </a:prstGeom>
        </p:spPr>
      </p:pic>
      <p:sp>
        <p:nvSpPr>
          <p:cNvPr id="4" name="TextBox 3">
            <a:extLst>
              <a:ext uri="{FF2B5EF4-FFF2-40B4-BE49-F238E27FC236}">
                <a16:creationId xmlns:a16="http://schemas.microsoft.com/office/drawing/2014/main" id="{E1BD3032-9799-BDCF-12C1-3E5C377909AB}"/>
              </a:ext>
            </a:extLst>
          </p:cNvPr>
          <p:cNvSpPr txBox="1"/>
          <p:nvPr/>
        </p:nvSpPr>
        <p:spPr>
          <a:xfrm>
            <a:off x="6528620" y="1225689"/>
            <a:ext cx="5735209" cy="5632311"/>
          </a:xfrm>
          <a:prstGeom prst="rect">
            <a:avLst/>
          </a:prstGeom>
          <a:noFill/>
        </p:spPr>
        <p:txBody>
          <a:bodyPr wrap="square" rtlCol="0">
            <a:spAutoFit/>
          </a:bodyPr>
          <a:lstStyle/>
          <a:p>
            <a:pPr algn="l"/>
            <a:r>
              <a:rPr lang="en-US" b="1" i="0" dirty="0">
                <a:effectLst/>
                <a:latin typeface="Helvetica Neue"/>
              </a:rPr>
              <a:t>Interpretation</a:t>
            </a:r>
          </a:p>
          <a:p>
            <a:pPr algn="l">
              <a:buFont typeface="+mj-lt"/>
              <a:buAutoNum type="arabicPeriod"/>
            </a:pPr>
            <a:r>
              <a:rPr lang="en-US" b="1" i="0" dirty="0">
                <a:effectLst/>
                <a:latin typeface="Helvetica Neue"/>
              </a:rPr>
              <a:t>Upward Trend</a:t>
            </a:r>
            <a:r>
              <a:rPr lang="en-US" b="0" i="0" dirty="0">
                <a:effectLst/>
                <a:latin typeface="Helvetica Neue"/>
              </a:rPr>
              <a:t>:</a:t>
            </a:r>
          </a:p>
          <a:p>
            <a:pPr marL="742950" lvl="1" indent="-285750" algn="l">
              <a:buFont typeface="+mj-lt"/>
              <a:buAutoNum type="arabicPeriod"/>
            </a:pPr>
            <a:r>
              <a:rPr lang="en-US" b="0" i="0" dirty="0">
                <a:effectLst/>
                <a:latin typeface="Helvetica Neue"/>
              </a:rPr>
              <a:t>The plot shows a general upward trend in total investments from 2000-01 to 2016-17, with significant increases starting around 2006-07.</a:t>
            </a:r>
          </a:p>
          <a:p>
            <a:pPr algn="l">
              <a:buFont typeface="+mj-lt"/>
              <a:buAutoNum type="arabicPeriod"/>
            </a:pPr>
            <a:r>
              <a:rPr lang="en-US" b="1" i="0" dirty="0">
                <a:effectLst/>
                <a:latin typeface="Helvetica Neue"/>
              </a:rPr>
              <a:t>Peaks and Valleys</a:t>
            </a:r>
            <a:r>
              <a:rPr lang="en-US" b="0" i="0" dirty="0">
                <a:effectLst/>
                <a:latin typeface="Helvetica Neue"/>
              </a:rPr>
              <a:t>:</a:t>
            </a:r>
          </a:p>
          <a:p>
            <a:pPr marL="742950" lvl="1" indent="-285750" algn="l">
              <a:buFont typeface="+mj-lt"/>
              <a:buAutoNum type="arabicPeriod"/>
            </a:pPr>
            <a:r>
              <a:rPr lang="en-US" b="0" i="0" dirty="0">
                <a:effectLst/>
                <a:latin typeface="Helvetica Neue"/>
              </a:rPr>
              <a:t>Notable peaks are observed in 2008-09, 2011-12, and 2016-17, indicating years of particularly high investment.</a:t>
            </a:r>
          </a:p>
          <a:p>
            <a:pPr marL="742950" lvl="1" indent="-285750" algn="l">
              <a:buFont typeface="+mj-lt"/>
              <a:buAutoNum type="arabicPeriod"/>
            </a:pPr>
            <a:r>
              <a:rPr lang="en-US" b="0" i="0" dirty="0">
                <a:effectLst/>
                <a:latin typeface="Helvetica Neue"/>
              </a:rPr>
              <a:t>There are also valleys, such as in 2009-10 and 2012-13, where investments dipped compared to the previous years.</a:t>
            </a:r>
          </a:p>
          <a:p>
            <a:pPr algn="l">
              <a:buFont typeface="+mj-lt"/>
              <a:buAutoNum type="arabicPeriod"/>
            </a:pPr>
            <a:r>
              <a:rPr lang="en-US" b="1" i="0" dirty="0">
                <a:effectLst/>
                <a:latin typeface="Helvetica Neue"/>
              </a:rPr>
              <a:t>Record Year</a:t>
            </a:r>
            <a:r>
              <a:rPr lang="en-US" b="0" i="0" dirty="0">
                <a:effectLst/>
                <a:latin typeface="Helvetica Neue"/>
              </a:rPr>
              <a:t>:</a:t>
            </a:r>
          </a:p>
          <a:p>
            <a:pPr marL="742950" lvl="1" indent="-285750" algn="l">
              <a:buFont typeface="+mj-lt"/>
              <a:buAutoNum type="arabicPeriod"/>
            </a:pPr>
            <a:r>
              <a:rPr lang="en-US" b="0" i="0" dirty="0">
                <a:effectLst/>
                <a:latin typeface="Helvetica Neue"/>
              </a:rPr>
              <a:t>The highest total investment was recorded in 2016-17, reaching over 40,000 million USD.</a:t>
            </a:r>
          </a:p>
          <a:p>
            <a:pPr algn="l"/>
            <a:r>
              <a:rPr lang="en-US" b="0" i="0" dirty="0">
                <a:effectLst/>
                <a:latin typeface="Helvetica Neue"/>
              </a:rPr>
              <a:t>This analysis highlights the substantial growth in FDI over the years, with some fluctuations, and emphasizes 2016-17 as a standout year for investments.</a:t>
            </a:r>
          </a:p>
          <a:p>
            <a:endParaRPr lang="en-IN" dirty="0"/>
          </a:p>
        </p:txBody>
      </p:sp>
      <p:sp>
        <p:nvSpPr>
          <p:cNvPr id="5" name="TextBox 4">
            <a:extLst>
              <a:ext uri="{FF2B5EF4-FFF2-40B4-BE49-F238E27FC236}">
                <a16:creationId xmlns:a16="http://schemas.microsoft.com/office/drawing/2014/main" id="{4545030B-5B40-BF3E-A18C-E5B792F02BCB}"/>
              </a:ext>
            </a:extLst>
          </p:cNvPr>
          <p:cNvSpPr txBox="1"/>
          <p:nvPr/>
        </p:nvSpPr>
        <p:spPr>
          <a:xfrm>
            <a:off x="776748" y="481781"/>
            <a:ext cx="2290916" cy="369332"/>
          </a:xfrm>
          <a:prstGeom prst="rect">
            <a:avLst/>
          </a:prstGeom>
          <a:noFill/>
        </p:spPr>
        <p:txBody>
          <a:bodyPr wrap="square" rtlCol="0">
            <a:spAutoFit/>
          </a:bodyPr>
          <a:lstStyle/>
          <a:p>
            <a:r>
              <a:rPr lang="en-US" dirty="0">
                <a:latin typeface="Algerian" panose="04020705040A02060702" pitchFamily="82" charset="0"/>
              </a:rPr>
              <a:t>INSITE: 3</a:t>
            </a:r>
            <a:endParaRPr lang="en-IN" dirty="0">
              <a:latin typeface="Algerian" panose="04020705040A02060702" pitchFamily="82" charset="0"/>
            </a:endParaRPr>
          </a:p>
        </p:txBody>
      </p:sp>
    </p:spTree>
    <p:extLst>
      <p:ext uri="{BB962C8B-B14F-4D97-AF65-F5344CB8AC3E}">
        <p14:creationId xmlns:p14="http://schemas.microsoft.com/office/powerpoint/2010/main" val="118117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lines and numbers&#10;&#10;Description automatically generated">
            <a:extLst>
              <a:ext uri="{FF2B5EF4-FFF2-40B4-BE49-F238E27FC236}">
                <a16:creationId xmlns:a16="http://schemas.microsoft.com/office/drawing/2014/main" id="{F7309235-C17F-4D32-8599-C41F055652DE}"/>
              </a:ext>
            </a:extLst>
          </p:cNvPr>
          <p:cNvPicPr>
            <a:picLocks noChangeAspect="1"/>
          </p:cNvPicPr>
          <p:nvPr/>
        </p:nvPicPr>
        <p:blipFill>
          <a:blip r:embed="rId2"/>
          <a:stretch>
            <a:fillRect/>
          </a:stretch>
        </p:blipFill>
        <p:spPr>
          <a:xfrm>
            <a:off x="234017" y="1475185"/>
            <a:ext cx="5229955" cy="4706007"/>
          </a:xfrm>
          <a:prstGeom prst="rect">
            <a:avLst/>
          </a:prstGeom>
        </p:spPr>
      </p:pic>
      <p:sp>
        <p:nvSpPr>
          <p:cNvPr id="4" name="TextBox 3">
            <a:extLst>
              <a:ext uri="{FF2B5EF4-FFF2-40B4-BE49-F238E27FC236}">
                <a16:creationId xmlns:a16="http://schemas.microsoft.com/office/drawing/2014/main" id="{BC5A780E-6C70-6BA7-C6E3-7D057A7DF519}"/>
              </a:ext>
            </a:extLst>
          </p:cNvPr>
          <p:cNvSpPr txBox="1"/>
          <p:nvPr/>
        </p:nvSpPr>
        <p:spPr>
          <a:xfrm>
            <a:off x="6010656" y="1828800"/>
            <a:ext cx="5742432" cy="3416320"/>
          </a:xfrm>
          <a:prstGeom prst="rect">
            <a:avLst/>
          </a:prstGeom>
          <a:noFill/>
        </p:spPr>
        <p:txBody>
          <a:bodyPr wrap="square" rtlCol="0">
            <a:spAutoFit/>
          </a:bodyPr>
          <a:lstStyle/>
          <a:p>
            <a:pPr algn="l"/>
            <a:r>
              <a:rPr lang="en-US" b="1" i="0" dirty="0">
                <a:effectLst/>
                <a:latin typeface="Helvetica Neue"/>
              </a:rPr>
              <a:t>Insight : </a:t>
            </a:r>
          </a:p>
          <a:p>
            <a:pPr algn="l"/>
            <a:endParaRPr lang="en-US" b="1" i="0" dirty="0">
              <a:effectLst/>
              <a:latin typeface="Helvetica Neue"/>
            </a:endParaRPr>
          </a:p>
          <a:p>
            <a:pPr algn="l">
              <a:buFont typeface="Arial" panose="020B0604020202020204" pitchFamily="34" charset="0"/>
              <a:buChar char="•"/>
            </a:pPr>
            <a:r>
              <a:rPr lang="en-US" b="0" i="0" dirty="0">
                <a:effectLst/>
                <a:latin typeface="Helvetica Neue"/>
              </a:rPr>
              <a:t>The FDI inflows to India have experienced substantial fluctuations, indicating varying investor confidence and possibly external economic factors influencing these trends.</a:t>
            </a:r>
          </a:p>
          <a:p>
            <a:pPr algn="l">
              <a:buFont typeface="Arial" panose="020B0604020202020204" pitchFamily="34" charset="0"/>
              <a:buChar char="•"/>
            </a:pPr>
            <a:r>
              <a:rPr lang="en-US" b="0" i="0" dirty="0">
                <a:effectLst/>
                <a:latin typeface="Helvetica Neue"/>
              </a:rPr>
              <a:t>Despite the volatility, there are several periods of strong growth, underscoring the potential for significant investment opportunities.</a:t>
            </a:r>
          </a:p>
          <a:p>
            <a:pPr algn="l"/>
            <a:r>
              <a:rPr lang="en-US" b="0" i="0" dirty="0">
                <a:effectLst/>
                <a:latin typeface="Helvetica Neue"/>
              </a:rPr>
              <a:t>This analysis highlights the importance of understanding the factors driving these changes to better predict future investment trends.</a:t>
            </a:r>
          </a:p>
        </p:txBody>
      </p:sp>
    </p:spTree>
    <p:extLst>
      <p:ext uri="{BB962C8B-B14F-4D97-AF65-F5344CB8AC3E}">
        <p14:creationId xmlns:p14="http://schemas.microsoft.com/office/powerpoint/2010/main" val="80557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3DBC2-C1A1-5BE9-ED65-16FF0CF32537}"/>
              </a:ext>
            </a:extLst>
          </p:cNvPr>
          <p:cNvSpPr txBox="1"/>
          <p:nvPr/>
        </p:nvSpPr>
        <p:spPr>
          <a:xfrm>
            <a:off x="2723535" y="1111045"/>
            <a:ext cx="6459794" cy="461665"/>
          </a:xfrm>
          <a:prstGeom prst="rect">
            <a:avLst/>
          </a:prstGeom>
          <a:noFill/>
        </p:spPr>
        <p:txBody>
          <a:bodyPr wrap="square" rtlCol="0">
            <a:spAutoFit/>
          </a:bodyPr>
          <a:lstStyle/>
          <a:p>
            <a:r>
              <a:rPr lang="en-US" sz="2400" dirty="0">
                <a:latin typeface="Algerian" panose="04020705040A02060702" pitchFamily="82" charset="0"/>
              </a:rPr>
              <a:t>Conclusion :</a:t>
            </a:r>
            <a:endParaRPr lang="en-IN" sz="2400" dirty="0">
              <a:latin typeface="Algerian" panose="04020705040A02060702" pitchFamily="82" charset="0"/>
            </a:endParaRPr>
          </a:p>
        </p:txBody>
      </p:sp>
      <p:sp>
        <p:nvSpPr>
          <p:cNvPr id="4" name="TextBox 3">
            <a:extLst>
              <a:ext uri="{FF2B5EF4-FFF2-40B4-BE49-F238E27FC236}">
                <a16:creationId xmlns:a16="http://schemas.microsoft.com/office/drawing/2014/main" id="{0F6948A6-B1C1-C5A8-6E71-9C8DB5D850F4}"/>
              </a:ext>
            </a:extLst>
          </p:cNvPr>
          <p:cNvSpPr txBox="1"/>
          <p:nvPr/>
        </p:nvSpPr>
        <p:spPr>
          <a:xfrm>
            <a:off x="2418735" y="1859339"/>
            <a:ext cx="6567948" cy="3139321"/>
          </a:xfrm>
          <a:prstGeom prst="rect">
            <a:avLst/>
          </a:prstGeom>
          <a:noFill/>
        </p:spPr>
        <p:txBody>
          <a:bodyPr wrap="square" rtlCol="0">
            <a:spAutoFit/>
          </a:bodyPr>
          <a:lstStyle/>
          <a:p>
            <a:pPr algn="l"/>
            <a:endParaRPr lang="en-US" b="1" i="0" dirty="0">
              <a:effectLst/>
              <a:latin typeface="Helvetica Neue"/>
            </a:endParaRPr>
          </a:p>
          <a:p>
            <a:pPr algn="l"/>
            <a:r>
              <a:rPr lang="en-US" b="0" i="0" dirty="0">
                <a:effectLst/>
                <a:latin typeface="Helvetica Neue"/>
              </a:rPr>
              <a:t>The</a:t>
            </a:r>
            <a:r>
              <a:rPr lang="en-US" b="0" i="0" dirty="0">
                <a:solidFill>
                  <a:srgbClr val="000000"/>
                </a:solidFill>
                <a:effectLst/>
                <a:latin typeface="Helvetica Neue"/>
              </a:rPr>
              <a:t> </a:t>
            </a:r>
            <a:r>
              <a:rPr lang="en-US" b="0" i="0" dirty="0">
                <a:effectLst/>
                <a:latin typeface="Helvetica Neue"/>
              </a:rPr>
              <a:t>analysis of the Investment Concentration Ratio over the years reveals fluctuations in how concentrated FDI investments have been within the top 5 sectors. The trend towards decreasing concentration in recent years indicates positive diversification, which should be further encouraged through targeted policies and incentives. Monitoring periods of high concentration and ensuring balanced growth across sectors will help in sustaining a robust and diversified economic environment attractive to foreign investors</a:t>
            </a:r>
            <a:r>
              <a:rPr lang="en-US" b="0" i="0" dirty="0">
                <a:solidFill>
                  <a:srgbClr val="000000"/>
                </a:solidFill>
                <a:effectLst/>
                <a:latin typeface="Helvetica Neue"/>
              </a:rPr>
              <a:t>.</a:t>
            </a:r>
          </a:p>
          <a:p>
            <a:endParaRPr lang="en-IN" dirty="0"/>
          </a:p>
        </p:txBody>
      </p:sp>
    </p:spTree>
    <p:extLst>
      <p:ext uri="{BB962C8B-B14F-4D97-AF65-F5344CB8AC3E}">
        <p14:creationId xmlns:p14="http://schemas.microsoft.com/office/powerpoint/2010/main" val="3150391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97</TotalTime>
  <Words>571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Helvetica Neue</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hegde</dc:creator>
  <cp:lastModifiedBy>deepak hegde</cp:lastModifiedBy>
  <cp:revision>1</cp:revision>
  <dcterms:created xsi:type="dcterms:W3CDTF">2024-08-12T13:16:45Z</dcterms:created>
  <dcterms:modified xsi:type="dcterms:W3CDTF">2024-08-12T14:54:40Z</dcterms:modified>
</cp:coreProperties>
</file>