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61" r:id="rId3"/>
    <p:sldId id="285" r:id="rId4"/>
    <p:sldId id="326" r:id="rId5"/>
    <p:sldId id="322" r:id="rId6"/>
    <p:sldId id="257" r:id="rId7"/>
    <p:sldId id="323" r:id="rId8"/>
    <p:sldId id="331" r:id="rId9"/>
    <p:sldId id="325" r:id="rId10"/>
    <p:sldId id="329" r:id="rId11"/>
    <p:sldId id="311" r:id="rId12"/>
    <p:sldId id="330" r:id="rId13"/>
    <p:sldId id="360" r:id="rId14"/>
    <p:sldId id="324" r:id="rId15"/>
    <p:sldId id="354" r:id="rId16"/>
    <p:sldId id="327" r:id="rId17"/>
    <p:sldId id="344" r:id="rId18"/>
    <p:sldId id="351" r:id="rId19"/>
    <p:sldId id="345" r:id="rId20"/>
    <p:sldId id="341" r:id="rId21"/>
    <p:sldId id="333" r:id="rId22"/>
    <p:sldId id="334" r:id="rId23"/>
    <p:sldId id="346" r:id="rId24"/>
    <p:sldId id="338" r:id="rId25"/>
    <p:sldId id="355" r:id="rId26"/>
    <p:sldId id="336" r:id="rId27"/>
    <p:sldId id="350" r:id="rId28"/>
    <p:sldId id="359" r:id="rId29"/>
    <p:sldId id="357" r:id="rId30"/>
    <p:sldId id="340" r:id="rId31"/>
    <p:sldId id="356" r:id="rId32"/>
    <p:sldId id="339" r:id="rId33"/>
    <p:sldId id="362" r:id="rId34"/>
    <p:sldId id="348" r:id="rId35"/>
    <p:sldId id="347" r:id="rId36"/>
    <p:sldId id="343" r:id="rId37"/>
    <p:sldId id="349" r:id="rId38"/>
    <p:sldId id="328" r:id="rId39"/>
    <p:sldId id="363" r:id="rId40"/>
    <p:sldId id="314" r:id="rId41"/>
    <p:sldId id="3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354" autoAdjust="0"/>
  </p:normalViewPr>
  <p:slideViewPr>
    <p:cSldViewPr snapToGrid="0">
      <p:cViewPr varScale="1">
        <p:scale>
          <a:sx n="61" d="100"/>
          <a:sy n="61" d="100"/>
        </p:scale>
        <p:origin x="4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7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37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3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9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7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6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 year old DB that was multi-tenant where each customer had their own DB instances, each DB had thousands of DB objects, stored procedures that used Linked Servers, dead stored procedures referencing removed columns,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19/6/you-cant-buy-devop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olutions/database-devops/report-201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jpe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46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jpeg"/><Relationship Id="rId54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jpe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jpe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products/sql-development/sql-change-automation/entrypage/ssms-add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7xqDBTRpGQ&amp;feature=youtu.be" TargetMode="External"/><Relationship Id="rId3" Type="http://schemas.openxmlformats.org/officeDocument/2006/relationships/hyperlink" Target="https://www.red-gate.com/simple-talk/" TargetMode="External"/><Relationship Id="rId7" Type="http://schemas.openxmlformats.org/officeDocument/2006/relationships/hyperlink" Target="https://www.youtube.com/channel/UCuthFQQx3015i9Rvqw3U1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hub/university/sql-change-automation-with-migrations/introduction-to-source-control-through-migrations-with-sca/why-would-we-use-migrations" TargetMode="External"/><Relationship Id="rId5" Type="http://schemas.openxmlformats.org/officeDocument/2006/relationships/hyperlink" Target="http://assets.red-gate.com/solutions/database-devops/state-of-database-devops-2019.pdf" TargetMode="External"/><Relationship Id="rId4" Type="http://schemas.openxmlformats.org/officeDocument/2006/relationships/hyperlink" Target="https://www.red-gate.com/simple-talk/sql/database-devops-sql/" TargetMode="External"/><Relationship Id="rId9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3796"/>
            <a:ext cx="9144000" cy="1760537"/>
          </a:xfrm>
        </p:spPr>
        <p:txBody>
          <a:bodyPr>
            <a:normAutofit/>
          </a:bodyPr>
          <a:lstStyle/>
          <a:p>
            <a:r>
              <a:rPr lang="en-US" sz="7700" b="1" dirty="0"/>
              <a:t>SQL Server DevOps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100" dirty="0">
                <a:solidFill>
                  <a:schemeClr val="bg1">
                    <a:lumMod val="50000"/>
                  </a:schemeClr>
                </a:solidFill>
              </a:rPr>
              <a:t>Scott Sauber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5079930" y="4678342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0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</a:t>
            </a:r>
            <a:r>
              <a:rPr lang="en-US" sz="4800" b="1" u="sng" dirty="0"/>
              <a:t>people</a:t>
            </a:r>
            <a:r>
              <a:rPr lang="en-US" sz="4800" dirty="0"/>
              <a:t>, </a:t>
            </a:r>
            <a:r>
              <a:rPr lang="en-US" sz="4800" b="1" u="sng" dirty="0"/>
              <a:t>process</a:t>
            </a:r>
            <a:r>
              <a:rPr lang="en-US" sz="4800" dirty="0"/>
              <a:t>, and </a:t>
            </a:r>
            <a:r>
              <a:rPr lang="en-US" sz="4800" b="1" u="sng" dirty="0"/>
              <a:t>products</a:t>
            </a:r>
            <a:r>
              <a:rPr lang="en-US" sz="4800" dirty="0"/>
              <a:t>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65216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</a:t>
            </a:r>
            <a:r>
              <a:rPr lang="en-US" sz="4800" b="1" u="sng" dirty="0"/>
              <a:t>value</a:t>
            </a:r>
            <a:r>
              <a:rPr lang="en-US" sz="4800" dirty="0"/>
              <a:t> to our </a:t>
            </a:r>
            <a:r>
              <a:rPr lang="en-US" sz="4800" b="1" u="sng" dirty="0"/>
              <a:t>end users</a:t>
            </a:r>
            <a:r>
              <a:rPr lang="en-US" sz="4800" dirty="0"/>
              <a:t>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232619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“You can’t change culture and process with a credit card.”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Julie Gunderson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0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production database for out-of-band changes</a:t>
            </a:r>
          </a:p>
          <a:p>
            <a:pPr lvl="1"/>
            <a:r>
              <a:rPr lang="en-US" dirty="0"/>
              <a:t>This one is fun because people.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65AF943-ADC9-4C93-8A5C-59B451181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782" y="1628234"/>
            <a:ext cx="5863473" cy="51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Source Control traditionally not built-in to SQL Server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they’re not.  The crappy part of their job is, so they can do more value add work.</a:t>
            </a:r>
          </a:p>
          <a:p>
            <a:r>
              <a:rPr lang="en-US" dirty="0">
                <a:hlinkClick r:id="rId3"/>
              </a:rPr>
              <a:t>Redgate article on “Implementing DevOps Doesn’t Get Rid Of Database Administrators”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66% of companies do not have automated builds and deploys for their databases</a:t>
            </a:r>
          </a:p>
          <a:p>
            <a:pPr lvl="1"/>
            <a:r>
              <a:rPr lang="en-US" dirty="0">
                <a:hlinkClick r:id="rId3"/>
              </a:rPr>
              <a:t>Per Redgate Survey</a:t>
            </a:r>
            <a:endParaRPr lang="en-US" dirty="0"/>
          </a:p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57"/>
            <a:ext cx="10515600" cy="339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Let’s get to </a:t>
            </a:r>
            <a:r>
              <a:rPr lang="en-US" sz="6600" dirty="0" err="1"/>
              <a:t>DevOpsing</a:t>
            </a:r>
            <a:endParaRPr lang="en-US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F2807-E467-458E-8800-3C948291DF2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DF336D-A9F8-4764-8766-9AF5C55F7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9E733-0EDA-49D9-AB11-FB371F3B2F1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315" y="76339"/>
          <a:ext cx="11971421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0315" y="1699266"/>
          <a:ext cx="11971421" cy="24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53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chemeClr val="tx1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559" y="2511173"/>
            <a:ext cx="2002766" cy="39387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0315" y="4210495"/>
          <a:ext cx="11971421" cy="2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905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063" y="4293632"/>
            <a:ext cx="1102182" cy="29916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746" y="4681930"/>
            <a:ext cx="1000426" cy="271544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0843" y="2256100"/>
            <a:ext cx="1551299" cy="561424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792" y="1803919"/>
            <a:ext cx="1941419" cy="460394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982" y="4275220"/>
            <a:ext cx="1600315" cy="2528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94" y="2102447"/>
            <a:ext cx="1941419" cy="4482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7951" y="5193726"/>
            <a:ext cx="1204718" cy="390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97000" y="431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196" y="4283797"/>
            <a:ext cx="1039564" cy="381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766" y="4742260"/>
            <a:ext cx="1130970" cy="4612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3563600" y="392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5915" y="1811285"/>
            <a:ext cx="2138666" cy="31973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642" y="4263550"/>
            <a:ext cx="1110362" cy="456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9264" y="4334761"/>
            <a:ext cx="750975" cy="32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8604" y="3173409"/>
            <a:ext cx="1569215" cy="9221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B1235-1864-4148-9CA8-16D79A4EBB5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5822" y="4237413"/>
            <a:ext cx="859263" cy="7353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049" y="4637385"/>
            <a:ext cx="730889" cy="46127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6909" y="4809055"/>
            <a:ext cx="1786122" cy="271704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33EE7928-FA2A-E34F-A31F-932D58B0BA2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29120" y="5209301"/>
            <a:ext cx="1302221" cy="2561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3893CC-9A1A-BA48-9D67-F2A2E57D866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215" y="5088727"/>
            <a:ext cx="763660" cy="4612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6F7D1C-9566-8B43-97F8-879B5592F34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64" y="91884"/>
            <a:ext cx="2265817" cy="1508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9FA3B-1361-B34B-8ADA-A2DD9B02351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4513"/>
            <a:ext cx="4275673" cy="1219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312" y="165487"/>
            <a:ext cx="3397151" cy="77987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2749" y="671062"/>
            <a:ext cx="2431589" cy="820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F089C-BF55-8546-AE23-D3D502ADC73C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6316" y="3088253"/>
            <a:ext cx="2194895" cy="508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C18DD-C595-074C-BFFD-21BA9AAB91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198718" y="1802683"/>
            <a:ext cx="1758467" cy="4425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399FF4-AE36-4844-8D25-C9BB549444E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18" y="3561500"/>
            <a:ext cx="1941419" cy="5858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52ED706-62B7-2243-97AC-CB0106715AF3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196" y="2159174"/>
            <a:ext cx="2059279" cy="108515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125974B-32E5-4B41-A98F-E34BB2C62FA6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1540" y="1777244"/>
            <a:ext cx="1758467" cy="4454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22AA8DD-1695-AE4D-8139-0668F38A4BE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4510" y="3088253"/>
            <a:ext cx="1498929" cy="4546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92DBF4-1505-ED48-95CE-AEF1D479A3B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6679" y="2345412"/>
            <a:ext cx="963475" cy="78150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23C553C-F146-854F-91A3-CAEE111AC63E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371" y="3462325"/>
            <a:ext cx="2004636" cy="48941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C5AF33B-0E36-6649-87D3-72E4A457B194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4149" y="2789852"/>
            <a:ext cx="2197100" cy="254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7336F90-F814-8141-8220-3A488A4081D6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8936" y="3544622"/>
            <a:ext cx="2002766" cy="60083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399AAC7-DFF1-0444-9FED-14AD844CCD05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94" y="2548278"/>
            <a:ext cx="2295924" cy="99634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4817B25-1FAD-5F44-BDCF-5F98686ED15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201" y="5156531"/>
            <a:ext cx="1752938" cy="32566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45E21C4-2E39-674F-A5F8-6C26B07C5495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20" y="5526728"/>
            <a:ext cx="1682849" cy="77669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490DD07-80B9-024D-AAE4-C41264FB0DD3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1088" y="5620398"/>
            <a:ext cx="1162124" cy="43902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C14A3AC-4C57-3340-ABB0-32E178A2DF72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7747" y="6303427"/>
            <a:ext cx="1158770" cy="40567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BDADE6B-AD2F-894F-AABB-ACA93593B19B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7001" y="6226616"/>
            <a:ext cx="1301163" cy="31374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13368BA-FE70-824D-ABAA-15858D627C18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7563" y="6289173"/>
            <a:ext cx="1752938" cy="38888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B3619F7-C50A-5845-B2A1-846D826B0604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094" y="5782553"/>
            <a:ext cx="1241431" cy="20690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69673E-79D1-A746-87B7-9477375308B5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8710" y="5470890"/>
            <a:ext cx="1238215" cy="123821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068400E-A1C2-AE46-BCFB-1EAEA88DBC57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9605" y="6227702"/>
            <a:ext cx="1109466" cy="31939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6AAE60B-B902-CD49-9470-0237A7612080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894" y="4985605"/>
            <a:ext cx="750179" cy="7767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B877897-42AF-C74D-8BF0-6AC8B47D1CE7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714" y="4650724"/>
            <a:ext cx="1736624" cy="32199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F2F04C1-1150-F442-84D5-F3C041E3C549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5212614" y="5616967"/>
            <a:ext cx="1485900" cy="1485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143447" y="5549998"/>
            <a:ext cx="981458" cy="48891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B266E19-AD97-EB45-A064-F993B993E1A4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205" y="5322768"/>
            <a:ext cx="1109057" cy="32135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96C6131-90B0-F540-BA96-34F63B98605A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5053299" y="5702634"/>
            <a:ext cx="905147" cy="271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1B5CD-39E4-A441-9884-61E5F3DBBA57}"/>
              </a:ext>
            </a:extLst>
          </p:cNvPr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34" y="6146809"/>
            <a:ext cx="1062502" cy="5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Redgate SQL Change Automation (hybrid), Flyway, </a:t>
            </a:r>
            <a:r>
              <a:rPr lang="en-US" dirty="0" err="1"/>
              <a:t>DbUp</a:t>
            </a:r>
            <a:r>
              <a:rPr lang="en-US" dirty="0"/>
              <a:t>,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r>
              <a:rPr lang="en-US" dirty="0"/>
              <a:t>One Pull Request/Commit/</a:t>
            </a:r>
            <a:r>
              <a:rPr lang="en-US" dirty="0" err="1"/>
              <a:t>Checkin</a:t>
            </a:r>
            <a:r>
              <a:rPr lang="en-US" dirty="0"/>
              <a:t>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Flyway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Migration-based approach</a:t>
            </a:r>
          </a:p>
          <a:p>
            <a:r>
              <a:rPr lang="en-US" dirty="0"/>
              <a:t>Command line tool</a:t>
            </a:r>
          </a:p>
          <a:p>
            <a:r>
              <a:rPr lang="en-US" dirty="0"/>
              <a:t>$950/</a:t>
            </a:r>
            <a:r>
              <a:rPr lang="en-US" dirty="0" err="1"/>
              <a:t>yr</a:t>
            </a:r>
            <a:r>
              <a:rPr lang="en-US" dirty="0"/>
              <a:t> for 10 schemas for Pro, $2950/</a:t>
            </a:r>
            <a:r>
              <a:rPr lang="en-US" dirty="0" err="1"/>
              <a:t>yr</a:t>
            </a:r>
            <a:r>
              <a:rPr lang="en-US" dirty="0"/>
              <a:t>/10 schemas for Enterprise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9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Flyway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Baseline</a:t>
            </a:r>
          </a:p>
          <a:p>
            <a:r>
              <a:rPr lang="en-US" dirty="0"/>
              <a:t>Migrate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022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SQL Change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Migration-first approach, but hybrid</a:t>
            </a:r>
          </a:p>
          <a:p>
            <a:r>
              <a:rPr lang="en-US" dirty="0"/>
              <a:t>Also supports showing the final state of your application</a:t>
            </a:r>
          </a:p>
          <a:p>
            <a:pPr lvl="1"/>
            <a:r>
              <a:rPr lang="en-US" dirty="0"/>
              <a:t>Not used for deployment</a:t>
            </a:r>
          </a:p>
          <a:p>
            <a:r>
              <a:rPr lang="en-US" dirty="0"/>
              <a:t>Visual Studio Extension</a:t>
            </a:r>
          </a:p>
          <a:p>
            <a:r>
              <a:rPr lang="en-US" dirty="0"/>
              <a:t>Make changes in DB, use VS to get those changes as migration scripts</a:t>
            </a:r>
          </a:p>
          <a:p>
            <a:r>
              <a:rPr lang="en-US" dirty="0">
                <a:hlinkClick r:id="rId3"/>
              </a:rPr>
              <a:t>SSMS Extension in Beta</a:t>
            </a:r>
            <a:endParaRPr lang="en-US" dirty="0"/>
          </a:p>
          <a:p>
            <a:r>
              <a:rPr lang="en-US" dirty="0"/>
              <a:t>Builds your DB from scratch as a dry-run</a:t>
            </a:r>
          </a:p>
          <a:p>
            <a:r>
              <a:rPr lang="en-US" dirty="0"/>
              <a:t>Integrates with </a:t>
            </a:r>
            <a:r>
              <a:rPr lang="en-US" dirty="0" err="1"/>
              <a:t>MSBuild</a:t>
            </a:r>
            <a:r>
              <a:rPr lang="en-US" dirty="0"/>
              <a:t>, Azure DevOps, TeamCity, and Octopus Deploy</a:t>
            </a:r>
          </a:p>
          <a:p>
            <a:r>
              <a:rPr lang="en-US" dirty="0"/>
              <a:t>Need SQL Toolbelt (which comes with 13 other tools)</a:t>
            </a:r>
          </a:p>
          <a:p>
            <a:r>
              <a:rPr lang="en-US" dirty="0"/>
              <a:t>$3095/user for 1 </a:t>
            </a:r>
            <a:r>
              <a:rPr lang="en-US" dirty="0" err="1"/>
              <a:t>yr</a:t>
            </a:r>
            <a:r>
              <a:rPr lang="en-US" dirty="0"/>
              <a:t> of support, $4333/user for 3 </a:t>
            </a:r>
            <a:r>
              <a:rPr lang="en-US" dirty="0" err="1"/>
              <a:t>yrs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4B9E8-2598-4FA4-8ED8-CC5FC5DBB56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6BF4052-D0CC-41F7-8311-69084B90F9A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F7D247-D11A-48F4-8D3F-EA033269F31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4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Redgate SQL Change Automation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Schema</a:t>
            </a:r>
          </a:p>
          <a:p>
            <a:r>
              <a:rPr lang="en-US" dirty="0"/>
              <a:t>Static data</a:t>
            </a:r>
          </a:p>
          <a:p>
            <a:r>
              <a:rPr lang="en-US" dirty="0"/>
              <a:t>Stored Procedure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68E0B1-03C7-41C3-8DEA-DB8DEB08F16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0710ACF4-D38E-4E30-9B9F-56BD9F642E1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EB0B1B-386E-4E9C-9733-34C4453E58A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40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  <a:p>
            <a:r>
              <a:rPr lang="en-US" dirty="0"/>
              <a:t>Bamboo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SQL Server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Familiar with SQL Server and it’s terminology</a:t>
            </a:r>
          </a:p>
          <a:p>
            <a:pPr lvl="1"/>
            <a:r>
              <a:rPr lang="en-US" dirty="0"/>
              <a:t>Tables, Views, Stored Procedures, Functions, Triggers, etc.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Add Migration</a:t>
            </a:r>
          </a:p>
          <a:p>
            <a:r>
              <a:rPr lang="en-US" dirty="0"/>
              <a:t>Reviewed by DBA/senior person</a:t>
            </a:r>
          </a:p>
          <a:p>
            <a:r>
              <a:rPr lang="en-US" dirty="0"/>
              <a:t>Build server</a:t>
            </a:r>
          </a:p>
          <a:p>
            <a:r>
              <a:rPr lang="en-US" dirty="0"/>
              <a:t>Deploy changes to databases</a:t>
            </a:r>
          </a:p>
          <a:p>
            <a:r>
              <a:rPr lang="en-US" dirty="0"/>
              <a:t>Promote through environments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44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DLM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and alerts on SQL Server schema changes</a:t>
            </a:r>
          </a:p>
          <a:p>
            <a:r>
              <a:rPr lang="en-US" dirty="0"/>
              <a:t>Audit history of changes</a:t>
            </a:r>
          </a:p>
          <a:p>
            <a:r>
              <a:rPr lang="en-US" dirty="0"/>
              <a:t>Finds when someone bypasses the pipeline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ttps://i.ytimg.com/vi/XYY4LFyNTws/maxresdefault.jpg">
            <a:extLst>
              <a:ext uri="{FF2B5EF4-FFF2-40B4-BE49-F238E27FC236}">
                <a16:creationId xmlns:a16="http://schemas.microsoft.com/office/drawing/2014/main" id="{86C03657-7E9C-45FB-B7B8-178733DB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39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Temp Table creation in Stored Procedures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  <a:p>
            <a:r>
              <a:rPr lang="en-US" dirty="0"/>
              <a:t>You can do this – the question is, does your </a:t>
            </a:r>
            <a:r>
              <a:rPr lang="en-US"/>
              <a:t>organization want to?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Redgate 2019 State of DevOps Survey </a:t>
            </a:r>
            <a:endParaRPr lang="en-US" dirty="0"/>
          </a:p>
          <a:p>
            <a:r>
              <a:rPr lang="en-US" dirty="0">
                <a:hlinkClick r:id="rId6"/>
              </a:rPr>
              <a:t>Redgate Training on SQL Change Automation</a:t>
            </a:r>
            <a:endParaRPr lang="en-US" dirty="0"/>
          </a:p>
          <a:p>
            <a:r>
              <a:rPr lang="en-US" dirty="0">
                <a:hlinkClick r:id="rId7"/>
              </a:rPr>
              <a:t>Redgate YouTube Channel on SQL Change Automation</a:t>
            </a:r>
            <a:endParaRPr lang="en-US" dirty="0"/>
          </a:p>
          <a:p>
            <a:r>
              <a:rPr lang="en-US" dirty="0">
                <a:hlinkClick r:id="rId8"/>
              </a:rPr>
              <a:t>DB DevOps with Jeffrey Palermo and Paul </a:t>
            </a:r>
            <a:r>
              <a:rPr lang="en-US" dirty="0" err="1">
                <a:hlinkClick r:id="rId8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Now For Something Completely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/>
              <a:t>Also giving a HTTP Security Headers talk</a:t>
            </a:r>
          </a:p>
          <a:p>
            <a:r>
              <a:rPr lang="en-US" dirty="0"/>
              <a:t>1 PM Room 2209 on Friday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20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6" name="Picture 2" descr="Image result for twitter logo">
            <a:extLst>
              <a:ext uri="{FF2B5EF4-FFF2-40B4-BE49-F238E27FC236}">
                <a16:creationId xmlns:a16="http://schemas.microsoft.com/office/drawing/2014/main" id="{D76E44B5-6341-4AE2-9B3D-17414ECD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68238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59A66B3-7923-48CE-86FF-E583484BE360}"/>
              </a:ext>
            </a:extLst>
          </p:cNvPr>
          <p:cNvSpPr txBox="1">
            <a:spLocks/>
          </p:cNvSpPr>
          <p:nvPr/>
        </p:nvSpPr>
        <p:spPr>
          <a:xfrm>
            <a:off x="10080661" y="6185410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B6FE8F-EC38-433F-A579-D4D82EF00A6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4275109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pic>
        <p:nvPicPr>
          <p:cNvPr id="3" name="Picture 2" descr="Image result for twitter logo">
            <a:extLst>
              <a:ext uri="{FF2B5EF4-FFF2-40B4-BE49-F238E27FC236}">
                <a16:creationId xmlns:a16="http://schemas.microsoft.com/office/drawing/2014/main" id="{B0471F33-AFC8-4CE1-92BF-749D64E0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80036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184FF6C-4AA9-429C-B52D-9525325CFF8E}"/>
              </a:ext>
            </a:extLst>
          </p:cNvPr>
          <p:cNvSpPr txBox="1">
            <a:spLocks/>
          </p:cNvSpPr>
          <p:nvPr/>
        </p:nvSpPr>
        <p:spPr>
          <a:xfrm>
            <a:off x="10080661" y="6197208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A92A2E-3190-43CE-AAD1-9068B3CB7084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67181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SQL Server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Developer (not a DBA) and big proponent </a:t>
            </a:r>
            <a:br>
              <a:rPr lang="en-US" dirty="0"/>
            </a:br>
            <a:r>
              <a:rPr lang="en-US" dirty="0"/>
              <a:t>of DevOps</a:t>
            </a:r>
          </a:p>
          <a:p>
            <a:r>
              <a:rPr lang="en-US" dirty="0"/>
              <a:t>Successfully implemented SQL DevOps Pipeline for over a dozen </a:t>
            </a:r>
            <a:r>
              <a:rPr lang="en-US" dirty="0" err="1"/>
              <a:t>db’s</a:t>
            </a:r>
            <a:endParaRPr lang="en-US" dirty="0"/>
          </a:p>
          <a:p>
            <a:pPr lvl="1"/>
            <a:r>
              <a:rPr lang="en-US" dirty="0"/>
              <a:t>Including 25 year old SQL Server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r>
              <a:rPr lang="en-US" dirty="0"/>
              <a:t>Blog at </a:t>
            </a:r>
            <a:r>
              <a:rPr lang="en-US" dirty="0">
                <a:hlinkClick r:id="rId3"/>
              </a:rPr>
              <a:t>scottsauber.com</a:t>
            </a:r>
            <a:endParaRPr lang="en-US" dirty="0"/>
          </a:p>
        </p:txBody>
      </p:sp>
      <p:pic>
        <p:nvPicPr>
          <p:cNvPr id="12" name="Picture 2" descr="LeanTECHniques Logo">
            <a:extLst>
              <a:ext uri="{FF2B5EF4-FFF2-40B4-BE49-F238E27FC236}">
                <a16:creationId xmlns:a16="http://schemas.microsoft.com/office/drawing/2014/main" id="{57D4AA07-5940-415B-8C06-58307DEA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81" y="1630709"/>
            <a:ext cx="2893896" cy="7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Types of team interactions with DB’s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write, review, and deploy the SQL.  No dedicated DBA.</a:t>
            </a:r>
          </a:p>
          <a:p>
            <a:r>
              <a:rPr lang="en-US" dirty="0" err="1"/>
              <a:t>Devs</a:t>
            </a:r>
            <a:r>
              <a:rPr lang="en-US" dirty="0"/>
              <a:t> write the SQL and give to DBA to review and deploy.</a:t>
            </a:r>
          </a:p>
          <a:p>
            <a:r>
              <a:rPr lang="en-US" dirty="0" err="1"/>
              <a:t>Devs</a:t>
            </a:r>
            <a:r>
              <a:rPr lang="en-US" dirty="0"/>
              <a:t> tell DBA’s what they want, DBA’s write, review and deploy the SQL.</a:t>
            </a:r>
          </a:p>
        </p:txBody>
      </p:sp>
      <p:pic>
        <p:nvPicPr>
          <p:cNvPr id="1026" name="Picture 2" descr="https://www.red-gate.com/wp-content/uploads/2019/05/word-image-2.png">
            <a:extLst>
              <a:ext uri="{FF2B5EF4-FFF2-40B4-BE49-F238E27FC236}">
                <a16:creationId xmlns:a16="http://schemas.microsoft.com/office/drawing/2014/main" id="{D00B02A1-185D-4B08-AB38-85B4E0FD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54046"/>
            <a:ext cx="8397801" cy="32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SQL Script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pPr lvl="1"/>
            <a:r>
              <a:rPr lang="en-US" dirty="0"/>
              <a:t>No easy rollbacks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13826</TotalTime>
  <Words>1673</Words>
  <Application>Microsoft Office PowerPoint</Application>
  <PresentationFormat>Widescreen</PresentationFormat>
  <Paragraphs>324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SQL Server DevOps</vt:lpstr>
      <vt:lpstr>PowerPoint Presentation</vt:lpstr>
      <vt:lpstr>Audience</vt:lpstr>
      <vt:lpstr>Agenda</vt:lpstr>
      <vt:lpstr>Purpose</vt:lpstr>
      <vt:lpstr>Who am I? </vt:lpstr>
      <vt:lpstr>Types of team interactions with DB’s</vt:lpstr>
      <vt:lpstr>What a manual workflow may look like today</vt:lpstr>
      <vt:lpstr>What’s wrong with these approaches?</vt:lpstr>
      <vt:lpstr>What is DevOps?</vt:lpstr>
      <vt:lpstr>What is DevOps?</vt:lpstr>
      <vt:lpstr>What is DevOps?</vt:lpstr>
      <vt:lpstr>What is DevOps?</vt:lpstr>
      <vt:lpstr>Desired Outcomes of SQL Server DevOpsifying</vt:lpstr>
      <vt:lpstr>Desired Outcomes of SQL Server DevOpsifying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Tool Review: Flyway</vt:lpstr>
      <vt:lpstr>Flyway Demo</vt:lpstr>
      <vt:lpstr>Tool Review: Redgate SQL Change Automation</vt:lpstr>
      <vt:lpstr>Redgate SQL Change Automation Demo</vt:lpstr>
      <vt:lpstr>Automated Builds: How</vt:lpstr>
      <vt:lpstr>Automated Deployments: How</vt:lpstr>
      <vt:lpstr>Proposed Workflow</vt:lpstr>
      <vt:lpstr>Workflow Demo</vt:lpstr>
      <vt:lpstr>Tool Review: Redgate DLM Dashboard</vt:lpstr>
      <vt:lpstr>PowerPoint Presentation</vt:lpstr>
      <vt:lpstr>Common Gotcha’s Building The Database</vt:lpstr>
      <vt:lpstr>A Word On Rollbacks</vt:lpstr>
      <vt:lpstr>People Challenges</vt:lpstr>
      <vt:lpstr>Takeaways</vt:lpstr>
      <vt:lpstr>Resources</vt:lpstr>
      <vt:lpstr>And Now For Something Completely Different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 Sauber</cp:lastModifiedBy>
  <cp:revision>5</cp:revision>
  <dcterms:created xsi:type="dcterms:W3CDTF">2019-06-08T15:53:23Z</dcterms:created>
  <dcterms:modified xsi:type="dcterms:W3CDTF">2019-07-18T14:19:34Z</dcterms:modified>
</cp:coreProperties>
</file>