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85" r:id="rId3"/>
    <p:sldId id="326" r:id="rId4"/>
    <p:sldId id="322" r:id="rId5"/>
    <p:sldId id="257" r:id="rId6"/>
    <p:sldId id="323" r:id="rId7"/>
    <p:sldId id="331" r:id="rId8"/>
    <p:sldId id="325" r:id="rId9"/>
    <p:sldId id="329" r:id="rId10"/>
    <p:sldId id="311" r:id="rId11"/>
    <p:sldId id="330" r:id="rId12"/>
    <p:sldId id="360" r:id="rId13"/>
    <p:sldId id="324" r:id="rId14"/>
    <p:sldId id="354" r:id="rId15"/>
    <p:sldId id="327" r:id="rId16"/>
    <p:sldId id="344" r:id="rId17"/>
    <p:sldId id="351" r:id="rId18"/>
    <p:sldId id="345" r:id="rId19"/>
    <p:sldId id="341" r:id="rId20"/>
    <p:sldId id="333" r:id="rId21"/>
    <p:sldId id="334" r:id="rId22"/>
    <p:sldId id="346" r:id="rId23"/>
    <p:sldId id="338" r:id="rId24"/>
    <p:sldId id="355" r:id="rId25"/>
    <p:sldId id="336" r:id="rId26"/>
    <p:sldId id="350" r:id="rId27"/>
    <p:sldId id="359" r:id="rId28"/>
    <p:sldId id="357" r:id="rId29"/>
    <p:sldId id="340" r:id="rId30"/>
    <p:sldId id="356" r:id="rId31"/>
    <p:sldId id="339" r:id="rId32"/>
    <p:sldId id="362" r:id="rId33"/>
    <p:sldId id="348" r:id="rId34"/>
    <p:sldId id="347" r:id="rId35"/>
    <p:sldId id="343" r:id="rId36"/>
    <p:sldId id="349" r:id="rId37"/>
    <p:sldId id="328" r:id="rId38"/>
    <p:sldId id="314" r:id="rId39"/>
    <p:sldId id="31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4354" autoAdjust="0"/>
  </p:normalViewPr>
  <p:slideViewPr>
    <p:cSldViewPr snapToGrid="0">
      <p:cViewPr varScale="1">
        <p:scale>
          <a:sx n="84" d="100"/>
          <a:sy n="84" d="100"/>
        </p:scale>
        <p:origin x="161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078E8-F4E8-4F0D-BC96-A6FC316E7AB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EE071-6BA9-400B-8DDD-7178D39C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7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 to </a:t>
            </a:r>
            <a:r>
              <a:rPr lang="en-US" dirty="0" err="1"/>
              <a:t>AzDO</a:t>
            </a:r>
            <a:endParaRPr lang="en-US" dirty="0"/>
          </a:p>
          <a:p>
            <a:r>
              <a:rPr lang="en-US" dirty="0"/>
              <a:t>Login to </a:t>
            </a:r>
            <a:r>
              <a:rPr lang="en-US" dirty="0" err="1"/>
              <a:t>AzDo</a:t>
            </a:r>
            <a:r>
              <a:rPr lang="en-US" dirty="0"/>
              <a:t> on incognito</a:t>
            </a:r>
          </a:p>
          <a:p>
            <a:r>
              <a:rPr lang="en-US" dirty="0"/>
              <a:t>Start agent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17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29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41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44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33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31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30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1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Running the same script in every environment increases the likelihood of a successful Production deployment.  If the exact same set of scripts works in every other environment prior to Production, that can give you a lot of confidence that it will work in Production as well.</a:t>
            </a:r>
          </a:p>
          <a:p>
            <a:endParaRPr lang="en-US" dirty="0"/>
          </a:p>
          <a:p>
            <a:r>
              <a:rPr lang="en-US" dirty="0"/>
              <a:t>This is one of the reasons that the “Compare” method I mentioned earlier fails.  Often you are running a deployment for the first time so who knows if you remembered to deploy everything.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29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1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70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2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27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372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133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25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567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154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092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771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0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642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76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Devs</a:t>
            </a:r>
            <a:r>
              <a:rPr lang="en-US" dirty="0"/>
              <a:t> + DBA’s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991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090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685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556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44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25 year old DB that was multi-tenant where each customer had their own DB instances, each DB had thousands of DB objects, stored procedures that used Linked Servers, dead stored procedures referencing removed columns,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7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26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49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one is fun because the people who need to implement the monitoring are the ones who are the only ones who can make changes to production.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31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573B-E35E-4208-B821-FF430EF8C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E7257-560B-4615-991C-397E35D4E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D6788-FB5A-47B8-885A-AF24A096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2A8A8-6671-4624-B635-E181E2BF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E38EA-08B7-4D9B-8C44-10A93A33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6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ED1F-BF9F-4AA9-B56A-292A3162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94574-90E1-42F9-91C5-5D9224192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774E5-55A4-4CCE-802C-57DB8609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65A24-0FF0-4E90-982B-3AD18656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9BBB4-0F30-405E-811B-E0237E83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8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3FA53-F390-46DF-93F1-DAE4BAE8D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123BF-6D30-46B2-96A3-A6EA2F1B0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4F669-ED13-44C7-A855-79763C32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B281C-8C37-462A-8DEE-6AAC908D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2878B-ABDE-43BC-9F1E-BDD59FCD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8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B54A-6A23-4B61-8D51-36F8A3C6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0114B-B350-4A19-9918-AAA6526AE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2BDF5-0A24-45D2-89E0-2DB3BFCD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E3FF8-F265-4B87-9DA3-1FB6CB22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69003-0505-4349-88C7-43FFD3C5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19BE-C600-4614-B8F1-FA44CD30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86AE1-7C97-4FAB-9BD7-3F27377AA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A5680-68FA-48EC-91D7-0B7C4881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8B3CA-0C36-4A9B-AAC8-D3DF8449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053A-75EE-4F4C-9139-89EB524D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1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0414-1A21-4F66-8B3D-43FCB56A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07A8-9D2F-45AD-9824-979C7FE61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F69F5-AA74-4B9B-B4DF-AAAA6F195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11CAC-137E-4BF7-A065-8890481A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ED315-12E9-46E6-8403-D0AAD92B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7DCB9-A786-4DA9-B613-67B5DC9F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8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CD2E-953E-45EC-93E8-1813062B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A7095-D709-4AA3-B448-20CFE8E38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29DBB-6183-4B29-AE97-48CFC8067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2DCE3-32D1-4B4C-B997-AC627872B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088F70-120E-4CAC-B52B-8BD2CD109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571D0-70F9-48D6-B426-8EF3FD9B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5C268-7961-4E0D-9D3A-D7095CC6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CBF08-193F-4424-A375-EEC60AC5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88BC-ADFE-42C1-86FB-77DB92F2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1B9DB-CA13-41EE-AB6E-264ACC07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12646-1046-4F2A-BC4E-B9EF796C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84D7B-7C29-4240-BE20-370C6127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2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4D470-397A-4145-A092-9C83F5C1E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14456-7775-4BF3-AACB-DEBC06B1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1301F-C3C5-4905-A725-48BB3703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2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CDE4-12B0-4CEF-A26C-9C35F9DE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A8FC-0C68-430B-A532-E55CB876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B12C8-5E75-46E4-BC1F-A49EF8733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BDD19-E923-4467-844C-64F3DBFB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BF796-D912-4890-9936-6115D736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A44E1-CD0E-46A8-90AB-4F49EC78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5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6A0E-5917-4A8F-9BF9-1225028B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94045-0869-4A44-B083-D2AE055EC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C4300-1372-44FC-8F40-C1591F411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2C5AC-1CD0-4646-8794-73A58415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B483B-7885-48AB-AB9E-B4F219ED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68860-DBAB-483F-8B84-F2010263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3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B9EE1-19CD-423B-8898-B64C06CD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2C0D7-D161-48BE-B041-389788F0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0A482-3A3E-4587-9C2D-F283B554D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88F0F-0AC1-4BBB-9678-DF02E273273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19E5-BAE6-40F3-AE68-DEFB049FF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3DD35-8AE7-482E-80CE-9EC793FEC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8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com/article/19/6/you-cant-buy-devop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imple-talk/opinion/editorials/implementing-devops-doesnt-get-rid-of-database-administrator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olutions/database-devops/report-2019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products/sql-development/sql-change-automation/entrypage/ssms-addin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B7xqDBTRpGQ&amp;feature=youtu.be" TargetMode="External"/><Relationship Id="rId3" Type="http://schemas.openxmlformats.org/officeDocument/2006/relationships/hyperlink" Target="https://www.red-gate.com/simple-talk/" TargetMode="External"/><Relationship Id="rId7" Type="http://schemas.openxmlformats.org/officeDocument/2006/relationships/hyperlink" Target="https://www.youtube.com/channel/UCuthFQQx3015i9Rvqw3U1VA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d-gate.com/hub/university/sql-change-automation-with-migrations/introduction-to-source-control-through-migrations-with-sca/why-would-we-use-migrations" TargetMode="External"/><Relationship Id="rId5" Type="http://schemas.openxmlformats.org/officeDocument/2006/relationships/hyperlink" Target="http://assets.red-gate.com/solutions/database-devops/state-of-database-devops-2019.pdf" TargetMode="External"/><Relationship Id="rId4" Type="http://schemas.openxmlformats.org/officeDocument/2006/relationships/hyperlink" Target="https://www.red-gate.com/simple-talk/sql/database-devops-sql/" TargetMode="External"/><Relationship Id="rId9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ottsauber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3796"/>
            <a:ext cx="9144000" cy="1760537"/>
          </a:xfrm>
        </p:spPr>
        <p:txBody>
          <a:bodyPr>
            <a:normAutofit/>
          </a:bodyPr>
          <a:lstStyle/>
          <a:p>
            <a:r>
              <a:rPr lang="en-US" sz="7700" b="1" dirty="0"/>
              <a:t>SQL Server DevOps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38EF936-BB12-46CA-86F7-049CEBB8D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09963"/>
            <a:ext cx="12192000" cy="3371040"/>
          </a:xfrm>
        </p:spPr>
        <p:txBody>
          <a:bodyPr>
            <a:normAutofit lnSpcReduction="10000"/>
          </a:bodyPr>
          <a:lstStyle/>
          <a:p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100" dirty="0">
                <a:solidFill>
                  <a:schemeClr val="bg1">
                    <a:lumMod val="50000"/>
                  </a:schemeClr>
                </a:solidFill>
              </a:rPr>
              <a:t>Scott Sauber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Slides up at scottsauber.com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F464C5-3076-4402-9791-59D524AC8DC8}"/>
              </a:ext>
            </a:extLst>
          </p:cNvPr>
          <p:cNvGrpSpPr/>
          <p:nvPr/>
        </p:nvGrpSpPr>
        <p:grpSpPr>
          <a:xfrm>
            <a:off x="5079930" y="4678342"/>
            <a:ext cx="2106544" cy="474323"/>
            <a:chOff x="9994831" y="6185410"/>
            <a:chExt cx="2106544" cy="474323"/>
          </a:xfrm>
        </p:grpSpPr>
        <p:pic>
          <p:nvPicPr>
            <p:cNvPr id="6" name="Picture 2" descr="Image result for twitter logo">
              <a:extLst>
                <a:ext uri="{FF2B5EF4-FFF2-40B4-BE49-F238E27FC236}">
                  <a16:creationId xmlns:a16="http://schemas.microsoft.com/office/drawing/2014/main" id="{BF5CBA11-98FF-4FEC-A8EF-50E5FADF0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9B9DABC1-AB03-4BB4-80DE-95414137804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8" name="Picture 2" descr="Image result for twitter logo">
              <a:extLst>
                <a:ext uri="{FF2B5EF4-FFF2-40B4-BE49-F238E27FC236}">
                  <a16:creationId xmlns:a16="http://schemas.microsoft.com/office/drawing/2014/main" id="{9312450C-A15A-4CF9-8CFC-DDCA027CB8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30679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DevOps?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“DevOps is the union of </a:t>
            </a:r>
            <a:r>
              <a:rPr lang="en-US" sz="4800" b="1" u="sng" dirty="0"/>
              <a:t>people</a:t>
            </a:r>
            <a:r>
              <a:rPr lang="en-US" sz="4800" dirty="0"/>
              <a:t>, </a:t>
            </a:r>
            <a:r>
              <a:rPr lang="en-US" sz="4800" b="1" u="sng" dirty="0"/>
              <a:t>process</a:t>
            </a:r>
            <a:r>
              <a:rPr lang="en-US" sz="4800" dirty="0"/>
              <a:t>, and </a:t>
            </a:r>
            <a:r>
              <a:rPr lang="en-US" sz="4800" b="1" u="sng" dirty="0"/>
              <a:t>products</a:t>
            </a:r>
            <a:r>
              <a:rPr lang="en-US" sz="4800" dirty="0"/>
              <a:t> to enable continuous delivery of value to our end users.”</a:t>
            </a:r>
          </a:p>
          <a:p>
            <a:pPr marL="0" indent="0">
              <a:buNone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r">
              <a:buNone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- Donovan Brown</a:t>
            </a:r>
          </a:p>
        </p:txBody>
      </p:sp>
    </p:spTree>
    <p:extLst>
      <p:ext uri="{BB962C8B-B14F-4D97-AF65-F5344CB8AC3E}">
        <p14:creationId xmlns:p14="http://schemas.microsoft.com/office/powerpoint/2010/main" val="652160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DevOps?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“DevOps is the union of people, process, and products to enable continuous delivery of </a:t>
            </a:r>
            <a:r>
              <a:rPr lang="en-US" sz="4800" b="1" u="sng" dirty="0"/>
              <a:t>value</a:t>
            </a:r>
            <a:r>
              <a:rPr lang="en-US" sz="4800" dirty="0"/>
              <a:t> to our </a:t>
            </a:r>
            <a:r>
              <a:rPr lang="en-US" sz="4800" b="1" u="sng" dirty="0"/>
              <a:t>end users</a:t>
            </a:r>
            <a:r>
              <a:rPr lang="en-US" sz="4800" dirty="0"/>
              <a:t>.”</a:t>
            </a:r>
          </a:p>
          <a:p>
            <a:pPr marL="0" indent="0">
              <a:buNone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r">
              <a:buNone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- Donovan Brown</a:t>
            </a:r>
          </a:p>
        </p:txBody>
      </p:sp>
    </p:spTree>
    <p:extLst>
      <p:ext uri="{BB962C8B-B14F-4D97-AF65-F5344CB8AC3E}">
        <p14:creationId xmlns:p14="http://schemas.microsoft.com/office/powerpoint/2010/main" val="2326190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DevOps?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“You can’t change culture and process with a credit card.”</a:t>
            </a:r>
          </a:p>
          <a:p>
            <a:pPr marL="0" indent="0">
              <a:buNone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r">
              <a:buNone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hlinkClick r:id="rId2"/>
              </a:rPr>
              <a:t>Julie Gunderson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305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Desired Outcomes of SQL Server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DevOpsifying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of importance: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is source controlled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deployments are at most a single click of a button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builds for verification on each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Monitor production database for out-of-band changes</a:t>
            </a:r>
          </a:p>
          <a:p>
            <a:pPr lvl="1"/>
            <a:r>
              <a:rPr lang="en-US" dirty="0"/>
              <a:t>This one is fun because people.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CA7531-6FAA-4891-B1D7-9FDA6AC126B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C669AE34-A5D8-4A0E-9A9E-558B2DCD673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D1216F-E1C7-4AB7-9312-DB51AE563A9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162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Desired Outcomes of SQL Server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DevOpsifying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CA7531-6FAA-4891-B1D7-9FDA6AC126B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C669AE34-A5D8-4A0E-9A9E-558B2DCD673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D1216F-E1C7-4AB7-9312-DB51AE563A9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65AF943-ADC9-4C93-8A5C-59B451181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782" y="1628234"/>
            <a:ext cx="5863473" cy="518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96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is this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Source Control traditionally not built-in to SQL Server tools (SSMS)</a:t>
            </a:r>
          </a:p>
          <a:p>
            <a:r>
              <a:rPr lang="en-US" dirty="0"/>
              <a:t>Sins have been committed in your legacy databases over time</a:t>
            </a:r>
          </a:p>
          <a:p>
            <a:pPr lvl="1"/>
            <a:r>
              <a:rPr lang="en-US" dirty="0"/>
              <a:t>Linked servers, DB hopping</a:t>
            </a:r>
          </a:p>
          <a:p>
            <a:r>
              <a:rPr lang="en-US" dirty="0"/>
              <a:t>Requires </a:t>
            </a:r>
            <a:r>
              <a:rPr lang="en-US" dirty="0" err="1"/>
              <a:t>Devs</a:t>
            </a:r>
            <a:r>
              <a:rPr lang="en-US" dirty="0"/>
              <a:t> + DBA’s to talk to each other</a:t>
            </a:r>
          </a:p>
          <a:p>
            <a:r>
              <a:rPr lang="en-US" dirty="0"/>
              <a:t>DBA’s think they are getting cut out</a:t>
            </a:r>
          </a:p>
          <a:p>
            <a:r>
              <a:rPr lang="en-US" dirty="0"/>
              <a:t>Spoiler: they’re not.  The crappy part of their job is, so they can do more value add work.</a:t>
            </a:r>
          </a:p>
          <a:p>
            <a:r>
              <a:rPr lang="en-US" dirty="0">
                <a:hlinkClick r:id="rId3"/>
              </a:rPr>
              <a:t>Redgate article on “Implementing DevOps Doesn’t Get Rid Of Database Administrators”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E5E0F9-FB00-400A-9324-32500623CDC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BB7FA65-47F2-43B6-94E8-639CD71B004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6B2885-3404-40FB-803F-5A8DA741152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319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is this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66% of companies do not have automated builds and deploys for their databases</a:t>
            </a:r>
          </a:p>
          <a:p>
            <a:pPr lvl="1"/>
            <a:r>
              <a:rPr lang="en-US" dirty="0">
                <a:hlinkClick r:id="rId3"/>
              </a:rPr>
              <a:t>Per Redgate Survey</a:t>
            </a:r>
            <a:endParaRPr lang="en-US" dirty="0"/>
          </a:p>
          <a:p>
            <a:r>
              <a:rPr lang="en-US" dirty="0"/>
              <a:t>The database is stateful, applications are not (or shouldn’t be.)</a:t>
            </a:r>
          </a:p>
          <a:p>
            <a:r>
              <a:rPr lang="en-US" dirty="0"/>
              <a:t>Rollback of an app is “delete all these files and replace them with these ones….”</a:t>
            </a:r>
          </a:p>
          <a:p>
            <a:r>
              <a:rPr lang="en-US" dirty="0"/>
              <a:t>Rollback of a database requires thought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3BD5C8-D911-42CF-995A-8B6EC8F059B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620FAF49-E62B-438B-9DF7-32D7C8D705D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736D55-D3C4-43EE-9D3C-B93C509CA78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774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82957"/>
            <a:ext cx="10515600" cy="33940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Let’s get to </a:t>
            </a:r>
            <a:r>
              <a:rPr lang="en-US" sz="6600" dirty="0" err="1"/>
              <a:t>DevOpsing</a:t>
            </a:r>
            <a:endParaRPr lang="en-US" sz="6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5F2807-E467-458E-8800-3C948291DF2A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DDF336D-A9F8-4764-8766-9AF5C55F756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439E733-0EDA-49D9-AB11-FB371F3B2F1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314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Schema Structure</a:t>
            </a:r>
          </a:p>
          <a:p>
            <a:pPr lvl="1"/>
            <a:r>
              <a:rPr lang="en-US" dirty="0"/>
              <a:t>Tables, Views, Stored Procedures, etc.</a:t>
            </a:r>
          </a:p>
          <a:p>
            <a:r>
              <a:rPr lang="en-US" dirty="0"/>
              <a:t>Static Data</a:t>
            </a:r>
          </a:p>
          <a:p>
            <a:pPr lvl="1"/>
            <a:r>
              <a:rPr lang="en-US" dirty="0"/>
              <a:t>Data required for the application to run successfully</a:t>
            </a:r>
          </a:p>
          <a:p>
            <a:pPr lvl="1"/>
            <a:r>
              <a:rPr lang="en-US" dirty="0"/>
              <a:t>Lookup Tables, Roles table for users in a system, Configuration values, etc.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DA682C-6F2E-4A71-A024-D8C14ECAD43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334BEEED-287F-4297-BEE6-B572DB0CFB1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2C4391-B1FE-49B4-A413-C455E99314C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329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How - 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Model-based</a:t>
            </a:r>
          </a:p>
          <a:p>
            <a:r>
              <a:rPr lang="en-US" dirty="0"/>
              <a:t>Migration-based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1B22-6701-4D23-A124-D2B46EDCA71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D9E0DA7B-614E-445E-9F99-52325FF4A47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7DBD7E-2861-45C0-A210-28945EAE0E00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29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9637"/>
          </a:xfrm>
        </p:spPr>
        <p:txBody>
          <a:bodyPr>
            <a:normAutofit/>
          </a:bodyPr>
          <a:lstStyle/>
          <a:p>
            <a:r>
              <a:rPr lang="en-US" dirty="0"/>
              <a:t>Developers + DBA’s who want to automate their SQL Server builds and deployments</a:t>
            </a:r>
          </a:p>
          <a:p>
            <a:r>
              <a:rPr lang="en-US" dirty="0"/>
              <a:t>Unsure where to get started</a:t>
            </a:r>
          </a:p>
          <a:p>
            <a:r>
              <a:rPr lang="en-US" dirty="0"/>
              <a:t>Poll</a:t>
            </a:r>
          </a:p>
          <a:p>
            <a:pPr lvl="1"/>
            <a:r>
              <a:rPr lang="en-US" dirty="0" err="1"/>
              <a:t>Devs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DBAs?</a:t>
            </a:r>
          </a:p>
          <a:p>
            <a:pPr lvl="1"/>
            <a:r>
              <a:rPr lang="en-US" dirty="0"/>
              <a:t>Managers?</a:t>
            </a:r>
          </a:p>
          <a:p>
            <a:pPr lvl="1"/>
            <a:r>
              <a:rPr lang="en-US" dirty="0"/>
              <a:t>Other?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E5378A-6FF0-4624-8085-FEF4C35499E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9DA2B4CB-38FE-4C6E-8BEE-075F81D8685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C1E2DB-378E-4A94-AC9A-4A7142A3066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410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Model-based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an “ideal model” of your DB.</a:t>
            </a:r>
          </a:p>
          <a:p>
            <a:r>
              <a:rPr lang="en-US" dirty="0"/>
              <a:t>Let a tool figure out how to migrate your Production DB to that ideal model.</a:t>
            </a:r>
          </a:p>
          <a:p>
            <a:r>
              <a:rPr lang="en-US" dirty="0"/>
              <a:t>Examples of tools: Redgate SQL Source Control and Microsoft DACPAC</a:t>
            </a:r>
          </a:p>
          <a:p>
            <a:r>
              <a:rPr lang="en-US" dirty="0"/>
              <a:t>I do not prefer this approach</a:t>
            </a:r>
          </a:p>
          <a:p>
            <a:pPr lvl="1"/>
            <a:r>
              <a:rPr lang="en-US" dirty="0"/>
              <a:t>Scenarios like Column Renames</a:t>
            </a:r>
          </a:p>
          <a:p>
            <a:pPr lvl="1"/>
            <a:r>
              <a:rPr lang="en-US" dirty="0"/>
              <a:t>Minimal insight into “how” it got there.</a:t>
            </a:r>
          </a:p>
          <a:p>
            <a:r>
              <a:rPr lang="en-US" dirty="0"/>
              <a:t>This approach is losing mindshare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60DAB3C-6A78-4029-9038-491FA3CF315C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ED6D0F53-1479-4163-A855-CB7297319AD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AD4C0E-E203-49CF-8D37-633F70A39CA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Migration-based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1179"/>
          </a:xfrm>
        </p:spPr>
        <p:txBody>
          <a:bodyPr>
            <a:normAutofit/>
          </a:bodyPr>
          <a:lstStyle/>
          <a:p>
            <a:r>
              <a:rPr lang="en-US" dirty="0"/>
              <a:t>Every change is scripted</a:t>
            </a:r>
          </a:p>
          <a:p>
            <a:r>
              <a:rPr lang="en-US" dirty="0"/>
              <a:t>Scripts are committed to source control</a:t>
            </a:r>
          </a:p>
          <a:p>
            <a:r>
              <a:rPr lang="en-US" dirty="0"/>
              <a:t>Scripts run in order (date-based or #-based)</a:t>
            </a:r>
          </a:p>
          <a:p>
            <a:r>
              <a:rPr lang="en-US" dirty="0"/>
              <a:t>Which scripts have run are kept track in a table</a:t>
            </a:r>
          </a:p>
          <a:p>
            <a:r>
              <a:rPr lang="en-US" dirty="0"/>
              <a:t>Write them up front during dev</a:t>
            </a:r>
          </a:p>
          <a:p>
            <a:r>
              <a:rPr lang="en-US" dirty="0"/>
              <a:t>Run the same scripts in every environment</a:t>
            </a:r>
          </a:p>
          <a:p>
            <a:r>
              <a:rPr lang="en-US" dirty="0"/>
              <a:t>Examples of tools: Redgate SQL Change Automation (hybrid), Flyway, </a:t>
            </a:r>
            <a:r>
              <a:rPr lang="en-US" dirty="0" err="1"/>
              <a:t>DbUp</a:t>
            </a:r>
            <a:r>
              <a:rPr lang="en-US" dirty="0"/>
              <a:t>, and </a:t>
            </a:r>
            <a:r>
              <a:rPr lang="en-US" dirty="0" err="1"/>
              <a:t>RoundhousE</a:t>
            </a:r>
            <a:endParaRPr lang="en-US" dirty="0"/>
          </a:p>
          <a:p>
            <a:r>
              <a:rPr lang="en-US" dirty="0"/>
              <a:t>Migration-based is my preferred approach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F3EC3D-EB54-4FAE-A29A-6F87EA9701C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F21CB59-BB57-4597-BDC3-FE5D3E7D8F7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22A7A4-70C2-428F-87D1-647CA644AFE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7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Code + Application Code should live together in the same Source Control Repository</a:t>
            </a:r>
          </a:p>
          <a:p>
            <a:r>
              <a:rPr lang="en-US" dirty="0"/>
              <a:t>One Pull Request/Commit/</a:t>
            </a:r>
            <a:r>
              <a:rPr lang="en-US" dirty="0" err="1"/>
              <a:t>Checkin</a:t>
            </a:r>
            <a:r>
              <a:rPr lang="en-US" dirty="0"/>
              <a:t> for the application code and SQL code</a:t>
            </a:r>
          </a:p>
          <a:p>
            <a:r>
              <a:rPr lang="en-US" dirty="0"/>
              <a:t>Ideally Final Schema and Migrations live together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BFC9EB-92C4-4422-8746-157976DD475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3474D92-83F5-460B-AB7F-4D24D8BE4E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810B0E-AE75-4CD7-A41F-C4743AD3AF1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218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Tool Review: Flyway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</a:t>
            </a:r>
          </a:p>
          <a:p>
            <a:r>
              <a:rPr lang="en-US" dirty="0"/>
              <a:t>Migration-based approach</a:t>
            </a:r>
          </a:p>
          <a:p>
            <a:r>
              <a:rPr lang="en-US" dirty="0"/>
              <a:t>Command line tool</a:t>
            </a:r>
          </a:p>
          <a:p>
            <a:r>
              <a:rPr lang="en-US" dirty="0"/>
              <a:t>$950/</a:t>
            </a:r>
            <a:r>
              <a:rPr lang="en-US" dirty="0" err="1"/>
              <a:t>yr</a:t>
            </a:r>
            <a:r>
              <a:rPr lang="en-US" dirty="0"/>
              <a:t> for 10 schemas for Pro, $2950/</a:t>
            </a:r>
            <a:r>
              <a:rPr lang="en-US" dirty="0" err="1"/>
              <a:t>yr</a:t>
            </a:r>
            <a:r>
              <a:rPr lang="en-US" dirty="0"/>
              <a:t>/10 schemas for Enterprise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F7BD60-2860-40E8-824E-899960DDCF64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A731B29E-B1AF-49D9-AB14-B18BB8EFAB0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E10D2D-C70A-4AFA-882E-05473E7F24A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594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Flyway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r>
              <a:rPr lang="en-US" dirty="0"/>
              <a:t>Config</a:t>
            </a:r>
          </a:p>
          <a:p>
            <a:r>
              <a:rPr lang="en-US" dirty="0"/>
              <a:t>Baseline</a:t>
            </a:r>
          </a:p>
          <a:p>
            <a:r>
              <a:rPr lang="en-US" dirty="0"/>
              <a:t>Migrate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F7BD60-2860-40E8-824E-899960DDCF64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A731B29E-B1AF-49D9-AB14-B18BB8EFAB0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E10D2D-C70A-4AFA-882E-05473E7F24A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0225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Tool Review: Redgate SQL Change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Migration-first approach, but hybrid</a:t>
            </a:r>
          </a:p>
          <a:p>
            <a:r>
              <a:rPr lang="en-US" dirty="0"/>
              <a:t>Also supports showing the final state of your application</a:t>
            </a:r>
          </a:p>
          <a:p>
            <a:pPr lvl="1"/>
            <a:r>
              <a:rPr lang="en-US" dirty="0"/>
              <a:t>Not used for deployment</a:t>
            </a:r>
          </a:p>
          <a:p>
            <a:r>
              <a:rPr lang="en-US" dirty="0"/>
              <a:t>Visual Studio Extension</a:t>
            </a:r>
          </a:p>
          <a:p>
            <a:r>
              <a:rPr lang="en-US" dirty="0"/>
              <a:t>Make changes in DB, use VS to get those changes as migration scripts</a:t>
            </a:r>
          </a:p>
          <a:p>
            <a:r>
              <a:rPr lang="en-US" dirty="0">
                <a:hlinkClick r:id="rId3"/>
              </a:rPr>
              <a:t>SSMS Extension in Beta</a:t>
            </a:r>
            <a:endParaRPr lang="en-US" dirty="0"/>
          </a:p>
          <a:p>
            <a:r>
              <a:rPr lang="en-US" dirty="0"/>
              <a:t>Builds your DB from scratch as a dry-run</a:t>
            </a:r>
          </a:p>
          <a:p>
            <a:r>
              <a:rPr lang="en-US" dirty="0"/>
              <a:t>Integrates with </a:t>
            </a:r>
            <a:r>
              <a:rPr lang="en-US" dirty="0" err="1"/>
              <a:t>MSBuild</a:t>
            </a:r>
            <a:r>
              <a:rPr lang="en-US" dirty="0"/>
              <a:t>, Azure DevOps, TeamCity, and Octopus Deploy</a:t>
            </a:r>
          </a:p>
          <a:p>
            <a:r>
              <a:rPr lang="en-US" dirty="0"/>
              <a:t>Need SQL Toolbelt (which comes with 13 other tools)</a:t>
            </a:r>
          </a:p>
          <a:p>
            <a:r>
              <a:rPr lang="en-US" dirty="0"/>
              <a:t>$3095/developer for 1 </a:t>
            </a:r>
            <a:r>
              <a:rPr lang="en-US" dirty="0" err="1"/>
              <a:t>yr</a:t>
            </a:r>
            <a:r>
              <a:rPr lang="en-US" dirty="0"/>
              <a:t> support, $4333/developer for 3 </a:t>
            </a:r>
            <a:r>
              <a:rPr lang="en-US" dirty="0" err="1"/>
              <a:t>yrs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54B9E8-2598-4FA4-8ED8-CC5FC5DBB56B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66BF4052-D0CC-41F7-8311-69084B90F9AD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F7D247-D11A-48F4-8D3F-EA033269F310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844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Redgate SQL Change Automation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  <a:p>
            <a:r>
              <a:rPr lang="en-US" dirty="0"/>
              <a:t>Schema</a:t>
            </a:r>
          </a:p>
          <a:p>
            <a:r>
              <a:rPr lang="en-US" dirty="0"/>
              <a:t>Static data</a:t>
            </a:r>
          </a:p>
          <a:p>
            <a:r>
              <a:rPr lang="en-US" dirty="0"/>
              <a:t>Stored Procedure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68E0B1-03C7-41C3-8DEA-DB8DEB08F16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0710ACF4-D38E-4E30-9B9F-56BD9F642E1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5EB0B1B-386E-4E9C-9733-34C4453E58A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440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Automated Builds: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Responsibilities:</a:t>
            </a:r>
          </a:p>
          <a:p>
            <a:pPr lvl="1"/>
            <a:r>
              <a:rPr lang="en-US" dirty="0"/>
              <a:t>Take migrations and deploy them to an independent DB</a:t>
            </a:r>
          </a:p>
          <a:p>
            <a:pPr lvl="1"/>
            <a:r>
              <a:rPr lang="en-US" dirty="0"/>
              <a:t>Spin up new DB for you or have dedicated CI DB</a:t>
            </a:r>
          </a:p>
          <a:p>
            <a:r>
              <a:rPr lang="en-US" dirty="0"/>
              <a:t>Use a Build tool</a:t>
            </a:r>
          </a:p>
          <a:p>
            <a:r>
              <a:rPr lang="en-US" dirty="0"/>
              <a:t>Azure DevOps</a:t>
            </a:r>
          </a:p>
          <a:p>
            <a:r>
              <a:rPr lang="en-US" dirty="0"/>
              <a:t>Jenkins</a:t>
            </a:r>
          </a:p>
          <a:p>
            <a:r>
              <a:rPr lang="en-US" dirty="0"/>
              <a:t>TeamCity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BFC9EB-92C4-4422-8746-157976DD475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3474D92-83F5-460B-AB7F-4D24D8BE4E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810B0E-AE75-4CD7-A41F-C4743AD3AF1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146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Automated Deployments: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Responsibilities:</a:t>
            </a:r>
          </a:p>
          <a:p>
            <a:pPr lvl="1"/>
            <a:r>
              <a:rPr lang="en-US" dirty="0"/>
              <a:t>Deploy to each Environment</a:t>
            </a:r>
          </a:p>
          <a:p>
            <a:pPr lvl="1"/>
            <a:r>
              <a:rPr lang="en-US" dirty="0"/>
              <a:t>Swap out secrets (i.e. connection strings)</a:t>
            </a:r>
          </a:p>
          <a:p>
            <a:r>
              <a:rPr lang="en-US" dirty="0"/>
              <a:t>Use Deployment tool</a:t>
            </a:r>
          </a:p>
          <a:p>
            <a:r>
              <a:rPr lang="en-US" dirty="0"/>
              <a:t>Octopus Deploy</a:t>
            </a:r>
          </a:p>
          <a:p>
            <a:r>
              <a:rPr lang="en-US" dirty="0"/>
              <a:t>Azure DevOps</a:t>
            </a:r>
          </a:p>
          <a:p>
            <a:r>
              <a:rPr lang="en-US" dirty="0"/>
              <a:t>Jenkins</a:t>
            </a:r>
          </a:p>
          <a:p>
            <a:r>
              <a:rPr lang="en-US" dirty="0"/>
              <a:t>TeamCity</a:t>
            </a:r>
          </a:p>
          <a:p>
            <a:r>
              <a:rPr lang="en-US" dirty="0"/>
              <a:t>Bamboo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BFC9EB-92C4-4422-8746-157976DD475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3474D92-83F5-460B-AB7F-4D24D8BE4E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810B0E-AE75-4CD7-A41F-C4743AD3AF1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001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Developer adds their application code and SQL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Developer commits to a branch and sends a Pull Request for code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Another developer reviews the application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DBA/senior person reviews SQL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both are approved, the code is merged into master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is built independently to verify the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Deployments are then a button push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8B88D8-5948-4E4C-A6F6-B20E70100A8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A19519F-4567-4157-8589-AEC8D0BB705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63F63E-2BAA-41B1-A1AA-84441D97CD6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254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choices do I need to make?</a:t>
            </a:r>
          </a:p>
          <a:p>
            <a:r>
              <a:rPr lang="en-US" dirty="0"/>
              <a:t>What are the tradeoffs?</a:t>
            </a:r>
          </a:p>
          <a:p>
            <a:r>
              <a:rPr lang="en-US" dirty="0"/>
              <a:t>What tools are out there?</a:t>
            </a:r>
          </a:p>
          <a:p>
            <a:r>
              <a:rPr lang="en-US" dirty="0"/>
              <a:t>What hurdles will I face?</a:t>
            </a:r>
          </a:p>
          <a:p>
            <a:r>
              <a:rPr lang="en-US" dirty="0"/>
              <a:t>Demos</a:t>
            </a:r>
          </a:p>
          <a:p>
            <a:r>
              <a:rPr lang="en-US" dirty="0"/>
              <a:t>Questions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39A9CE-C7EB-4E97-86E4-7038185B054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2229353B-AF80-4FA1-A290-889FFCA819E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A5A6B6-4F71-4CAB-A81F-16ECC8919324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6743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Workflow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r>
              <a:rPr lang="en-US" dirty="0"/>
              <a:t>Add Migration</a:t>
            </a:r>
          </a:p>
          <a:p>
            <a:r>
              <a:rPr lang="en-US" dirty="0"/>
              <a:t>Reviewed by DBA/senior person</a:t>
            </a:r>
          </a:p>
          <a:p>
            <a:r>
              <a:rPr lang="en-US" dirty="0"/>
              <a:t>Build server</a:t>
            </a:r>
          </a:p>
          <a:p>
            <a:r>
              <a:rPr lang="en-US" dirty="0"/>
              <a:t>Deploy changes to databases</a:t>
            </a:r>
          </a:p>
          <a:p>
            <a:r>
              <a:rPr lang="en-US" dirty="0"/>
              <a:t>Promote through environments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8B88D8-5948-4E4C-A6F6-B20E70100A8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A19519F-4567-4157-8589-AEC8D0BB705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63F63E-2BAA-41B1-A1AA-84441D97CD6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9644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Tool Review: Redgate DLM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Monitors and alerts on SQL Server schema changes</a:t>
            </a:r>
          </a:p>
          <a:p>
            <a:r>
              <a:rPr lang="en-US" dirty="0"/>
              <a:t>Audit history of changes</a:t>
            </a:r>
          </a:p>
          <a:p>
            <a:r>
              <a:rPr lang="en-US" dirty="0"/>
              <a:t>Finds when someone bypasses the pipeline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E9B130-EC87-4C3D-B9C0-67EAD8ED3ED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9FF0C9B6-444F-48FC-8DB7-82EA0F4F231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2338E5-D889-4650-9F89-049F4C5320F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57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9E9B130-EC87-4C3D-B9C0-67EAD8ED3ED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9FF0C9B6-444F-48FC-8DB7-82EA0F4F231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2338E5-D889-4650-9F89-049F4C5320F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https://i.ytimg.com/vi/XYY4LFyNTws/maxresdefault.jpg">
            <a:extLst>
              <a:ext uri="{FF2B5EF4-FFF2-40B4-BE49-F238E27FC236}">
                <a16:creationId xmlns:a16="http://schemas.microsoft.com/office/drawing/2014/main" id="{86C03657-7E9C-45FB-B7B8-178733DB9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239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Common Gotcha’s 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Building The Database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pay for the sins of your ancestors</a:t>
            </a:r>
          </a:p>
          <a:p>
            <a:r>
              <a:rPr lang="en-US" dirty="0"/>
              <a:t>Linked Servers</a:t>
            </a:r>
          </a:p>
          <a:p>
            <a:r>
              <a:rPr lang="en-US" dirty="0"/>
              <a:t>Cross-Database Hopping</a:t>
            </a:r>
          </a:p>
          <a:p>
            <a:r>
              <a:rPr lang="en-US" dirty="0"/>
              <a:t>Old Stored Procedures or Views Referencing Old Tables/Columns</a:t>
            </a:r>
          </a:p>
          <a:p>
            <a:r>
              <a:rPr lang="en-US" dirty="0"/>
              <a:t>Temp Table creation in Stored Procedures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278790-7757-48E3-8988-4EA9F2835B7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1B2F9D29-43ED-4D87-A41A-D4C9CAFD7B4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049C2B-FB14-4348-ACE6-F1CED6CF241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951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Word On Rollbacks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108"/>
          </a:xfrm>
        </p:spPr>
        <p:txBody>
          <a:bodyPr>
            <a:normAutofit/>
          </a:bodyPr>
          <a:lstStyle/>
          <a:p>
            <a:r>
              <a:rPr lang="en-US" dirty="0"/>
              <a:t>They are usually not worth the headache</a:t>
            </a:r>
          </a:p>
          <a:p>
            <a:r>
              <a:rPr lang="en-US" dirty="0"/>
              <a:t>Why did the deployments succeed in Dev, UAT, etc. but not in Production?</a:t>
            </a:r>
          </a:p>
          <a:p>
            <a:pPr lvl="1"/>
            <a:r>
              <a:rPr lang="en-US" dirty="0"/>
              <a:t>Almost always a failure in people and/or process</a:t>
            </a:r>
          </a:p>
          <a:p>
            <a:r>
              <a:rPr lang="en-US" dirty="0"/>
              <a:t>How do you rollback something destructive (DROP, DELETE, TRUNCATE, etc.)?</a:t>
            </a:r>
          </a:p>
          <a:p>
            <a:r>
              <a:rPr lang="en-US" dirty="0"/>
              <a:t>Contextual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Restore from backup but lose data in between deployment and restore.</a:t>
            </a:r>
          </a:p>
          <a:p>
            <a:r>
              <a:rPr lang="en-US" dirty="0"/>
              <a:t>Instead: Roll forward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455E13-339B-4D9C-B0D9-C993084C9B6D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CF20525-4390-436B-8C51-E8DE1EBA645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B59CE3-606B-495F-8BFF-EF27721B605D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917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People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108"/>
          </a:xfrm>
        </p:spPr>
        <p:txBody>
          <a:bodyPr>
            <a:normAutofit/>
          </a:bodyPr>
          <a:lstStyle/>
          <a:p>
            <a:r>
              <a:rPr lang="en-US" dirty="0"/>
              <a:t>Mindset shift</a:t>
            </a:r>
          </a:p>
          <a:p>
            <a:r>
              <a:rPr lang="en-US" dirty="0"/>
              <a:t>The more you can force “no one has Prod” access the better</a:t>
            </a:r>
          </a:p>
          <a:p>
            <a:r>
              <a:rPr lang="en-US" dirty="0"/>
              <a:t>Force everything to go through the pipeline.</a:t>
            </a:r>
          </a:p>
          <a:p>
            <a:r>
              <a:rPr lang="en-US" dirty="0"/>
              <a:t>Danny the Deployer</a:t>
            </a:r>
          </a:p>
          <a:p>
            <a:pPr lvl="1"/>
            <a:r>
              <a:rPr lang="en-US" dirty="0"/>
              <a:t>Doesn’t fully buy in to Source Controlling the DB</a:t>
            </a:r>
          </a:p>
          <a:p>
            <a:pPr lvl="1"/>
            <a:r>
              <a:rPr lang="en-US" dirty="0"/>
              <a:t>Goes directly to Prod without Source Controlling</a:t>
            </a:r>
          </a:p>
          <a:p>
            <a:pPr lvl="1"/>
            <a:r>
              <a:rPr lang="en-US" dirty="0"/>
              <a:t>Inevitably causes pain later</a:t>
            </a:r>
          </a:p>
          <a:p>
            <a:pPr lvl="1"/>
            <a:r>
              <a:rPr lang="en-US" dirty="0"/>
              <a:t>“I’ll just do this, this one time.”</a:t>
            </a:r>
          </a:p>
          <a:p>
            <a:r>
              <a:rPr lang="en-US" dirty="0" err="1"/>
              <a:t>Devs</a:t>
            </a:r>
            <a:r>
              <a:rPr lang="en-US" dirty="0"/>
              <a:t> + DBA’s Need To Work Together</a:t>
            </a:r>
          </a:p>
          <a:p>
            <a:r>
              <a:rPr lang="en-US" dirty="0"/>
              <a:t>Customer focus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E59A09-8FE8-4F86-AFDF-8CABC73297D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12DE6EE-FBD7-4B79-81E1-06C7E9AD32AB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DCC15C-9559-4042-A929-F904888E4F1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72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Choose a migrations-based approach</a:t>
            </a:r>
          </a:p>
          <a:p>
            <a:r>
              <a:rPr lang="en-US" dirty="0"/>
              <a:t>Source Control your DB</a:t>
            </a:r>
          </a:p>
          <a:p>
            <a:r>
              <a:rPr lang="en-US" dirty="0"/>
              <a:t>Auto Deploy the Source Controlled Migrations</a:t>
            </a:r>
          </a:p>
          <a:p>
            <a:r>
              <a:rPr lang="en-US" dirty="0"/>
              <a:t>Tools you can use</a:t>
            </a:r>
          </a:p>
          <a:p>
            <a:r>
              <a:rPr lang="en-US" dirty="0"/>
              <a:t>Gotcha’s – tools, existing DB sins, and people</a:t>
            </a:r>
          </a:p>
          <a:p>
            <a:r>
              <a:rPr lang="en-US" dirty="0"/>
              <a:t>You can do this – the question is, does your organization want to?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ABA4E8-590A-4FEC-972A-F44D50687C8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E93DBAE3-996B-487B-83CB-DC61CC3A5F7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1C4811-396B-466D-BD6C-71156B4CA17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32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29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416"/>
            <a:ext cx="10515600" cy="4991284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Redgate Simple Talk Blogs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Redgate Database DevOps Blogs</a:t>
            </a:r>
            <a:endParaRPr lang="en-US" dirty="0"/>
          </a:p>
          <a:p>
            <a:r>
              <a:rPr lang="en-US" dirty="0">
                <a:hlinkClick r:id="rId5"/>
              </a:rPr>
              <a:t>Redgate 2019 State of DevOps Survey </a:t>
            </a:r>
            <a:endParaRPr lang="en-US" dirty="0"/>
          </a:p>
          <a:p>
            <a:r>
              <a:rPr lang="en-US" dirty="0">
                <a:hlinkClick r:id="rId6"/>
              </a:rPr>
              <a:t>Redgate Training on SQL Change Automation</a:t>
            </a:r>
            <a:endParaRPr lang="en-US" dirty="0"/>
          </a:p>
          <a:p>
            <a:r>
              <a:rPr lang="en-US" dirty="0">
                <a:hlinkClick r:id="rId7"/>
              </a:rPr>
              <a:t>Redgate YouTube Channel on SQL Change Automation</a:t>
            </a:r>
            <a:endParaRPr lang="en-US" dirty="0"/>
          </a:p>
          <a:p>
            <a:r>
              <a:rPr lang="en-US" dirty="0">
                <a:hlinkClick r:id="rId8"/>
              </a:rPr>
              <a:t>DB DevOps with Jeffrey Palermo and Paul </a:t>
            </a:r>
            <a:r>
              <a:rPr lang="en-US" dirty="0" err="1">
                <a:hlinkClick r:id="rId8"/>
              </a:rPr>
              <a:t>Stovell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8AA852F-8144-4654-A718-45023EBD244A}"/>
              </a:ext>
            </a:extLst>
          </p:cNvPr>
          <p:cNvSpPr txBox="1">
            <a:spLocks/>
          </p:cNvSpPr>
          <p:nvPr/>
        </p:nvSpPr>
        <p:spPr>
          <a:xfrm>
            <a:off x="-1" y="6163821"/>
            <a:ext cx="3272287" cy="474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Slides at scottsauber.com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59DCDD-F20B-4E58-99D7-B99011E9ADD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DE5226C1-7713-4F2E-8C4E-9F4437ABC97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7E3A60-8D70-4696-8F69-518E4868A60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9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26711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136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pic>
        <p:nvPicPr>
          <p:cNvPr id="6" name="Picture 2" descr="Image result for twitter logo">
            <a:extLst>
              <a:ext uri="{FF2B5EF4-FFF2-40B4-BE49-F238E27FC236}">
                <a16:creationId xmlns:a16="http://schemas.microsoft.com/office/drawing/2014/main" id="{D76E44B5-6341-4AE2-9B3D-17414ECD6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603" y="6268238"/>
            <a:ext cx="380116" cy="30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E59A66B3-7923-48CE-86FF-E583484BE360}"/>
              </a:ext>
            </a:extLst>
          </p:cNvPr>
          <p:cNvSpPr txBox="1">
            <a:spLocks/>
          </p:cNvSpPr>
          <p:nvPr/>
        </p:nvSpPr>
        <p:spPr>
          <a:xfrm>
            <a:off x="10080661" y="6185410"/>
            <a:ext cx="1981200" cy="474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scottsauber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BB6FE8F-EC38-433F-A579-D4D82EF00A63}"/>
              </a:ext>
            </a:extLst>
          </p:cNvPr>
          <p:cNvSpPr txBox="1">
            <a:spLocks/>
          </p:cNvSpPr>
          <p:nvPr/>
        </p:nvSpPr>
        <p:spPr>
          <a:xfrm>
            <a:off x="-1" y="6163821"/>
            <a:ext cx="3272287" cy="474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Slides at scottsauber.com</a:t>
            </a:r>
          </a:p>
        </p:txBody>
      </p:sp>
    </p:spTree>
    <p:extLst>
      <p:ext uri="{BB962C8B-B14F-4D97-AF65-F5344CB8AC3E}">
        <p14:creationId xmlns:p14="http://schemas.microsoft.com/office/powerpoint/2010/main" val="4275109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1360"/>
          </a:xfrm>
        </p:spPr>
        <p:txBody>
          <a:bodyPr/>
          <a:lstStyle/>
          <a:p>
            <a:pPr algn="ctr"/>
            <a:r>
              <a:rPr lang="en-US" dirty="0"/>
              <a:t>Thanks!</a:t>
            </a:r>
          </a:p>
        </p:txBody>
      </p:sp>
      <p:pic>
        <p:nvPicPr>
          <p:cNvPr id="3" name="Picture 2" descr="Image result for twitter logo">
            <a:extLst>
              <a:ext uri="{FF2B5EF4-FFF2-40B4-BE49-F238E27FC236}">
                <a16:creationId xmlns:a16="http://schemas.microsoft.com/office/drawing/2014/main" id="{B0471F33-AFC8-4CE1-92BF-749D64E05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603" y="6280036"/>
            <a:ext cx="380116" cy="30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4184FF6C-4AA9-429C-B52D-9525325CFF8E}"/>
              </a:ext>
            </a:extLst>
          </p:cNvPr>
          <p:cNvSpPr txBox="1">
            <a:spLocks/>
          </p:cNvSpPr>
          <p:nvPr/>
        </p:nvSpPr>
        <p:spPr>
          <a:xfrm>
            <a:off x="10080661" y="6197208"/>
            <a:ext cx="1981200" cy="474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scottsauber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9A92A2E-3190-43CE-AAD1-9068B3CB7084}"/>
              </a:ext>
            </a:extLst>
          </p:cNvPr>
          <p:cNvSpPr txBox="1">
            <a:spLocks/>
          </p:cNvSpPr>
          <p:nvPr/>
        </p:nvSpPr>
        <p:spPr>
          <a:xfrm>
            <a:off x="-1" y="6163821"/>
            <a:ext cx="3272287" cy="474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Slides at scottsauber.com</a:t>
            </a:r>
          </a:p>
        </p:txBody>
      </p:sp>
    </p:spTree>
    <p:extLst>
      <p:ext uri="{BB962C8B-B14F-4D97-AF65-F5344CB8AC3E}">
        <p14:creationId xmlns:p14="http://schemas.microsoft.com/office/powerpoint/2010/main" val="167181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Ramp up on how to implement automation to your SQL Server</a:t>
            </a:r>
          </a:p>
          <a:p>
            <a:r>
              <a:rPr lang="en-US" dirty="0"/>
              <a:t>Know the options and tradeoffs of different approaches and tools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D78399-2C07-4C03-AFE3-BAF8819A0F5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A5EFB3A-0D3B-49D2-A6EF-45953786F02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908455-D573-485A-9978-A83E03823E4D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15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Who am I?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Consultant at Lean </a:t>
            </a:r>
            <a:r>
              <a:rPr lang="en-US" dirty="0" err="1"/>
              <a:t>TECHniques</a:t>
            </a:r>
            <a:endParaRPr lang="en-US" dirty="0"/>
          </a:p>
          <a:p>
            <a:r>
              <a:rPr lang="en-US" dirty="0"/>
              <a:t>Developer (not a DBA) and big proponent </a:t>
            </a:r>
            <a:br>
              <a:rPr lang="en-US" dirty="0"/>
            </a:br>
            <a:r>
              <a:rPr lang="en-US" dirty="0"/>
              <a:t>of DevOps</a:t>
            </a:r>
          </a:p>
          <a:p>
            <a:r>
              <a:rPr lang="en-US" dirty="0"/>
              <a:t>Successfully implemented SQL DevOps Pipelines for over a dozen </a:t>
            </a:r>
            <a:r>
              <a:rPr lang="en-US" dirty="0" err="1"/>
              <a:t>db’s</a:t>
            </a:r>
            <a:endParaRPr lang="en-US" dirty="0"/>
          </a:p>
          <a:p>
            <a:pPr lvl="1"/>
            <a:r>
              <a:rPr lang="en-US" dirty="0"/>
              <a:t>Including 25 year old SQL Server </a:t>
            </a:r>
            <a:r>
              <a:rPr lang="en-US" dirty="0" err="1"/>
              <a:t>db</a:t>
            </a:r>
            <a:r>
              <a:rPr lang="en-US" dirty="0"/>
              <a:t> </a:t>
            </a:r>
          </a:p>
          <a:p>
            <a:r>
              <a:rPr lang="en-US" dirty="0"/>
              <a:t>Blog at </a:t>
            </a:r>
            <a:r>
              <a:rPr lang="en-US" dirty="0">
                <a:hlinkClick r:id="rId3"/>
              </a:rPr>
              <a:t>scottsauber.com</a:t>
            </a:r>
            <a:endParaRPr lang="en-US" dirty="0"/>
          </a:p>
        </p:txBody>
      </p:sp>
      <p:pic>
        <p:nvPicPr>
          <p:cNvPr id="12" name="Picture 2" descr="LeanTECHniques Logo">
            <a:extLst>
              <a:ext uri="{FF2B5EF4-FFF2-40B4-BE49-F238E27FC236}">
                <a16:creationId xmlns:a16="http://schemas.microsoft.com/office/drawing/2014/main" id="{57D4AA07-5940-415B-8C06-58307DEA6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281" y="1630709"/>
            <a:ext cx="2893896" cy="77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B2F4097-27BA-471D-BF17-3A3D73935DF5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BF4D63EE-AFBD-4676-9907-43DA12356FA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81F3EA-637D-47F1-B7D1-3DF9E59511C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5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481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Types of team interactions with DB’s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351338"/>
          </a:xfrm>
        </p:spPr>
        <p:txBody>
          <a:bodyPr/>
          <a:lstStyle/>
          <a:p>
            <a:r>
              <a:rPr lang="en-US" dirty="0" err="1"/>
              <a:t>Devs</a:t>
            </a:r>
            <a:r>
              <a:rPr lang="en-US" dirty="0"/>
              <a:t> write, review, and deploy the SQL.  No dedicated DBA.</a:t>
            </a:r>
          </a:p>
          <a:p>
            <a:r>
              <a:rPr lang="en-US" dirty="0" err="1"/>
              <a:t>Devs</a:t>
            </a:r>
            <a:r>
              <a:rPr lang="en-US" dirty="0"/>
              <a:t> write the SQL and give to DBA to review and deploy.</a:t>
            </a:r>
          </a:p>
          <a:p>
            <a:r>
              <a:rPr lang="en-US" dirty="0" err="1"/>
              <a:t>Devs</a:t>
            </a:r>
            <a:r>
              <a:rPr lang="en-US" dirty="0"/>
              <a:t> tell DBA’s what they want, DBA’s write, review and deploy the SQL.</a:t>
            </a:r>
          </a:p>
        </p:txBody>
      </p:sp>
      <p:pic>
        <p:nvPicPr>
          <p:cNvPr id="1026" name="Picture 2" descr="https://www.red-gate.com/wp-content/uploads/2019/05/word-image-2.png">
            <a:extLst>
              <a:ext uri="{FF2B5EF4-FFF2-40B4-BE49-F238E27FC236}">
                <a16:creationId xmlns:a16="http://schemas.microsoft.com/office/drawing/2014/main" id="{D00B02A1-185D-4B08-AB38-85B4E0FD2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554046"/>
            <a:ext cx="8397801" cy="323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F794708-DE9B-4F92-ACB0-7F5656BC307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5C0B066-D988-45B0-A30D-72AB0F7EBEB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0DEB17-7A54-4B6E-B80E-9EEDC069C62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10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 manual workflow may look like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approach (i.e. </a:t>
            </a:r>
            <a:r>
              <a:rPr lang="en-US" dirty="0" err="1"/>
              <a:t>RedGate</a:t>
            </a:r>
            <a:r>
              <a:rPr lang="en-US" dirty="0"/>
              <a:t> SQL Compare)</a:t>
            </a:r>
          </a:p>
          <a:p>
            <a:pPr lvl="1"/>
            <a:r>
              <a:rPr lang="en-US" dirty="0"/>
              <a:t>Developer/DBA works on a development DB</a:t>
            </a:r>
          </a:p>
          <a:p>
            <a:pPr lvl="1"/>
            <a:r>
              <a:rPr lang="en-US" dirty="0"/>
              <a:t>That DB is then compared to a Prod or Prod-like DB to compare changes</a:t>
            </a:r>
          </a:p>
          <a:p>
            <a:pPr lvl="1"/>
            <a:r>
              <a:rPr lang="en-US" dirty="0"/>
              <a:t>Tool generates script to deploy</a:t>
            </a:r>
          </a:p>
          <a:p>
            <a:pPr lvl="1"/>
            <a:r>
              <a:rPr lang="en-US" dirty="0"/>
              <a:t>Script is deployed to Prod</a:t>
            </a:r>
          </a:p>
          <a:p>
            <a:r>
              <a:rPr lang="en-US" dirty="0"/>
              <a:t>SQL Script approach</a:t>
            </a:r>
          </a:p>
          <a:p>
            <a:pPr lvl="1"/>
            <a:r>
              <a:rPr lang="en-US" dirty="0"/>
              <a:t>Developer/DBA works on a development DB</a:t>
            </a:r>
          </a:p>
          <a:p>
            <a:pPr lvl="1"/>
            <a:r>
              <a:rPr lang="en-US" dirty="0"/>
              <a:t>Developer/DBA accumulates scripts </a:t>
            </a:r>
          </a:p>
          <a:p>
            <a:pPr lvl="1"/>
            <a:r>
              <a:rPr lang="en-US" dirty="0"/>
              <a:t>Developer/DBA runs scripts against Prod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304380-49D7-4210-BE13-1531F041A31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A999AF6E-17ED-4CFF-A2AC-98959E247D4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7AB098B-41BC-4785-8167-1197C1993D1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38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wrong with these approaches?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0267"/>
          </a:xfrm>
        </p:spPr>
        <p:txBody>
          <a:bodyPr>
            <a:normAutofit/>
          </a:bodyPr>
          <a:lstStyle/>
          <a:p>
            <a:r>
              <a:rPr lang="en-US" dirty="0"/>
              <a:t>No Source Control</a:t>
            </a:r>
          </a:p>
          <a:p>
            <a:pPr lvl="1"/>
            <a:r>
              <a:rPr lang="en-US" dirty="0"/>
              <a:t>No traceability</a:t>
            </a:r>
          </a:p>
          <a:p>
            <a:pPr lvl="1"/>
            <a:r>
              <a:rPr lang="en-US" dirty="0"/>
              <a:t>No easy rollbacks</a:t>
            </a:r>
          </a:p>
          <a:p>
            <a:r>
              <a:rPr lang="en-US" dirty="0"/>
              <a:t>Manual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Easy for mistakes</a:t>
            </a:r>
          </a:p>
          <a:p>
            <a:pPr lvl="1"/>
            <a:r>
              <a:rPr lang="en-US" dirty="0"/>
              <a:t>Script order can get out of whack</a:t>
            </a:r>
          </a:p>
          <a:p>
            <a:r>
              <a:rPr lang="en-US" dirty="0"/>
              <a:t>Development DB + Prod DB could be out of sync</a:t>
            </a:r>
          </a:p>
          <a:p>
            <a:pPr lvl="1"/>
            <a:r>
              <a:rPr lang="en-US" dirty="0"/>
              <a:t>Changes in behavior</a:t>
            </a:r>
          </a:p>
          <a:p>
            <a:pPr lvl="1"/>
            <a:r>
              <a:rPr lang="en-US" dirty="0"/>
              <a:t>Overwriting others (</a:t>
            </a:r>
            <a:r>
              <a:rPr lang="en-US" dirty="0" err="1"/>
              <a:t>sprocs</a:t>
            </a:r>
            <a:r>
              <a:rPr lang="en-US" dirty="0"/>
              <a:t>, views)</a:t>
            </a:r>
          </a:p>
          <a:p>
            <a:r>
              <a:rPr lang="en-US" dirty="0"/>
              <a:t>Hard to pull in others changes (no forced CI)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A2E3AB-37BE-45BB-90ED-70681EBA4A6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4903BB70-DB16-486A-A4FB-B13A027C699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BFE566-6120-4393-B21B-47B5B7F13C1C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31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DevOps?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“DevOps is the union of people, process, and products to enable continuous delivery of value to our end users.”</a:t>
            </a:r>
          </a:p>
          <a:p>
            <a:pPr marL="0" indent="0">
              <a:buNone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r">
              <a:buNone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- Donovan Brown</a:t>
            </a:r>
          </a:p>
        </p:txBody>
      </p:sp>
    </p:spTree>
    <p:extLst>
      <p:ext uri="{BB962C8B-B14F-4D97-AF65-F5344CB8AC3E}">
        <p14:creationId xmlns:p14="http://schemas.microsoft.com/office/powerpoint/2010/main" val="402219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16244</TotalTime>
  <Words>1630</Words>
  <Application>Microsoft Office PowerPoint</Application>
  <PresentationFormat>Widescreen</PresentationFormat>
  <Paragraphs>316</Paragraphs>
  <Slides>39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SQL Server DevOps</vt:lpstr>
      <vt:lpstr>Audience</vt:lpstr>
      <vt:lpstr>Agenda</vt:lpstr>
      <vt:lpstr>Purpose</vt:lpstr>
      <vt:lpstr>Who am I? </vt:lpstr>
      <vt:lpstr>Types of team interactions with DB’s</vt:lpstr>
      <vt:lpstr>What a manual workflow may look like today</vt:lpstr>
      <vt:lpstr>What’s wrong with these approaches?</vt:lpstr>
      <vt:lpstr>What is DevOps?</vt:lpstr>
      <vt:lpstr>What is DevOps?</vt:lpstr>
      <vt:lpstr>What is DevOps?</vt:lpstr>
      <vt:lpstr>What is DevOps?</vt:lpstr>
      <vt:lpstr>Desired Outcomes of SQL Server DevOpsifying</vt:lpstr>
      <vt:lpstr>Desired Outcomes of SQL Server DevOpsifying</vt:lpstr>
      <vt:lpstr>Why is this hard?</vt:lpstr>
      <vt:lpstr>Why is this hard?</vt:lpstr>
      <vt:lpstr>PowerPoint Presentation</vt:lpstr>
      <vt:lpstr>Source Control: What</vt:lpstr>
      <vt:lpstr>Source Control: How - Methodologies</vt:lpstr>
      <vt:lpstr>Source Control: Model-based</vt:lpstr>
      <vt:lpstr>Source Control: Migration-based</vt:lpstr>
      <vt:lpstr>Source Control: How</vt:lpstr>
      <vt:lpstr>Tool Review: Flyway</vt:lpstr>
      <vt:lpstr>Flyway Demo</vt:lpstr>
      <vt:lpstr>Tool Review: Redgate SQL Change Automation</vt:lpstr>
      <vt:lpstr>Redgate SQL Change Automation Demo</vt:lpstr>
      <vt:lpstr>Automated Builds: How</vt:lpstr>
      <vt:lpstr>Automated Deployments: How</vt:lpstr>
      <vt:lpstr>Proposed Workflow</vt:lpstr>
      <vt:lpstr>Workflow Demo</vt:lpstr>
      <vt:lpstr>Tool Review: Redgate DLM Dashboard</vt:lpstr>
      <vt:lpstr>PowerPoint Presentation</vt:lpstr>
      <vt:lpstr>Common Gotcha’s Building The Database</vt:lpstr>
      <vt:lpstr>A Word On Rollbacks</vt:lpstr>
      <vt:lpstr>People Challenges</vt:lpstr>
      <vt:lpstr>Takeaways</vt:lpstr>
      <vt:lpstr>Resources</vt:lpstr>
      <vt:lpstr>Questions?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DevOps</dc:title>
  <dc:creator>Scott Sauber</dc:creator>
  <cp:lastModifiedBy>Scott Sauber</cp:lastModifiedBy>
  <cp:revision>14</cp:revision>
  <dcterms:created xsi:type="dcterms:W3CDTF">2019-06-08T15:53:23Z</dcterms:created>
  <dcterms:modified xsi:type="dcterms:W3CDTF">2019-09-13T03:33:12Z</dcterms:modified>
</cp:coreProperties>
</file>