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66" r:id="rId2"/>
    <p:sldId id="285" r:id="rId3"/>
    <p:sldId id="326" r:id="rId4"/>
    <p:sldId id="322" r:id="rId5"/>
    <p:sldId id="327" r:id="rId6"/>
    <p:sldId id="263" r:id="rId7"/>
    <p:sldId id="330" r:id="rId8"/>
    <p:sldId id="333" r:id="rId9"/>
    <p:sldId id="335" r:id="rId10"/>
    <p:sldId id="336" r:id="rId11"/>
    <p:sldId id="331" r:id="rId12"/>
    <p:sldId id="334" r:id="rId13"/>
    <p:sldId id="332" r:id="rId14"/>
    <p:sldId id="351" r:id="rId15"/>
    <p:sldId id="337" r:id="rId16"/>
    <p:sldId id="338" r:id="rId17"/>
    <p:sldId id="339" r:id="rId18"/>
    <p:sldId id="352" r:id="rId19"/>
    <p:sldId id="340" r:id="rId20"/>
    <p:sldId id="341" r:id="rId21"/>
    <p:sldId id="353" r:id="rId22"/>
    <p:sldId id="343" r:id="rId23"/>
    <p:sldId id="349" r:id="rId24"/>
    <p:sldId id="350" r:id="rId25"/>
    <p:sldId id="34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8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74184" autoAdjust="0"/>
  </p:normalViewPr>
  <p:slideViewPr>
    <p:cSldViewPr snapToGrid="0">
      <p:cViewPr>
        <p:scale>
          <a:sx n="60" d="100"/>
          <a:sy n="60" d="100"/>
        </p:scale>
        <p:origin x="2367" y="61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51F03F-0166-494F-A870-DBC29CCE8F1A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406D13-8C29-42EC-8C41-2153F130E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421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How many people here use Azure DevOps?</a:t>
            </a:r>
          </a:p>
          <a:p>
            <a:pPr marL="171450" indent="-171450">
              <a:buFontTx/>
              <a:buChar char="-"/>
            </a:pPr>
            <a:r>
              <a:rPr lang="en-US" dirty="0"/>
              <a:t>What other DevOps tools are people using at work?</a:t>
            </a:r>
          </a:p>
          <a:p>
            <a:pPr marL="171450" indent="-171450">
              <a:buFontTx/>
              <a:buChar char="-"/>
            </a:pPr>
            <a:r>
              <a:rPr lang="en-US" dirty="0"/>
              <a:t>What do you want to learn about? Why are you here?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173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covers:</a:t>
            </a:r>
          </a:p>
          <a:p>
            <a:pPr marL="171450" indent="-171450">
              <a:buFontTx/>
              <a:buChar char="-"/>
            </a:pPr>
            <a:r>
              <a:rPr lang="en-US" dirty="0"/>
              <a:t>Show Build Pipeline</a:t>
            </a:r>
          </a:p>
          <a:p>
            <a:pPr marL="171450" indent="-171450">
              <a:buFontTx/>
              <a:buChar char="-"/>
            </a:pPr>
            <a:r>
              <a:rPr lang="en-US" dirty="0"/>
              <a:t>Show tests ran and the count</a:t>
            </a:r>
          </a:p>
          <a:p>
            <a:pPr marL="171450" indent="-171450">
              <a:buFontTx/>
              <a:buChar char="-"/>
            </a:pPr>
            <a:r>
              <a:rPr lang="en-US" dirty="0"/>
              <a:t>Show how Builds can be triggered on each commit</a:t>
            </a:r>
          </a:p>
          <a:p>
            <a:pPr marL="171450" indent="-171450">
              <a:buFontTx/>
              <a:buChar char="-"/>
            </a:pPr>
            <a:r>
              <a:rPr lang="en-US" dirty="0"/>
              <a:t>Show Release Pipeline</a:t>
            </a:r>
          </a:p>
          <a:p>
            <a:pPr marL="171450" indent="-171450">
              <a:buFontTx/>
              <a:buChar char="-"/>
            </a:pPr>
            <a:r>
              <a:rPr lang="en-US" dirty="0"/>
              <a:t>Show promoting a release throughout multiple environments</a:t>
            </a:r>
          </a:p>
          <a:p>
            <a:pPr marL="171450" indent="-171450">
              <a:buFontTx/>
              <a:buChar char="-"/>
            </a:pPr>
            <a:r>
              <a:rPr lang="en-US" dirty="0"/>
              <a:t>Show the gates for promoting a release</a:t>
            </a:r>
          </a:p>
          <a:p>
            <a:pPr marL="171450" indent="-171450">
              <a:buFontTx/>
              <a:buChar char="-"/>
            </a:pPr>
            <a:r>
              <a:rPr lang="en-US" dirty="0"/>
              <a:t>Show the ability to schedule releases getting promoted through different env’s (i.e. refresh production version nightly with sanitization scripts)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06D13-8C29-42EC-8C41-2153F130E8B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279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covers:</a:t>
            </a:r>
          </a:p>
          <a:p>
            <a:r>
              <a:rPr lang="en-US" dirty="0"/>
              <a:t>- Just show the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06D13-8C29-42EC-8C41-2153F130E8B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5478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covers:</a:t>
            </a:r>
          </a:p>
          <a:p>
            <a:pPr marL="171450" indent="-171450">
              <a:buFontTx/>
              <a:buChar char="-"/>
            </a:pPr>
            <a:r>
              <a:rPr lang="en-US" dirty="0"/>
              <a:t>Create a test plan</a:t>
            </a:r>
          </a:p>
          <a:p>
            <a:pPr marL="171450" indent="-171450">
              <a:buFontTx/>
              <a:buChar char="-"/>
            </a:pPr>
            <a:r>
              <a:rPr lang="en-US" dirty="0"/>
              <a:t>Create configurations</a:t>
            </a:r>
          </a:p>
          <a:p>
            <a:r>
              <a:rPr lang="en-US" dirty="0"/>
              <a:t>- Show runs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06D13-8C29-42EC-8C41-2153F130E8B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6973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06D13-8C29-42EC-8C41-2153F130E8B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10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06D13-8C29-42EC-8C41-2153F130E8B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845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090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38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82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64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05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37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Azure?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06D13-8C29-42EC-8C41-2153F130E8B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18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covers:</a:t>
            </a:r>
          </a:p>
          <a:p>
            <a:pPr marL="171450" indent="-171450">
              <a:buFontTx/>
              <a:buChar char="-"/>
            </a:pPr>
            <a:r>
              <a:rPr lang="en-US" dirty="0"/>
              <a:t>Stats from Overview page</a:t>
            </a:r>
          </a:p>
          <a:p>
            <a:pPr marL="171450" indent="-171450">
              <a:buFontTx/>
              <a:buChar char="-"/>
            </a:pPr>
            <a:r>
              <a:rPr lang="en-US" dirty="0"/>
              <a:t>Setting up custom dashboards with custom widgets</a:t>
            </a:r>
          </a:p>
          <a:p>
            <a:pPr marL="171450" indent="-171450">
              <a:buFontTx/>
              <a:buChar char="-"/>
            </a:pPr>
            <a:r>
              <a:rPr lang="en-US" dirty="0"/>
              <a:t>Using Wiki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06D13-8C29-42EC-8C41-2153F130E8B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260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covers:</a:t>
            </a:r>
          </a:p>
          <a:p>
            <a:pPr marL="171450" indent="-171450">
              <a:buFontTx/>
              <a:buChar char="-"/>
            </a:pPr>
            <a:r>
              <a:rPr lang="en-US" dirty="0"/>
              <a:t>Work Items</a:t>
            </a:r>
          </a:p>
          <a:p>
            <a:pPr marL="171450" indent="-171450">
              <a:buFontTx/>
              <a:buChar char="-"/>
            </a:pPr>
            <a:r>
              <a:rPr lang="en-US" dirty="0"/>
              <a:t>Creating Work Item</a:t>
            </a:r>
          </a:p>
          <a:p>
            <a:pPr marL="171450" indent="-171450">
              <a:buFontTx/>
              <a:buChar char="-"/>
            </a:pPr>
            <a:r>
              <a:rPr lang="en-US" dirty="0"/>
              <a:t>Filtering on work Item</a:t>
            </a:r>
          </a:p>
          <a:p>
            <a:pPr marL="171450" indent="-171450">
              <a:buFontTx/>
              <a:buChar char="-"/>
            </a:pPr>
            <a:r>
              <a:rPr lang="en-US" dirty="0"/>
              <a:t>Boards</a:t>
            </a:r>
          </a:p>
          <a:p>
            <a:pPr marL="171450" indent="-171450">
              <a:buFontTx/>
              <a:buChar char="-"/>
            </a:pPr>
            <a:r>
              <a:rPr lang="en-US" dirty="0"/>
              <a:t>Backlogs</a:t>
            </a:r>
          </a:p>
          <a:p>
            <a:pPr marL="171450" indent="-171450">
              <a:buFontTx/>
              <a:buChar char="-"/>
            </a:pPr>
            <a:r>
              <a:rPr lang="en-US" dirty="0"/>
              <a:t>Sprints</a:t>
            </a:r>
          </a:p>
          <a:p>
            <a:pPr marL="171450" indent="-171450">
              <a:buFontTx/>
              <a:buChar char="-"/>
            </a:pPr>
            <a:r>
              <a:rPr lang="en-US" dirty="0"/>
              <a:t>Queries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What are you using to track your work?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06D13-8C29-42EC-8C41-2153F130E8B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486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covers:</a:t>
            </a:r>
          </a:p>
          <a:p>
            <a:pPr marL="171450" indent="-171450">
              <a:buFontTx/>
              <a:buChar char="-"/>
            </a:pPr>
            <a:r>
              <a:rPr lang="en-US" dirty="0"/>
              <a:t>Show Repo</a:t>
            </a:r>
          </a:p>
          <a:p>
            <a:pPr marL="171450" indent="-171450">
              <a:buFontTx/>
              <a:buChar char="-"/>
            </a:pPr>
            <a:r>
              <a:rPr lang="en-US" dirty="0"/>
              <a:t>Show Pull Request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06D13-8C29-42EC-8C41-2153F130E8B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41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BAFE5-5296-4CF9-84F1-55ACFC443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59756-B7EA-44B7-AD08-A50677C470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565A7-43B0-4F2E-A440-5726322CA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4F6E-A27E-4049-8BD4-79802BFC6B97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20403-177B-464C-9318-062099210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C8E0B-BD2C-4AB1-BEDB-E40BF945B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FABC-B0DC-423E-BA85-D10DFADDE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365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B8FB1-A8A7-4448-9CDC-C91BA5213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F7475F-F040-4F07-B895-B572D5745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A6864-A319-49DF-947D-B54DA7B82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4F6E-A27E-4049-8BD4-79802BFC6B97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B295D-AC0A-4B8A-9923-AD778E454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394EE-39A8-4A19-AA3A-D4C383AF9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FABC-B0DC-423E-BA85-D10DFADDE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3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655755-7132-4512-BA6E-1226BD9EA7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40860E-DB86-4573-949E-F08FBADC4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63C37-5E55-4ADC-A0AA-48F9105B2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4F6E-A27E-4049-8BD4-79802BFC6B97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822EF-1B01-48F3-8C19-C25C1CF56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55927-1E8E-4613-B231-6375B54FC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FABC-B0DC-423E-BA85-D10DFADDE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91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E7FB8-53F8-41B4-B21C-93D285F19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22647-5F4A-4041-99D2-9CA79DBC1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243DD-9A66-4622-8DB6-78FD68DE0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4F6E-A27E-4049-8BD4-79802BFC6B97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B06DE-0D0B-4B79-840E-0322FF729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7C25-3090-4A38-A87C-9A03E23D5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FABC-B0DC-423E-BA85-D10DFADDE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625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ACAC5-4C32-4D76-BBC1-BDB621194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3EDE6-3BC9-496C-B05B-4D35436EF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7F004-2B3B-4F1E-A308-BF013927A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4F6E-A27E-4049-8BD4-79802BFC6B97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D2A2B-B522-47BB-9593-37B06D218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24397-449C-46CF-A9BC-A7A142610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FABC-B0DC-423E-BA85-D10DFADDE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1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5E41D-A8D6-45CE-9F19-4B2F621DF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98135-8E44-416D-BC07-E7D7F7C97D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4DCC91-4500-49CD-AFDF-DA5EDF091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C92CC-00B6-4655-9348-CB5580740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4F6E-A27E-4049-8BD4-79802BFC6B97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AA68C8-87BE-4903-8B2E-F0123C2BE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CA8E1B-CE89-4246-B162-192211B2E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FABC-B0DC-423E-BA85-D10DFADDE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821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A433B-4DF2-4DF4-9432-90ED33F70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F89F4D-8D80-47A7-B798-D8557D95B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58EED3-FAA4-4B43-827F-CB57993F60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3C853F-66FE-4A97-97EC-2B5DF12B21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664E50-2D4F-4DEE-A118-38F38B7A02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CA71BF-B7A9-4E07-B028-20A259260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4F6E-A27E-4049-8BD4-79802BFC6B97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E04C11-A3D1-4DF3-88A2-B2818C41A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E0EA58-41A3-4A38-A29A-2C9BA2129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FABC-B0DC-423E-BA85-D10DFADDE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58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17820-8599-4FAC-9C02-69F7C3578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77107F-8B66-4D0B-9C56-BEF448CB8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4F6E-A27E-4049-8BD4-79802BFC6B97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308D45-C1DB-4B04-B785-921980A40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944C4E-1A64-430F-A342-E6072CB15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FABC-B0DC-423E-BA85-D10DFADDE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17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E1A25B-10DB-4209-AABE-0F4DE31A2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4F6E-A27E-4049-8BD4-79802BFC6B97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EA1E1F-D96D-4154-9F25-27FEADBC6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FB8A42-A9C1-4C56-8FCA-0A51B69CC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FABC-B0DC-423E-BA85-D10DFADDE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058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91131-FFDA-4184-B5F1-D9CCD7698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363AD-35F3-45F4-AEF0-8FFB9B4BA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9A5E69-DEC2-429A-90F9-960367083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D00BA4-76C9-4F3F-B2B1-4CCA673DD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4F6E-A27E-4049-8BD4-79802BFC6B97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C900D7-67C4-4F77-9D03-BC4CE6E69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074302-E6DF-432F-95D3-8D3F1AC00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FABC-B0DC-423E-BA85-D10DFADDE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982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8E31C-C5AF-413B-9A10-EE189599C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081E1C-92CB-40DE-BC09-AB61BD322E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956472-F01F-4D55-AC7D-BDE05649D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1B3AB-6DC7-45AC-BE1E-BD22920BD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4F6E-A27E-4049-8BD4-79802BFC6B97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8738C3-358A-4A74-901F-643693951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7F0077-5720-4D31-8BCF-0C6209311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FABC-B0DC-423E-BA85-D10DFADDE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75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46424C-C314-43A9-9BB8-A8D221ADF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0B273-B702-474E-8C96-FD5911BAD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096D3-8C22-4082-8B64-675A94864F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24F6E-A27E-4049-8BD4-79802BFC6B97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F7FFB-BA2C-4A89-AD6A-79E344F89A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9F5CB-82AC-47B5-8FEF-531C864F19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3FABC-B0DC-423E-BA85-D10DFADDE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201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devops/test/overview?view=azure-devops#exploratory-testing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zure/devops/release-notes/features-timeline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azuredevopspodcast.clear-measure.com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microsoft.com/en-us/azure/devops/?view=azure-devops" TargetMode="External"/><Relationship Id="rId4" Type="http://schemas.openxmlformats.org/officeDocument/2006/relationships/hyperlink" Target="http://www.radiotfs.com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8.jpe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6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azure devops">
            <a:extLst>
              <a:ext uri="{FF2B5EF4-FFF2-40B4-BE49-F238E27FC236}">
                <a16:creationId xmlns:a16="http://schemas.microsoft.com/office/drawing/2014/main" id="{BECC5A1C-4E5F-42C2-A833-A417907E3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052" y="332510"/>
            <a:ext cx="5915771" cy="3697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FE7171-AFDD-4862-9A69-284665CD3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3174497"/>
            <a:ext cx="12145616" cy="1719281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0078D4"/>
                </a:solidFill>
              </a:rPr>
              <a:t>…Not Just For Devs and Ops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38EF936-BB12-46CA-86F7-049CEBB8D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453269"/>
            <a:ext cx="12192000" cy="142773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Max Zimmerman</a:t>
            </a:r>
          </a:p>
          <a:p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Scott Sauber</a:t>
            </a:r>
          </a:p>
          <a:p>
            <a:endParaRPr lang="en-US" sz="3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679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DevOps">
            <a:extLst>
              <a:ext uri="{FF2B5EF4-FFF2-40B4-BE49-F238E27FC236}">
                <a16:creationId xmlns:a16="http://schemas.microsoft.com/office/drawing/2014/main" id="{82C9C025-6A5C-4912-9FF6-A31A1FD48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716" y="1564970"/>
            <a:ext cx="8210204" cy="381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Image result for Azure DevOps">
            <a:extLst>
              <a:ext uri="{FF2B5EF4-FFF2-40B4-BE49-F238E27FC236}">
                <a16:creationId xmlns:a16="http://schemas.microsoft.com/office/drawing/2014/main" id="{F39BDA2A-24DA-4EAE-AD42-898AC3203D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6" r="26218" b="23906"/>
          <a:stretch/>
        </p:blipFill>
        <p:spPr bwMode="auto">
          <a:xfrm>
            <a:off x="5378337" y="1523999"/>
            <a:ext cx="939336" cy="87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Image result for Azure DevOps">
            <a:extLst>
              <a:ext uri="{FF2B5EF4-FFF2-40B4-BE49-F238E27FC236}">
                <a16:creationId xmlns:a16="http://schemas.microsoft.com/office/drawing/2014/main" id="{CD5A42F1-569A-4B88-A8D9-C0015CD576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6" r="26218" b="23906"/>
          <a:stretch/>
        </p:blipFill>
        <p:spPr bwMode="auto">
          <a:xfrm>
            <a:off x="3128359" y="653933"/>
            <a:ext cx="939336" cy="87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Image result for Azure DevOps">
            <a:extLst>
              <a:ext uri="{FF2B5EF4-FFF2-40B4-BE49-F238E27FC236}">
                <a16:creationId xmlns:a16="http://schemas.microsoft.com/office/drawing/2014/main" id="{6A72ED0B-0CD1-45C2-8E38-3F1A5DE622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6" r="26218" b="23906"/>
          <a:stretch/>
        </p:blipFill>
        <p:spPr bwMode="auto">
          <a:xfrm>
            <a:off x="878380" y="3035388"/>
            <a:ext cx="939336" cy="87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Image result for Azure DevOps">
            <a:extLst>
              <a:ext uri="{FF2B5EF4-FFF2-40B4-BE49-F238E27FC236}">
                <a16:creationId xmlns:a16="http://schemas.microsoft.com/office/drawing/2014/main" id="{0B0F621C-E536-47A9-90E8-8B12DA7CE9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6" r="26218" b="23906"/>
          <a:stretch/>
        </p:blipFill>
        <p:spPr bwMode="auto">
          <a:xfrm>
            <a:off x="3790606" y="5416844"/>
            <a:ext cx="939336" cy="87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Image result for Azure DevOps">
            <a:extLst>
              <a:ext uri="{FF2B5EF4-FFF2-40B4-BE49-F238E27FC236}">
                <a16:creationId xmlns:a16="http://schemas.microsoft.com/office/drawing/2014/main" id="{D37E0811-9805-4085-A248-B55DCAE100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6" r="26218" b="23906"/>
          <a:stretch/>
        </p:blipFill>
        <p:spPr bwMode="auto">
          <a:xfrm>
            <a:off x="7819508" y="643938"/>
            <a:ext cx="939336" cy="87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0884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is Azure DevOps?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Unified tool for managing your DevOps pipeline</a:t>
            </a:r>
          </a:p>
          <a:p>
            <a:endParaRPr lang="en-US" dirty="0"/>
          </a:p>
        </p:txBody>
      </p:sp>
      <p:pic>
        <p:nvPicPr>
          <p:cNvPr id="7170" name="Picture 2" descr="Image result for azure devops">
            <a:extLst>
              <a:ext uri="{FF2B5EF4-FFF2-40B4-BE49-F238E27FC236}">
                <a16:creationId xmlns:a16="http://schemas.microsoft.com/office/drawing/2014/main" id="{A02CA456-EA11-4B6C-B8FF-DB6E1CCC7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236" y="2913766"/>
            <a:ext cx="6204758" cy="3495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6222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Why use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End-to-end traceability and visibility from idea to deployment </a:t>
            </a:r>
          </a:p>
          <a:p>
            <a:r>
              <a:rPr lang="en-US" dirty="0"/>
              <a:t>You can deploy to other clouds (and on-prem), not just Azure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193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Naming is hard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of the worst named products on the market</a:t>
            </a:r>
          </a:p>
          <a:p>
            <a:r>
              <a:rPr lang="en-US" dirty="0"/>
              <a:t>Can be hard to Google</a:t>
            </a:r>
          </a:p>
          <a:p>
            <a:r>
              <a:rPr lang="en-US" dirty="0"/>
              <a:t>You can deploy to other clouds (and on-prem), not just Azure</a:t>
            </a:r>
          </a:p>
          <a:p>
            <a:r>
              <a:rPr lang="en-US" dirty="0"/>
              <a:t>Has been renamed many times:</a:t>
            </a:r>
          </a:p>
          <a:p>
            <a:pPr lvl="1"/>
            <a:r>
              <a:rPr lang="en-US" dirty="0"/>
              <a:t>Team Foundation Server (now Azure DevOps Server)</a:t>
            </a:r>
          </a:p>
          <a:p>
            <a:pPr lvl="1"/>
            <a:r>
              <a:rPr lang="en-US" dirty="0"/>
              <a:t>Visual Studio Online</a:t>
            </a:r>
          </a:p>
          <a:p>
            <a:pPr lvl="1"/>
            <a:r>
              <a:rPr lang="en-US" dirty="0"/>
              <a:t>Visual Studio Team Services</a:t>
            </a:r>
          </a:p>
        </p:txBody>
      </p:sp>
    </p:spTree>
    <p:extLst>
      <p:ext uri="{BB962C8B-B14F-4D97-AF65-F5344CB8AC3E}">
        <p14:creationId xmlns:p14="http://schemas.microsoft.com/office/powerpoint/2010/main" val="2208710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Dashboards</a:t>
            </a:r>
          </a:p>
          <a:p>
            <a:r>
              <a:rPr lang="en-US" dirty="0"/>
              <a:t>Wiki</a:t>
            </a:r>
          </a:p>
          <a:p>
            <a:r>
              <a:rPr lang="en-US" dirty="0"/>
              <a:t>Demo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5393B1A-CAC3-491A-8199-7D5006C8E6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7397" y="558459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9436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Boards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Manage backlog</a:t>
            </a:r>
          </a:p>
          <a:p>
            <a:r>
              <a:rPr lang="en-US" dirty="0"/>
              <a:t>Kanban boards</a:t>
            </a:r>
          </a:p>
          <a:p>
            <a:r>
              <a:rPr lang="en-US" dirty="0"/>
              <a:t>Scrum planning</a:t>
            </a:r>
          </a:p>
          <a:p>
            <a:r>
              <a:rPr lang="en-US" dirty="0"/>
              <a:t>Custom dashboards</a:t>
            </a:r>
          </a:p>
          <a:p>
            <a:r>
              <a:rPr lang="en-US" dirty="0"/>
              <a:t>Reporting</a:t>
            </a:r>
          </a:p>
          <a:p>
            <a:r>
              <a:rPr lang="en-US" dirty="0"/>
              <a:t>Demo</a:t>
            </a:r>
          </a:p>
          <a:p>
            <a:endParaRPr lang="en-US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4187ECBB-6A00-4D24-A558-EEB07D631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7397" y="5615246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1557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Source Code Repositories</a:t>
            </a:r>
          </a:p>
          <a:p>
            <a:r>
              <a:rPr lang="en-US" dirty="0"/>
              <a:t>Code Reviews via Pull Requests</a:t>
            </a:r>
          </a:p>
          <a:p>
            <a:r>
              <a:rPr lang="en-US" dirty="0"/>
              <a:t>Demo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07627FD6-87C9-4B2D-8DD7-F41290BBE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4144" y="5578475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6368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Pipelines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 Pipelines</a:t>
            </a:r>
          </a:p>
          <a:p>
            <a:pPr lvl="1"/>
            <a:r>
              <a:rPr lang="en-US" dirty="0"/>
              <a:t>Compile code</a:t>
            </a:r>
          </a:p>
          <a:p>
            <a:pPr lvl="1"/>
            <a:r>
              <a:rPr lang="en-US" dirty="0"/>
              <a:t>Create artifacts</a:t>
            </a:r>
          </a:p>
          <a:p>
            <a:pPr lvl="1"/>
            <a:r>
              <a:rPr lang="en-US" dirty="0"/>
              <a:t>Run tests against artifacts</a:t>
            </a:r>
          </a:p>
          <a:p>
            <a:r>
              <a:rPr lang="en-US" dirty="0"/>
              <a:t>Release Pipelines</a:t>
            </a:r>
          </a:p>
          <a:p>
            <a:pPr lvl="1"/>
            <a:r>
              <a:rPr lang="en-US" dirty="0"/>
              <a:t>Create release containing artifacts</a:t>
            </a:r>
          </a:p>
          <a:p>
            <a:pPr lvl="1"/>
            <a:r>
              <a:rPr lang="en-US" dirty="0"/>
              <a:t>Promote release through multiple environments</a:t>
            </a:r>
          </a:p>
          <a:p>
            <a:pPr lvl="1"/>
            <a:r>
              <a:rPr lang="en-US" dirty="0"/>
              <a:t>Manage secrets</a:t>
            </a:r>
          </a:p>
          <a:p>
            <a:r>
              <a:rPr lang="en-US" dirty="0"/>
              <a:t>Demo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8767701E-7AE3-44B2-B24A-4546BF154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1945" y="5578475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072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Artifacts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Store artifacts related to releases</a:t>
            </a:r>
          </a:p>
          <a:p>
            <a:r>
              <a:rPr lang="en-US" dirty="0"/>
              <a:t>Store common library packages</a:t>
            </a:r>
          </a:p>
          <a:p>
            <a:r>
              <a:rPr lang="en-US" dirty="0"/>
              <a:t>Demo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C6131A7-471F-42EB-AB11-276C1E9C8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3765" y="5578475"/>
            <a:ext cx="982256" cy="98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85332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Test Plans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Manual/Exploratory Test Plans</a:t>
            </a:r>
          </a:p>
          <a:p>
            <a:r>
              <a:rPr lang="en-US" dirty="0"/>
              <a:t>Manual Steps to run</a:t>
            </a:r>
          </a:p>
          <a:p>
            <a:r>
              <a:rPr lang="en-US" dirty="0"/>
              <a:t>Multiple configurations (i.e. browsers)</a:t>
            </a:r>
          </a:p>
          <a:p>
            <a:r>
              <a:rPr lang="en-US" dirty="0"/>
              <a:t>Demo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B28EAD19-41CD-45D1-B2BB-A7EB6CDE2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7487" y="5578475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2664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9637"/>
          </a:xfrm>
        </p:spPr>
        <p:txBody>
          <a:bodyPr>
            <a:normAutofit/>
          </a:bodyPr>
          <a:lstStyle/>
          <a:p>
            <a:r>
              <a:rPr lang="en-US" dirty="0"/>
              <a:t>Anyone wanting to learn more about Azure DevOps</a:t>
            </a:r>
          </a:p>
        </p:txBody>
      </p:sp>
    </p:spTree>
    <p:extLst>
      <p:ext uri="{BB962C8B-B14F-4D97-AF65-F5344CB8AC3E}">
        <p14:creationId xmlns:p14="http://schemas.microsoft.com/office/powerpoint/2010/main" val="27641058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Test &amp; Feedback Extension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Provide feedback</a:t>
            </a:r>
          </a:p>
          <a:p>
            <a:r>
              <a:rPr lang="en-US" dirty="0"/>
              <a:t>Capture screenshots, video recordings</a:t>
            </a:r>
          </a:p>
          <a:p>
            <a:r>
              <a:rPr lang="en-US" dirty="0"/>
              <a:t>Create work items including screenshots and video recordings</a:t>
            </a:r>
          </a:p>
          <a:p>
            <a:r>
              <a:rPr lang="en-US" dirty="0"/>
              <a:t>Create test cases</a:t>
            </a:r>
          </a:p>
          <a:p>
            <a:r>
              <a:rPr lang="en-US" dirty="0"/>
              <a:t>Demo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https://docs.microsoft.com/en-us/azure/devops/test/overview?view=azure-devops#exploratory-testing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711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End-To-End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Work Item</a:t>
            </a:r>
          </a:p>
          <a:p>
            <a:r>
              <a:rPr lang="en-US" dirty="0"/>
              <a:t>Create PR</a:t>
            </a:r>
          </a:p>
          <a:p>
            <a:r>
              <a:rPr lang="en-US" dirty="0"/>
              <a:t>Allow build to happen</a:t>
            </a:r>
          </a:p>
          <a:p>
            <a:r>
              <a:rPr lang="en-US" dirty="0"/>
              <a:t>Deploy</a:t>
            </a:r>
          </a:p>
          <a:p>
            <a:r>
              <a:rPr lang="en-US" dirty="0"/>
              <a:t>Let QA run a manual test plan</a:t>
            </a:r>
          </a:p>
          <a:p>
            <a:r>
              <a:rPr lang="en-US" dirty="0"/>
              <a:t>Feedback all the way back to dev</a:t>
            </a:r>
          </a:p>
        </p:txBody>
      </p:sp>
    </p:spTree>
    <p:extLst>
      <p:ext uri="{BB962C8B-B14F-4D97-AF65-F5344CB8AC3E}">
        <p14:creationId xmlns:p14="http://schemas.microsoft.com/office/powerpoint/2010/main" val="9349870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New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New release to Cloud every 3 weeks</a:t>
            </a:r>
          </a:p>
          <a:p>
            <a:r>
              <a:rPr lang="en-US" dirty="0"/>
              <a:t>New release to on-prem Server product</a:t>
            </a:r>
          </a:p>
          <a:p>
            <a:r>
              <a:rPr lang="en-US" dirty="0"/>
              <a:t>Release Notes and what they’re working on: </a:t>
            </a:r>
            <a:r>
              <a:rPr lang="en-US" dirty="0">
                <a:hlinkClick r:id="rId2"/>
              </a:rPr>
              <a:t>https://docs.microsoft.com/en-us/azure/devops/release-notes/features-timeline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3852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QA’s can interact with Azure DevOps</a:t>
            </a:r>
          </a:p>
          <a:p>
            <a:r>
              <a:rPr lang="en-US" dirty="0"/>
              <a:t>Azure DevOps can manage your team’s entire workflow</a:t>
            </a:r>
          </a:p>
          <a:p>
            <a:pPr lvl="1"/>
            <a:r>
              <a:rPr lang="en-US" dirty="0"/>
              <a:t>Sales pitch to team members</a:t>
            </a:r>
          </a:p>
          <a:p>
            <a:r>
              <a:rPr lang="en-US" dirty="0"/>
              <a:t>Single pane of glass</a:t>
            </a:r>
          </a:p>
        </p:txBody>
      </p:sp>
    </p:spTree>
    <p:extLst>
      <p:ext uri="{BB962C8B-B14F-4D97-AF65-F5344CB8AC3E}">
        <p14:creationId xmlns:p14="http://schemas.microsoft.com/office/powerpoint/2010/main" val="36932061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Azure DevOps Podcast</a:t>
            </a:r>
            <a:endParaRPr lang="en-US" dirty="0"/>
          </a:p>
          <a:p>
            <a:r>
              <a:rPr lang="en-US" dirty="0" err="1">
                <a:hlinkClick r:id="rId4"/>
              </a:rPr>
              <a:t>RadioTFS</a:t>
            </a:r>
            <a:endParaRPr lang="en-US" dirty="0"/>
          </a:p>
          <a:p>
            <a:r>
              <a:rPr lang="en-US" dirty="0">
                <a:hlinkClick r:id="rId5"/>
              </a:rPr>
              <a:t>Documentation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305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6163137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093479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Azure DevOps?</a:t>
            </a:r>
          </a:p>
          <a:p>
            <a:r>
              <a:rPr lang="en-US" dirty="0"/>
              <a:t>What functionality is there?</a:t>
            </a:r>
          </a:p>
          <a:p>
            <a:pPr lvl="1"/>
            <a:r>
              <a:rPr lang="en-US" dirty="0"/>
              <a:t>Overview tab</a:t>
            </a:r>
          </a:p>
          <a:p>
            <a:pPr lvl="1"/>
            <a:r>
              <a:rPr lang="en-US" dirty="0"/>
              <a:t>Boards</a:t>
            </a:r>
          </a:p>
          <a:p>
            <a:pPr lvl="1"/>
            <a:r>
              <a:rPr lang="en-US" dirty="0"/>
              <a:t>Repos</a:t>
            </a:r>
          </a:p>
          <a:p>
            <a:pPr lvl="1"/>
            <a:r>
              <a:rPr lang="en-US" dirty="0"/>
              <a:t>Pipelines</a:t>
            </a:r>
          </a:p>
          <a:p>
            <a:pPr lvl="1"/>
            <a:r>
              <a:rPr lang="en-US" dirty="0"/>
              <a:t>Artifacts</a:t>
            </a:r>
          </a:p>
          <a:p>
            <a:pPr lvl="1"/>
            <a:r>
              <a:rPr lang="en-US" dirty="0"/>
              <a:t>Test Plans</a:t>
            </a:r>
          </a:p>
          <a:p>
            <a:pPr lvl="1"/>
            <a:r>
              <a:rPr lang="en-US" dirty="0"/>
              <a:t>Test &amp; Feedback Extension</a:t>
            </a:r>
          </a:p>
          <a:p>
            <a:r>
              <a:rPr lang="en-US" dirty="0"/>
              <a:t>How does this help me as a QA?</a:t>
            </a:r>
          </a:p>
        </p:txBody>
      </p:sp>
    </p:spTree>
    <p:extLst>
      <p:ext uri="{BB962C8B-B14F-4D97-AF65-F5344CB8AC3E}">
        <p14:creationId xmlns:p14="http://schemas.microsoft.com/office/powerpoint/2010/main" val="776743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Ramp up on knowledge and capabilities of Azure DevOps</a:t>
            </a:r>
          </a:p>
        </p:txBody>
      </p:sp>
    </p:spTree>
    <p:extLst>
      <p:ext uri="{BB962C8B-B14F-4D97-AF65-F5344CB8AC3E}">
        <p14:creationId xmlns:p14="http://schemas.microsoft.com/office/powerpoint/2010/main" val="3641153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Who are we?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304" y="4250334"/>
            <a:ext cx="11860696" cy="185461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Scott Sauber					Max Zimmerman</a:t>
            </a:r>
          </a:p>
        </p:txBody>
      </p:sp>
      <p:pic>
        <p:nvPicPr>
          <p:cNvPr id="12" name="Picture 2" descr="LeanTECHniques Logo">
            <a:extLst>
              <a:ext uri="{FF2B5EF4-FFF2-40B4-BE49-F238E27FC236}">
                <a16:creationId xmlns:a16="http://schemas.microsoft.com/office/drawing/2014/main" id="{57D4AA07-5940-415B-8C06-58307DEA6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839" y="5571105"/>
            <a:ext cx="3287485" cy="88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4B56B3E-F96A-474A-8613-37C0C71271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30" r="14351" b="51348"/>
          <a:stretch/>
        </p:blipFill>
        <p:spPr bwMode="auto">
          <a:xfrm>
            <a:off x="1509138" y="2140122"/>
            <a:ext cx="2204783" cy="251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891E993-DBA1-42F6-9776-7FDEC6484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63" r="11275" b="40008"/>
          <a:stretch/>
        </p:blipFill>
        <p:spPr bwMode="auto">
          <a:xfrm>
            <a:off x="7887668" y="2073862"/>
            <a:ext cx="2153479" cy="256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819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azure">
            <a:extLst>
              <a:ext uri="{FF2B5EF4-FFF2-40B4-BE49-F238E27FC236}">
                <a16:creationId xmlns:a16="http://schemas.microsoft.com/office/drawing/2014/main" id="{51E42A8D-D689-45E3-BB95-3E7B9FF02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348" y="403985"/>
            <a:ext cx="8279296" cy="6209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C57507B-7D28-4483-B60C-73E844D41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is Azure?</a:t>
            </a:r>
          </a:p>
        </p:txBody>
      </p:sp>
    </p:spTree>
    <p:extLst>
      <p:ext uri="{BB962C8B-B14F-4D97-AF65-F5344CB8AC3E}">
        <p14:creationId xmlns:p14="http://schemas.microsoft.com/office/powerpoint/2010/main" val="2500222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is DevOps?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“DevOps is the union of people, process, and products to enable continuous delivery of value to our end users.”</a:t>
            </a:r>
          </a:p>
          <a:p>
            <a:pPr marL="0" indent="0">
              <a:buNone/>
            </a:pP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 algn="r">
              <a:buNone/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- Donovan Brown</a:t>
            </a:r>
          </a:p>
        </p:txBody>
      </p:sp>
    </p:spTree>
    <p:extLst>
      <p:ext uri="{BB962C8B-B14F-4D97-AF65-F5344CB8AC3E}">
        <p14:creationId xmlns:p14="http://schemas.microsoft.com/office/powerpoint/2010/main" val="1866337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is DevOps?</a:t>
            </a:r>
          </a:p>
        </p:txBody>
      </p:sp>
      <p:pic>
        <p:nvPicPr>
          <p:cNvPr id="7" name="Picture 2" descr="Image result for DevOps">
            <a:extLst>
              <a:ext uri="{FF2B5EF4-FFF2-40B4-BE49-F238E27FC236}">
                <a16:creationId xmlns:a16="http://schemas.microsoft.com/office/drawing/2014/main" id="{D34A456B-87FA-46E5-A0C7-3FCD196E8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716" y="1564970"/>
            <a:ext cx="8210204" cy="381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6645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2" name="Picture 12" descr="Image result for github">
            <a:extLst>
              <a:ext uri="{FF2B5EF4-FFF2-40B4-BE49-F238E27FC236}">
                <a16:creationId xmlns:a16="http://schemas.microsoft.com/office/drawing/2014/main" id="{28ED1682-C002-41B7-8C99-BE16C34B4B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0546"/>
          <a:stretch/>
        </p:blipFill>
        <p:spPr bwMode="auto">
          <a:xfrm>
            <a:off x="2324706" y="1029910"/>
            <a:ext cx="758121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Image result for travisci">
            <a:extLst>
              <a:ext uri="{FF2B5EF4-FFF2-40B4-BE49-F238E27FC236}">
                <a16:creationId xmlns:a16="http://schemas.microsoft.com/office/drawing/2014/main" id="{B1B1304B-2D62-4703-B048-C2700654A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685" y="4473385"/>
            <a:ext cx="697329" cy="69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Image result for DevOps">
            <a:extLst>
              <a:ext uri="{FF2B5EF4-FFF2-40B4-BE49-F238E27FC236}">
                <a16:creationId xmlns:a16="http://schemas.microsoft.com/office/drawing/2014/main" id="{82C9C025-6A5C-4912-9FF6-A31A1FD48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716" y="1564970"/>
            <a:ext cx="8210204" cy="381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TeamCity">
            <a:extLst>
              <a:ext uri="{FF2B5EF4-FFF2-40B4-BE49-F238E27FC236}">
                <a16:creationId xmlns:a16="http://schemas.microsoft.com/office/drawing/2014/main" id="{84DE29AB-F7F9-4B69-8180-3B3C2300A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36" y="2150548"/>
            <a:ext cx="1011381" cy="1011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 result for jenkins">
            <a:extLst>
              <a:ext uri="{FF2B5EF4-FFF2-40B4-BE49-F238E27FC236}">
                <a16:creationId xmlns:a16="http://schemas.microsoft.com/office/drawing/2014/main" id="{5F16A984-A182-485D-BFB9-CC2D1EDF4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1" y="3341735"/>
            <a:ext cx="788642" cy="1088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Image result for bamboo atlassian">
            <a:extLst>
              <a:ext uri="{FF2B5EF4-FFF2-40B4-BE49-F238E27FC236}">
                <a16:creationId xmlns:a16="http://schemas.microsoft.com/office/drawing/2014/main" id="{84B75B65-651F-453A-8342-72C63D18D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32" y="2903783"/>
            <a:ext cx="1534478" cy="80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Image result for circleci">
            <a:extLst>
              <a:ext uri="{FF2B5EF4-FFF2-40B4-BE49-F238E27FC236}">
                <a16:creationId xmlns:a16="http://schemas.microsoft.com/office/drawing/2014/main" id="{3C460E3A-207C-40E6-985C-CE2BEA910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130" y="3954291"/>
            <a:ext cx="640773" cy="640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 descr="Image result for gitlab">
            <a:extLst>
              <a:ext uri="{FF2B5EF4-FFF2-40B4-BE49-F238E27FC236}">
                <a16:creationId xmlns:a16="http://schemas.microsoft.com/office/drawing/2014/main" id="{FD312124-17A0-4917-8BD6-331D38C280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247"/>
          <a:stretch/>
        </p:blipFill>
        <p:spPr bwMode="auto">
          <a:xfrm>
            <a:off x="2849201" y="693259"/>
            <a:ext cx="804571" cy="87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6" descr="Image result for gitlab">
            <a:extLst>
              <a:ext uri="{FF2B5EF4-FFF2-40B4-BE49-F238E27FC236}">
                <a16:creationId xmlns:a16="http://schemas.microsoft.com/office/drawing/2014/main" id="{ED2CFA41-657D-481A-9D07-72E82C7F7D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247"/>
          <a:stretch/>
        </p:blipFill>
        <p:spPr bwMode="auto">
          <a:xfrm>
            <a:off x="1068231" y="2128090"/>
            <a:ext cx="804571" cy="87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6" descr="Image result for gitlab">
            <a:extLst>
              <a:ext uri="{FF2B5EF4-FFF2-40B4-BE49-F238E27FC236}">
                <a16:creationId xmlns:a16="http://schemas.microsoft.com/office/drawing/2014/main" id="{7D4FE56D-E937-45B1-A31F-CCF8D40A75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247"/>
          <a:stretch/>
        </p:blipFill>
        <p:spPr bwMode="auto">
          <a:xfrm>
            <a:off x="5943912" y="1403632"/>
            <a:ext cx="920950" cy="997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8" name="Picture 18" descr="Image result for octopus deploy">
            <a:extLst>
              <a:ext uri="{FF2B5EF4-FFF2-40B4-BE49-F238E27FC236}">
                <a16:creationId xmlns:a16="http://schemas.microsoft.com/office/drawing/2014/main" id="{1AE8878A-35DE-4155-A639-40F42EC940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582"/>
          <a:stretch/>
        </p:blipFill>
        <p:spPr bwMode="auto">
          <a:xfrm>
            <a:off x="7550128" y="837749"/>
            <a:ext cx="758121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2" name="Picture 22" descr="Image result for jira logo">
            <a:extLst>
              <a:ext uri="{FF2B5EF4-FFF2-40B4-BE49-F238E27FC236}">
                <a16:creationId xmlns:a16="http://schemas.microsoft.com/office/drawing/2014/main" id="{1E578823-7315-4A37-BEED-CF9BA4F3D1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70" t="31503" r="31369" b="30776"/>
          <a:stretch/>
        </p:blipFill>
        <p:spPr bwMode="auto">
          <a:xfrm>
            <a:off x="5258665" y="1502357"/>
            <a:ext cx="640641" cy="655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Image result for gitlab">
            <a:extLst>
              <a:ext uri="{FF2B5EF4-FFF2-40B4-BE49-F238E27FC236}">
                <a16:creationId xmlns:a16="http://schemas.microsoft.com/office/drawing/2014/main" id="{3380F1B9-D688-4A24-A3A4-AD7B8A3D44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247"/>
          <a:stretch/>
        </p:blipFill>
        <p:spPr bwMode="auto">
          <a:xfrm>
            <a:off x="8229768" y="735267"/>
            <a:ext cx="920950" cy="997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6" descr="Image result for gitlab">
            <a:extLst>
              <a:ext uri="{FF2B5EF4-FFF2-40B4-BE49-F238E27FC236}">
                <a16:creationId xmlns:a16="http://schemas.microsoft.com/office/drawing/2014/main" id="{0105BCF8-180D-429E-8748-1B89D0A305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247"/>
          <a:stretch/>
        </p:blipFill>
        <p:spPr bwMode="auto">
          <a:xfrm>
            <a:off x="5315611" y="1889272"/>
            <a:ext cx="920950" cy="997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6" name="Picture 26" descr="Image result for rally agile logo">
            <a:extLst>
              <a:ext uri="{FF2B5EF4-FFF2-40B4-BE49-F238E27FC236}">
                <a16:creationId xmlns:a16="http://schemas.microsoft.com/office/drawing/2014/main" id="{6A04603A-2431-4A0A-AE3E-1046AD694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652" y="1234168"/>
            <a:ext cx="1414595" cy="299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jira bitbucket logo">
            <a:extLst>
              <a:ext uri="{FF2B5EF4-FFF2-40B4-BE49-F238E27FC236}">
                <a16:creationId xmlns:a16="http://schemas.microsoft.com/office/drawing/2014/main" id="{F3CFF2D8-6044-4A87-BD94-5259E6914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471" y="920592"/>
            <a:ext cx="940262" cy="493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6632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8393</TotalTime>
  <Words>616</Words>
  <Application>Microsoft Office PowerPoint</Application>
  <PresentationFormat>Widescreen</PresentationFormat>
  <Paragraphs>153</Paragraphs>
  <Slides>25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…Not Just For Devs and Ops</vt:lpstr>
      <vt:lpstr>Audience</vt:lpstr>
      <vt:lpstr>Agenda</vt:lpstr>
      <vt:lpstr>Purpose</vt:lpstr>
      <vt:lpstr>Who are we? </vt:lpstr>
      <vt:lpstr>What is Azure?</vt:lpstr>
      <vt:lpstr>What is DevOps?</vt:lpstr>
      <vt:lpstr>What is DevOps?</vt:lpstr>
      <vt:lpstr>PowerPoint Presentation</vt:lpstr>
      <vt:lpstr>PowerPoint Presentation</vt:lpstr>
      <vt:lpstr>What is Azure DevOps?</vt:lpstr>
      <vt:lpstr>Why use it?</vt:lpstr>
      <vt:lpstr>Naming is hard  </vt:lpstr>
      <vt:lpstr>Overview</vt:lpstr>
      <vt:lpstr>Boards</vt:lpstr>
      <vt:lpstr>Repos</vt:lpstr>
      <vt:lpstr>Pipelines</vt:lpstr>
      <vt:lpstr>Artifacts</vt:lpstr>
      <vt:lpstr>Test Plans</vt:lpstr>
      <vt:lpstr>Test &amp; Feedback Extension</vt:lpstr>
      <vt:lpstr>End-To-End Demo</vt:lpstr>
      <vt:lpstr>New Features</vt:lpstr>
      <vt:lpstr>Takeaways</vt:lpstr>
      <vt:lpstr>Resources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DevOps</dc:title>
  <dc:creator>Scott Sauber</dc:creator>
  <cp:lastModifiedBy>Scott Sauber</cp:lastModifiedBy>
  <cp:revision>74</cp:revision>
  <dcterms:created xsi:type="dcterms:W3CDTF">2020-01-09T22:50:34Z</dcterms:created>
  <dcterms:modified xsi:type="dcterms:W3CDTF">2020-01-15T21:33:31Z</dcterms:modified>
</cp:coreProperties>
</file>