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16" r:id="rId2"/>
    <p:sldId id="285" r:id="rId3"/>
    <p:sldId id="322" r:id="rId4"/>
    <p:sldId id="387" r:id="rId5"/>
    <p:sldId id="327" r:id="rId6"/>
    <p:sldId id="419" r:id="rId7"/>
    <p:sldId id="424" r:id="rId8"/>
    <p:sldId id="454" r:id="rId9"/>
    <p:sldId id="420" r:id="rId10"/>
    <p:sldId id="453" r:id="rId11"/>
    <p:sldId id="425" r:id="rId12"/>
    <p:sldId id="461" r:id="rId13"/>
    <p:sldId id="422" r:id="rId14"/>
    <p:sldId id="455" r:id="rId15"/>
    <p:sldId id="457" r:id="rId16"/>
    <p:sldId id="459" r:id="rId17"/>
    <p:sldId id="458" r:id="rId18"/>
    <p:sldId id="462" r:id="rId19"/>
    <p:sldId id="447" r:id="rId20"/>
    <p:sldId id="463" r:id="rId21"/>
    <p:sldId id="464" r:id="rId22"/>
    <p:sldId id="465" r:id="rId23"/>
    <p:sldId id="467" r:id="rId24"/>
    <p:sldId id="468" r:id="rId25"/>
    <p:sldId id="469" r:id="rId26"/>
    <p:sldId id="470" r:id="rId27"/>
    <p:sldId id="471" r:id="rId28"/>
    <p:sldId id="423" r:id="rId29"/>
    <p:sldId id="443" r:id="rId30"/>
    <p:sldId id="451" r:id="rId31"/>
    <p:sldId id="444" r:id="rId32"/>
    <p:sldId id="445" r:id="rId33"/>
    <p:sldId id="446" r:id="rId34"/>
    <p:sldId id="431" r:id="rId35"/>
    <p:sldId id="430" r:id="rId36"/>
    <p:sldId id="427" r:id="rId37"/>
    <p:sldId id="432" r:id="rId38"/>
    <p:sldId id="429" r:id="rId39"/>
    <p:sldId id="435" r:id="rId40"/>
    <p:sldId id="436" r:id="rId41"/>
    <p:sldId id="437" r:id="rId42"/>
    <p:sldId id="434" r:id="rId43"/>
    <p:sldId id="439" r:id="rId44"/>
    <p:sldId id="433" r:id="rId45"/>
    <p:sldId id="426" r:id="rId46"/>
    <p:sldId id="26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77087" autoAdjust="0"/>
  </p:normalViewPr>
  <p:slideViewPr>
    <p:cSldViewPr snapToGrid="0">
      <p:cViewPr varScale="1">
        <p:scale>
          <a:sx n="90" d="100"/>
          <a:sy n="90" d="100"/>
        </p:scale>
        <p:origin x="1341" y="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35DAF-378B-425F-916B-30DB904AFE59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2731C-6E99-41DD-883D-2156E3A7A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6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6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4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6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03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42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5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57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1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2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02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1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1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056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7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8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69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03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0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439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3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063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31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17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9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7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0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5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5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44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013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322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99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94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9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47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4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AE65-BECC-4F98-98A0-68CB4F018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589C2-8B02-44BF-A24C-5EA780A4F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68B6-9231-4FF3-8B41-2327E7B3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2E14-5CEC-451F-853C-98A7F899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82F0-D408-4217-8D03-0EC7337C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108B-E37B-4752-846A-B13ACFE2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E843C-2AC3-4E52-A212-3990716FD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B5795-673A-4AD9-9FD3-B696A303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E2187-5B4A-44DB-BF3E-D7E60512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17CD-9B3D-4A61-A047-8B263E76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3C30B-D914-4093-9EDD-48170F849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0B6F6-1A53-4B0E-A2C0-42FE4DBD1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1DCC-32FF-4C27-A6C1-B50D8799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1257A-0245-4280-8700-42BD1CCF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F8FE6-E07C-449C-8E82-4530C9FE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1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7088-8BEE-4C52-A903-6A2D7E61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D0F9-3DA0-418A-829F-70B42BAF2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39E9-59DE-4A38-AC55-94071CC8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5700C-4B8A-4D10-9472-DE95EEB4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21FFA-A597-4731-972E-484DAD77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2800-D769-40EE-A24C-55650039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8174-506A-4917-92D6-1B082FB18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41C3F-ACE8-4745-85AF-2FBB518E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BA5A-613D-4C36-89FF-214C937E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98CD-747A-4DEF-AA6E-57308FAA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3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9EAD-6DA1-44E3-ACD5-7FB8A1F4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83DE-2972-46A8-8984-2421CE846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D4897-204B-43FF-B20A-83D06299E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ABF7A-06E7-408A-B7BD-1AC5C229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1242E-35A6-45B7-9036-6DE99213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FE002-AC99-4592-9E72-13A1C423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5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208F-F7D2-41C9-8D7A-16FB4056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B155A-A33A-4961-B2A9-F184638AF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45352-BB6B-4D62-B350-8C9CA0DCC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BD0EC-334F-4108-98FC-E87E50BF1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38D79-38AF-429A-89A8-EE1885E5A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327CE-F0E7-4DA2-8363-A2B385B4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E4811-C51F-4CA1-9F36-61EF3958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C7224-F012-4619-B130-1F100817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38EB-0323-48E7-BE61-306169A4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F5D72-E7C8-4133-9AAD-9A68C00B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34559-05E1-42BA-96B6-88EBF18C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A650D-066F-4E9C-8C31-D207C3E9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34CCD-0BC4-40FC-A7B6-265A9A51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22866-430F-4F0C-955A-EA73D165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31114-DC35-413B-97C2-77D33676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14D7-87E9-4D78-9165-8519B36D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1936-4C27-47BD-8780-D44C3F47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3BE8F-1346-43F2-BABA-EB07C21E2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43FD9-7B14-4A8F-AE10-AAD9E193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4A90B-B9EB-4196-9BE3-05813BF2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BB350-A839-40CF-9088-4D9E3F7A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F480-2A3E-494C-B69F-1136B452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C0C70-00C7-4E5C-ABB1-71D834420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87B09-0DD6-48D4-9735-E17C60ECA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BE667-943F-4127-AA56-9F6F6E07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41406-1F75-448E-93E6-4F748132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B5A7E-B2C1-4A7A-A7A6-D94EF676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1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FB702-DA88-47D3-B9FC-1A188728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4976C-998B-4124-8CCE-BD62E6F86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99E57-F083-4ACF-9C9A-ED51E0040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BBFE-5A27-4DB2-B7D5-12143B882FEC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3A03-C7D9-4160-90FF-0A4B70722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7E75-BD3E-4EFE-870B-D606D6467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04395-B250-489B-AA82-C2D52BFC4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elonsoftware.com/2000/04/06/things-you-should-never-do-part-i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understandlegacycode.co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leantechniques.com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cottsauber.com/" TargetMode="External"/><Relationship Id="rId5" Type="http://schemas.openxmlformats.org/officeDocument/2006/relationships/hyperlink" Target="https://www.red-gate.com/hub/events/friends-of-rg/friend/ScottSauber" TargetMode="External"/><Relationship Id="rId4" Type="http://schemas.openxmlformats.org/officeDocument/2006/relationships/hyperlink" Target="https://www.meetup.com/iadnug/" TargetMode="Externa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Safely </a:t>
            </a:r>
            <a:r>
              <a:rPr lang="en-US" sz="77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Evolving </a:t>
            </a:r>
            <a:br>
              <a:rPr lang="en-US" sz="77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Legacy </a:t>
            </a: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31A77-35E2-4836-9BC0-C9AA1E301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pic>
        <p:nvPicPr>
          <p:cNvPr id="5" name="Picture 2" descr="Image result for twitter logo">
            <a:extLst>
              <a:ext uri="{FF2B5EF4-FFF2-40B4-BE49-F238E27FC236}">
                <a16:creationId xmlns:a16="http://schemas.microsoft.com/office/drawing/2014/main" id="{DDCE6D39-512C-4066-8649-595FFC5A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636" y="6425963"/>
            <a:ext cx="328512" cy="26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B671C87-3AC6-41AD-B4D1-3CE7D284AF3E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7" name="Picture 2" descr="Image result for twitter logo">
              <a:extLst>
                <a:ext uri="{FF2B5EF4-FFF2-40B4-BE49-F238E27FC236}">
                  <a16:creationId xmlns:a16="http://schemas.microsoft.com/office/drawing/2014/main" id="{7453D401-BDBA-46AF-8EC1-8DF4AF691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4C4FC077-6625-408B-93FD-B32C4FF381A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Image result for twitter logo">
              <a:extLst>
                <a:ext uri="{FF2B5EF4-FFF2-40B4-BE49-F238E27FC236}">
                  <a16:creationId xmlns:a16="http://schemas.microsoft.com/office/drawing/2014/main" id="{6257B672-11E9-4586-A816-4D00ED96DF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Question to ask yourself: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How much time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do we have?</a:t>
            </a:r>
            <a:endParaRPr lang="en-US" sz="32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3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 need to add new functionality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seams into existing code</a:t>
            </a:r>
          </a:p>
          <a:p>
            <a:r>
              <a:rPr lang="en-US" dirty="0"/>
              <a:t>Make minimal changes to untested code with one of two techniques</a:t>
            </a:r>
          </a:p>
          <a:p>
            <a:pPr lvl="1"/>
            <a:r>
              <a:rPr lang="en-US" dirty="0"/>
              <a:t>Sprout</a:t>
            </a:r>
          </a:p>
          <a:p>
            <a:pPr lvl="1"/>
            <a:r>
              <a:rPr lang="en-US" dirty="0"/>
              <a:t>Wrap</a:t>
            </a:r>
          </a:p>
          <a:p>
            <a:r>
              <a:rPr lang="en-US" dirty="0"/>
              <a:t>Avoid adding “just a few more lines” to the god classes/functions</a:t>
            </a:r>
          </a:p>
          <a:p>
            <a:r>
              <a:rPr lang="en-US" dirty="0"/>
              <a:t>We </a:t>
            </a:r>
            <a:r>
              <a:rPr lang="en-US" b="1" u="sng" dirty="0"/>
              <a:t>should not</a:t>
            </a:r>
            <a:r>
              <a:rPr lang="en-US" dirty="0"/>
              <a:t> refactor without existing tests in place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0E7DD3-6D52-4F09-8A2D-A28F06178D0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EAD01B3-D18A-4F78-8C08-A1A8502E2A5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3B01AD-103C-4783-B438-BFD6EDC3450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60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rout definition and meaning | Collins English Dictionary">
            <a:extLst>
              <a:ext uri="{FF2B5EF4-FFF2-40B4-BE49-F238E27FC236}">
                <a16:creationId xmlns:a16="http://schemas.microsoft.com/office/drawing/2014/main" id="{B639EDF4-F095-46B5-A933-6802EEE24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0"/>
            <a:ext cx="7561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3CFD73-A250-4B05-872B-90363BDD99D8}"/>
              </a:ext>
            </a:extLst>
          </p:cNvPr>
          <p:cNvSpPr/>
          <p:nvPr/>
        </p:nvSpPr>
        <p:spPr>
          <a:xfrm>
            <a:off x="-794" y="0"/>
            <a:ext cx="12192000" cy="6864059"/>
          </a:xfrm>
          <a:prstGeom prst="rect">
            <a:avLst/>
          </a:prstGeom>
          <a:solidFill>
            <a:srgbClr val="0F69B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Sprout</a:t>
            </a:r>
            <a:endParaRPr lang="en-US" sz="32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method/function/class to house new behavior</a:t>
            </a:r>
          </a:p>
          <a:p>
            <a:r>
              <a:rPr lang="en-US" dirty="0"/>
              <a:t>TDD the new behavior</a:t>
            </a:r>
          </a:p>
          <a:p>
            <a:r>
              <a:rPr lang="en-US" dirty="0"/>
              <a:t>Insert new, tested code into existing code (existing code untested)</a:t>
            </a:r>
          </a:p>
          <a:p>
            <a:r>
              <a:rPr lang="en-US" dirty="0"/>
              <a:t>In the case of .NET, you can call C# from VB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B4CF62-B205-4D10-AA76-BEA7FA0AA30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F1AE614C-7C6E-4B0D-9AC2-6C5FAEF7021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EB3DF8-4B55-41F2-94BE-65B88463AEF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468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Sprout Example – Existing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7B719-4DCB-4F3E-8A9E-A36D88177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1462"/>
            <a:ext cx="121920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i="1" u="sng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Requirement!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Do not allow an invalid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email address to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be registered</a:t>
            </a:r>
            <a:endParaRPr lang="en-US" sz="32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9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Sprout Example – New Code Tested in Isolation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A029F-599F-4664-BC7D-C0A83258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16" y="2118201"/>
            <a:ext cx="10747168" cy="32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2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Sprout Example – Sprout into Existing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1527F-9D4D-4038-8D1A-E54C8EE71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495"/>
            <a:ext cx="12192000" cy="48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Wrap a Gift - Wrapping a Present Step by Step Instructions With  Pictures">
            <a:extLst>
              <a:ext uri="{FF2B5EF4-FFF2-40B4-BE49-F238E27FC236}">
                <a16:creationId xmlns:a16="http://schemas.microsoft.com/office/drawing/2014/main" id="{3BE6A555-5141-4AD5-B511-1D3CE8DE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3CFD73-A250-4B05-872B-90363BDD99D8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Wrap</a:t>
            </a:r>
            <a:endParaRPr lang="en-US" sz="32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5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if the new code needs to be added at the beginning or end of a method</a:t>
            </a:r>
          </a:p>
          <a:p>
            <a:r>
              <a:rPr lang="en-US" dirty="0"/>
              <a:t>Extract all existing code into another method</a:t>
            </a:r>
          </a:p>
          <a:p>
            <a:r>
              <a:rPr lang="en-US" dirty="0"/>
              <a:t>Called newly extracted method from the original method</a:t>
            </a:r>
          </a:p>
          <a:p>
            <a:r>
              <a:rPr lang="en-US" dirty="0"/>
              <a:t>Insert new code before/after the extracted method</a:t>
            </a:r>
          </a:p>
          <a:p>
            <a:r>
              <a:rPr lang="en-US" dirty="0"/>
              <a:t>Can lead to awkward naming during extract method process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B8C88E-F139-4347-83B3-6A3D3FEE56A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FFE68DFE-27DE-450D-9BE1-57DEDBEB2AB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3DC370-9509-4AA7-934F-FC3D2E818F6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734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legacy code at their job</a:t>
            </a:r>
          </a:p>
          <a:p>
            <a:r>
              <a:rPr lang="en-US" dirty="0"/>
              <a:t>Anyone searching for a better way than The Great Rewrite™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Wrap Example – Existing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7B719-4DCB-4F3E-8A9E-A36D88177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1462"/>
            <a:ext cx="12192000" cy="313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4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i="1" u="sng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Requirement!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Do not allow an invalid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email address to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be registered</a:t>
            </a:r>
            <a:endParaRPr lang="en-US" sz="32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2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Wrap Example – 1. Extract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04F28-A326-4847-9579-212F7DE55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0" y="1577911"/>
            <a:ext cx="11047619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2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Wrap Example – 2. Create/Test New Method(s)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D4DE5-1C03-4657-BD8B-3A119950A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33" y="1488808"/>
            <a:ext cx="10747168" cy="3241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A17322-EF60-460B-AEFB-A5D043DD1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33" y="4819905"/>
            <a:ext cx="8219048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8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Wrap Example – 3. Call From Original Method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A51475-84A0-4D1C-B2AA-3A301AF36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7" y="2760276"/>
            <a:ext cx="10530845" cy="177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0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When to use Sprout vs Wrap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87743" cy="4351338"/>
          </a:xfrm>
        </p:spPr>
        <p:txBody>
          <a:bodyPr/>
          <a:lstStyle/>
          <a:p>
            <a:r>
              <a:rPr lang="en-US" dirty="0"/>
              <a:t>When you need to make a change today to existing code, no time to add tests around the app as a whole</a:t>
            </a:r>
          </a:p>
          <a:p>
            <a:r>
              <a:rPr lang="en-US" dirty="0"/>
              <a:t>Very close to the same when the code to add is at the beginning or end</a:t>
            </a:r>
          </a:p>
          <a:p>
            <a:r>
              <a:rPr lang="en-US" dirty="0"/>
              <a:t>Wrap promotes testing more control flow into the existing code</a:t>
            </a:r>
          </a:p>
          <a:p>
            <a:pPr lvl="1"/>
            <a:r>
              <a:rPr lang="en-US" dirty="0"/>
              <a:t>Throwing the exception is easier to test in isolation</a:t>
            </a:r>
          </a:p>
          <a:p>
            <a:r>
              <a:rPr lang="en-US" dirty="0"/>
              <a:t>Cannot easily use Wrap to plug into the middle of a method, must use Sprout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77BEC5-2051-429B-9236-5CF1F3D22F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E29EFA30-5FAB-48F0-9A20-9DB2A7D6E8B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D8C23-EB27-474B-BE4E-C8103CE5281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9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Questions about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Sprout or Wrap?</a:t>
            </a:r>
            <a:endParaRPr lang="en-US" sz="32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46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We Have Time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How Do We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Evolve Legacy Code?</a:t>
            </a:r>
            <a:endParaRPr lang="en-US" sz="32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999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Avoid The Big Rewrite when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650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The Big Rewrite</a:t>
            </a:r>
            <a:r>
              <a:rPr lang="en-US" dirty="0"/>
              <a:t> is one of the most expensive and risky decisions we can make </a:t>
            </a:r>
            <a:r>
              <a:rPr lang="en-US" b="1" i="1" u="sng" dirty="0"/>
              <a:t>without proper understanding of the current system</a:t>
            </a:r>
          </a:p>
          <a:p>
            <a:pPr lvl="1"/>
            <a:r>
              <a:rPr lang="en-US" dirty="0"/>
              <a:t>Delays new feature development</a:t>
            </a:r>
          </a:p>
          <a:p>
            <a:pPr lvl="1"/>
            <a:r>
              <a:rPr lang="en-US" dirty="0"/>
              <a:t>No iterative steps</a:t>
            </a:r>
          </a:p>
          <a:p>
            <a:r>
              <a:rPr lang="en-US" dirty="0"/>
              <a:t>Without tests around the existing system, you are essentially “Editing and Praying”</a:t>
            </a:r>
          </a:p>
          <a:p>
            <a:r>
              <a:rPr lang="en-US" dirty="0"/>
              <a:t>Don’t try to rewrite the entire app</a:t>
            </a:r>
          </a:p>
          <a:p>
            <a:r>
              <a:rPr lang="en-US" dirty="0"/>
              <a:t>Carve off parts of the app to rewrite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40934F-DF98-4C6E-94F2-8A75A37C266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6202A81-7211-458E-808F-345B026888E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420210-4185-40F4-834E-58B36B9A539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85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Avoid The Big Rewrite when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2650"/>
          </a:xfrm>
        </p:spPr>
        <p:txBody>
          <a:bodyPr>
            <a:normAutofit/>
          </a:bodyPr>
          <a:lstStyle/>
          <a:p>
            <a:r>
              <a:rPr lang="en-US" dirty="0"/>
              <a:t>…but before you carve off, understand your current system first</a:t>
            </a:r>
          </a:p>
          <a:p>
            <a:r>
              <a:rPr lang="en-US" dirty="0"/>
              <a:t>Can’t properly rearchitect without understanding the current system</a:t>
            </a:r>
          </a:p>
          <a:p>
            <a:r>
              <a:rPr lang="en-US" dirty="0"/>
              <a:t>I am </a:t>
            </a:r>
            <a:r>
              <a:rPr lang="en-US" i="1" dirty="0"/>
              <a:t>usually</a:t>
            </a:r>
            <a:r>
              <a:rPr lang="en-US" dirty="0"/>
              <a:t> </a:t>
            </a:r>
            <a:r>
              <a:rPr lang="en-US" u="sng" dirty="0"/>
              <a:t>not</a:t>
            </a:r>
            <a:r>
              <a:rPr lang="en-US" dirty="0"/>
              <a:t> a fan of moving the app logic and changing database schema at the same time</a:t>
            </a:r>
          </a:p>
          <a:p>
            <a:r>
              <a:rPr lang="en-US" dirty="0"/>
              <a:t>It depends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B0941E6-D172-47AF-86B6-B17E9A97473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EA5AFC6-A402-4727-9329-BE63A03192B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0C2249-D35B-4468-AEB8-1FE552C8D5A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816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 ideas on how you can safely work with legacy code today</a:t>
            </a:r>
          </a:p>
          <a:p>
            <a:r>
              <a:rPr lang="en-US" dirty="0"/>
              <a:t>This is </a:t>
            </a:r>
            <a:r>
              <a:rPr lang="en-US" b="1" u="sng" dirty="0"/>
              <a:t>not</a:t>
            </a:r>
            <a:r>
              <a:rPr lang="en-US" b="1" dirty="0"/>
              <a:t> </a:t>
            </a:r>
            <a:r>
              <a:rPr lang="en-US" dirty="0"/>
              <a:t>about how to completely rewrite legacy code, it’s about </a:t>
            </a:r>
            <a:r>
              <a:rPr lang="en-US" b="1" u="sng" dirty="0"/>
              <a:t>evolving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D8CDC6-FD94-4C6B-AC6B-B07C5EA7425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7EA24CF-4FED-4F1C-9295-9C8D375A0DB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0E1463-73AF-4E2F-8D18-57578F7F79D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evolve existing Legacy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Understand what the app does</a:t>
            </a:r>
          </a:p>
          <a:p>
            <a:pPr marL="514350" indent="-514350">
              <a:buAutoNum type="arabicPeriod"/>
            </a:pPr>
            <a:r>
              <a:rPr lang="en-US" dirty="0"/>
              <a:t>Add characterization/integration tests around existing code</a:t>
            </a:r>
          </a:p>
          <a:p>
            <a:pPr marL="514350" indent="-514350">
              <a:buAutoNum type="arabicPeriod"/>
            </a:pPr>
            <a:r>
              <a:rPr lang="en-US" dirty="0"/>
              <a:t>Refactor the 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0353DA-4B69-4FB4-817C-4FDAD494617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D36014E4-5EBF-4EBF-9881-F3A7DD8545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DE738E-5C20-485B-AB3B-891E0AFF36E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1. Understand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logging</a:t>
            </a:r>
          </a:p>
          <a:p>
            <a:r>
              <a:rPr lang="en-US" dirty="0"/>
              <a:t>Add metrics</a:t>
            </a:r>
          </a:p>
          <a:p>
            <a:r>
              <a:rPr lang="en-US" dirty="0"/>
              <a:t>Add instrumentation</a:t>
            </a:r>
          </a:p>
          <a:p>
            <a:r>
              <a:rPr lang="en-US" dirty="0"/>
              <a:t>Observe application in Production</a:t>
            </a:r>
          </a:p>
          <a:p>
            <a:r>
              <a:rPr lang="en-US" dirty="0"/>
              <a:t>Read the code and take notes</a:t>
            </a:r>
          </a:p>
          <a:p>
            <a:r>
              <a:rPr lang="en-US" dirty="0"/>
              <a:t>Refactor without tests but throw away when done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D332ED-DCE6-4003-BD00-AB3BD79D7B2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EE7A8516-C380-4E43-A5B4-7DB88AEA130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081CC3-79B0-4B54-B5D4-72C3AF1C6A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300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2. Add characterization/integration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understanding the inputs and outputs, you can now add tests</a:t>
            </a:r>
          </a:p>
          <a:p>
            <a:r>
              <a:rPr lang="en-US" dirty="0"/>
              <a:t>Completely </a:t>
            </a:r>
            <a:r>
              <a:rPr lang="en-US" dirty="0" err="1"/>
              <a:t>blackbox</a:t>
            </a:r>
            <a:r>
              <a:rPr lang="en-US" dirty="0"/>
              <a:t> the implementation code as much as possible</a:t>
            </a:r>
          </a:p>
          <a:p>
            <a:r>
              <a:rPr lang="en-US" dirty="0"/>
              <a:t>Need safety net when you refactor in the next step</a:t>
            </a:r>
          </a:p>
          <a:p>
            <a:r>
              <a:rPr lang="en-US" dirty="0"/>
              <a:t>Paradox!  </a:t>
            </a:r>
          </a:p>
          <a:p>
            <a:r>
              <a:rPr lang="en-US" dirty="0"/>
              <a:t>I need to add tests so I can change the code, but I can’t test it without changing the code (i.e. Production hardcoded)</a:t>
            </a:r>
          </a:p>
          <a:p>
            <a:r>
              <a:rPr lang="en-US" dirty="0"/>
              <a:t>Make </a:t>
            </a:r>
            <a:r>
              <a:rPr lang="en-US" b="1" i="1" dirty="0"/>
              <a:t>absolute</a:t>
            </a:r>
            <a:r>
              <a:rPr lang="en-US" dirty="0"/>
              <a:t> </a:t>
            </a:r>
            <a:r>
              <a:rPr lang="en-US" b="1" i="1" dirty="0"/>
              <a:t>minimum </a:t>
            </a:r>
            <a:r>
              <a:rPr lang="en-US" dirty="0"/>
              <a:t>changes to allow app to be tested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49118A-C9ED-4CDC-9EE7-AC2D2DD8298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F3CB774-7857-4015-8FE2-E05F9A4F048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D133A0-7C47-4673-BC1B-A1A8EEA83B3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5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3. Refactor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having the tests, now you can safely refactor</a:t>
            </a:r>
          </a:p>
          <a:p>
            <a:r>
              <a:rPr lang="en-US" dirty="0"/>
              <a:t>Make change, run tests, repeat</a:t>
            </a:r>
          </a:p>
          <a:p>
            <a:r>
              <a:rPr lang="en-US" dirty="0"/>
              <a:t>Get back to green as quickly as possible</a:t>
            </a:r>
          </a:p>
          <a:p>
            <a:r>
              <a:rPr lang="en-US" dirty="0"/>
              <a:t>Avoid “long red”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25F3F-CF7D-42AB-97FA-583E664A656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F718123E-FCBC-4F93-B363-EEE5FF96703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FC6016-87AD-41ED-8DA6-EB333159ED1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076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oretical grasp of practice frameworks needed to ensure children benefit,  study finds | Community Care">
            <a:extLst>
              <a:ext uri="{FF2B5EF4-FFF2-40B4-BE49-F238E27FC236}">
                <a16:creationId xmlns:a16="http://schemas.microsoft.com/office/drawing/2014/main" id="{904542BB-135B-4D62-8948-D4F539112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3CFD73-A250-4B05-872B-90363BDD99D8}"/>
              </a:ext>
            </a:extLst>
          </p:cNvPr>
          <p:cNvSpPr/>
          <p:nvPr/>
        </p:nvSpPr>
        <p:spPr>
          <a:xfrm>
            <a:off x="-2" y="-3030"/>
            <a:ext cx="12192000" cy="6864059"/>
          </a:xfrm>
          <a:prstGeom prst="rect">
            <a:avLst/>
          </a:prstGeom>
          <a:solidFill>
            <a:srgbClr val="0F69B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What did we actually do?</a:t>
            </a:r>
            <a:endParaRPr lang="en-US" sz="32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80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I’m about to talk about is no one individual’s fault</a:t>
            </a:r>
          </a:p>
          <a:p>
            <a:r>
              <a:rPr lang="en-US" dirty="0"/>
              <a:t>Code is the product of an organization, not an individual</a:t>
            </a:r>
          </a:p>
          <a:p>
            <a:pPr lvl="1"/>
            <a:r>
              <a:rPr lang="en-US" dirty="0"/>
              <a:t>Time constraints</a:t>
            </a:r>
          </a:p>
          <a:p>
            <a:pPr lvl="1"/>
            <a:r>
              <a:rPr lang="en-US" dirty="0"/>
              <a:t>Technical constraints</a:t>
            </a:r>
          </a:p>
          <a:p>
            <a:pPr lvl="1"/>
            <a:r>
              <a:rPr lang="en-US" dirty="0"/>
              <a:t>Technical training</a:t>
            </a:r>
          </a:p>
          <a:p>
            <a:pPr lvl="1"/>
            <a:r>
              <a:rPr lang="en-US" dirty="0"/>
              <a:t>Allowing silos to form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A63D8-0575-45A3-98B4-442FA1685D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EDF32A5B-C164-4DF3-B067-74B91C84C5D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6FFDAA-4C92-4BA2-99F8-F9CE254B70B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2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we’ve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Nature of our work</a:t>
            </a:r>
          </a:p>
          <a:p>
            <a:r>
              <a:rPr lang="en-US" dirty="0"/>
              <a:t>Typical scenario for a team I was on:</a:t>
            </a:r>
          </a:p>
          <a:p>
            <a:pPr lvl="1"/>
            <a:r>
              <a:rPr lang="en-US" dirty="0"/>
              <a:t>Inherit existing codebase</a:t>
            </a:r>
          </a:p>
          <a:p>
            <a:pPr lvl="1"/>
            <a:r>
              <a:rPr lang="en-US" dirty="0"/>
              <a:t>Few, if any, domain experts left in company</a:t>
            </a:r>
          </a:p>
          <a:p>
            <a:pPr lvl="1"/>
            <a:r>
              <a:rPr lang="en-US" dirty="0"/>
              <a:t>Few, if any, tests.  Zero integration tests</a:t>
            </a:r>
          </a:p>
          <a:p>
            <a:pPr lvl="1"/>
            <a:r>
              <a:rPr lang="en-US" dirty="0"/>
              <a:t>No Test Environment of any kind</a:t>
            </a:r>
          </a:p>
          <a:p>
            <a:pPr lvl="1"/>
            <a:r>
              <a:rPr lang="en-US" dirty="0"/>
              <a:t>Most of the time, no CI/CD Pipeline</a:t>
            </a:r>
          </a:p>
          <a:p>
            <a:pPr lvl="1"/>
            <a:r>
              <a:rPr lang="en-US" dirty="0"/>
              <a:t>Bulk of logic in SQL</a:t>
            </a:r>
          </a:p>
          <a:p>
            <a:pPr lvl="1"/>
            <a:r>
              <a:rPr lang="en-US" dirty="0"/>
              <a:t>Hardcoded Configuration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033744-AE4F-4416-832F-D3F2F8CA0F0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F45F7CC3-BFC5-4CBB-8831-BC6EE626ED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81D3C7-DCEB-465F-9A40-A10D6A7D625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3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43311"/>
          </a:xfrm>
        </p:spPr>
        <p:txBody>
          <a:bodyPr>
            <a:normAutofit/>
          </a:bodyPr>
          <a:lstStyle/>
          <a:p>
            <a:r>
              <a:rPr lang="en-US" dirty="0"/>
              <a:t>80% of logic in SQL, 20% in C#</a:t>
            </a:r>
          </a:p>
          <a:p>
            <a:r>
              <a:rPr lang="en-US" dirty="0"/>
              <a:t>Regularly required 20+ off hours of support every week from Devs</a:t>
            </a:r>
          </a:p>
          <a:p>
            <a:r>
              <a:rPr lang="en-US" dirty="0"/>
              <a:t>End users unable to perform their job in a timely manner or effectively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55799A-E3CC-4578-8141-C0D3D06FF43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C4CDE97-B020-4093-B463-A20772650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04A46C-7E14-4E2F-84C4-E7104819CB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02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Initially…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tried to Edit and Pray</a:t>
            </a:r>
          </a:p>
          <a:p>
            <a:r>
              <a:rPr lang="en-US" dirty="0"/>
              <a:t>Always led to breaking the app in a new way</a:t>
            </a:r>
          </a:p>
          <a:p>
            <a:r>
              <a:rPr lang="en-US" dirty="0"/>
              <a:t>Slow feedback loop</a:t>
            </a:r>
          </a:p>
          <a:p>
            <a:pPr lvl="1"/>
            <a:r>
              <a:rPr lang="en-US" dirty="0"/>
              <a:t>ETL jobs only ran weekly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6D29E7-3ECA-4133-9136-5472275BED0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01A8545-D2F5-43CB-8DE2-AF489A1C225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9E82B4-0962-4D1C-9B33-99E9532504D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3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Step 1. Understand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058"/>
          </a:xfrm>
        </p:spPr>
        <p:txBody>
          <a:bodyPr>
            <a:normAutofit/>
          </a:bodyPr>
          <a:lstStyle/>
          <a:p>
            <a:r>
              <a:rPr lang="en-US" dirty="0"/>
              <a:t>Understand the purpose of the application</a:t>
            </a:r>
          </a:p>
          <a:p>
            <a:r>
              <a:rPr lang="en-US" dirty="0"/>
              <a:t>Understand the existing codebase</a:t>
            </a:r>
          </a:p>
          <a:p>
            <a:r>
              <a:rPr lang="en-US" dirty="0"/>
              <a:t>Created tools/metrics to measure the application did what we thought it did</a:t>
            </a:r>
          </a:p>
          <a:p>
            <a:pPr lvl="1"/>
            <a:r>
              <a:rPr lang="en-US" dirty="0"/>
              <a:t>Initially quick and dirty metrics</a:t>
            </a:r>
          </a:p>
          <a:p>
            <a:pPr lvl="1"/>
            <a:r>
              <a:rPr lang="en-US" dirty="0"/>
              <a:t>Now we have Grafana Dashboards</a:t>
            </a:r>
          </a:p>
          <a:p>
            <a:r>
              <a:rPr lang="en-US" dirty="0"/>
              <a:t>Add instrumentation to understand how it performs in Production</a:t>
            </a:r>
          </a:p>
          <a:p>
            <a:pPr lvl="1"/>
            <a:r>
              <a:rPr lang="en-US" dirty="0" err="1"/>
              <a:t>NewRelic</a:t>
            </a:r>
            <a:endParaRPr lang="en-US" dirty="0"/>
          </a:p>
          <a:p>
            <a:r>
              <a:rPr lang="en-US" dirty="0"/>
              <a:t>Pair Program</a:t>
            </a:r>
          </a:p>
          <a:p>
            <a:pPr lvl="1"/>
            <a:r>
              <a:rPr lang="en-US" dirty="0"/>
              <a:t>Doctors don’t perform surgery alone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4563CD-AC9E-4A1C-A207-6E279A2255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98BC7F07-0AD9-414B-B628-D23C2A8834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5F80DFC-D58A-4536-9D98-B2659766284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33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Legacy Code</a:t>
            </a:r>
          </a:p>
          <a:p>
            <a:r>
              <a:rPr lang="en-US" dirty="0"/>
              <a:t>Making changes today to Legacy Code</a:t>
            </a:r>
          </a:p>
          <a:p>
            <a:r>
              <a:rPr lang="en-US" dirty="0"/>
              <a:t>Add safety nets around Legacy Code</a:t>
            </a:r>
          </a:p>
          <a:p>
            <a:r>
              <a:rPr lang="en-US" dirty="0"/>
              <a:t>How this worked in practice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D9DDAC-C05E-4E53-A29A-3CFAF8F69618}"/>
              </a:ext>
            </a:extLst>
          </p:cNvPr>
          <p:cNvSpPr/>
          <p:nvPr/>
        </p:nvSpPr>
        <p:spPr>
          <a:xfrm>
            <a:off x="838199" y="1825625"/>
            <a:ext cx="6429499" cy="15026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96814C-D8AD-47E6-8EBE-7A62B8725084}"/>
              </a:ext>
            </a:extLst>
          </p:cNvPr>
          <p:cNvSpPr/>
          <p:nvPr/>
        </p:nvSpPr>
        <p:spPr>
          <a:xfrm>
            <a:off x="838200" y="3328312"/>
            <a:ext cx="10515600" cy="5052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4BAB4E-D8F1-4C7D-A732-F003325132F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40B491BC-049B-4BE4-87BA-B2626C56FE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5CB0C8-E799-4536-9F91-0852B0597AC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Step 2a. Stabilize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caused issues and fixed</a:t>
            </a:r>
          </a:p>
          <a:p>
            <a:r>
              <a:rPr lang="en-US" dirty="0"/>
              <a:t>Avoided “extending the timeout”</a:t>
            </a:r>
          </a:p>
          <a:p>
            <a:r>
              <a:rPr lang="en-US" dirty="0"/>
              <a:t>On-call rotation to shield team from issues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65B1E7-9979-410C-8669-25F3D2F0F8F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AD4539D-D15D-44B3-A309-71A52481EB2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F369CE-E61E-4890-ABC0-8D87A60A36C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6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Step 2b. Shorten 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/>
          </a:bodyPr>
          <a:lstStyle/>
          <a:p>
            <a:r>
              <a:rPr lang="en-US" dirty="0"/>
              <a:t>Did the minimum to remove blockers for tests (no big refactor)</a:t>
            </a:r>
          </a:p>
          <a:p>
            <a:r>
              <a:rPr lang="en-US" dirty="0"/>
              <a:t>Created test environment in the cloud</a:t>
            </a:r>
          </a:p>
          <a:p>
            <a:r>
              <a:rPr lang="en-US"/>
              <a:t>Created </a:t>
            </a:r>
            <a:r>
              <a:rPr lang="en-US" dirty="0"/>
              <a:t>Docker images of database scheme</a:t>
            </a:r>
          </a:p>
          <a:p>
            <a:r>
              <a:rPr lang="en-US" dirty="0"/>
              <a:t>Added integration tests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D4E584-5106-4EC5-9833-2BE24B65AE5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DE80C86-F1D7-44B2-BE94-EF4C869A882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146E3A-D10E-40A4-8DED-EBDDCD24E19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86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Step 3. Optimize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more New Relic instrumentation</a:t>
            </a:r>
          </a:p>
          <a:p>
            <a:r>
              <a:rPr lang="en-US" dirty="0"/>
              <a:t>Analyzed New Relic</a:t>
            </a:r>
          </a:p>
          <a:p>
            <a:r>
              <a:rPr lang="en-US" dirty="0"/>
              <a:t>Identified bottlenecks with New Relic</a:t>
            </a:r>
          </a:p>
          <a:p>
            <a:r>
              <a:rPr lang="en-US" dirty="0"/>
              <a:t>Optimizing code was now safe to make with integration tests in place</a:t>
            </a:r>
          </a:p>
          <a:p>
            <a:r>
              <a:rPr lang="en-US" dirty="0"/>
              <a:t>Added logging in some long stored procs for identifying bottlenecks inside stored procedures</a:t>
            </a:r>
          </a:p>
          <a:p>
            <a:r>
              <a:rPr lang="en-US" dirty="0"/>
              <a:t>Continue optimizing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13ABB7-ABB1-49DF-BEAE-356B608C0CA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95935D6-070F-41B1-8F63-4DE3DB1E260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EEAB9E-15DB-47BA-94AC-021CBE66810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3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89623" cy="5032376"/>
          </a:xfrm>
        </p:spPr>
        <p:txBody>
          <a:bodyPr>
            <a:normAutofit/>
          </a:bodyPr>
          <a:lstStyle/>
          <a:p>
            <a:r>
              <a:rPr lang="en-US" dirty="0"/>
              <a:t>ETL Process went from 40 </a:t>
            </a:r>
            <a:r>
              <a:rPr lang="en-US" dirty="0" err="1"/>
              <a:t>hrs</a:t>
            </a:r>
            <a:r>
              <a:rPr lang="en-US" dirty="0"/>
              <a:t> a week to 1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Used to generate 20 </a:t>
            </a:r>
            <a:r>
              <a:rPr lang="en-US" dirty="0" err="1"/>
              <a:t>hrs</a:t>
            </a:r>
            <a:r>
              <a:rPr lang="en-US" dirty="0"/>
              <a:t> of off-hours support, now we usually forget about it</a:t>
            </a:r>
          </a:p>
          <a:p>
            <a:r>
              <a:rPr lang="en-US" dirty="0"/>
              <a:t>Users have confidence in the software</a:t>
            </a:r>
          </a:p>
          <a:p>
            <a:r>
              <a:rPr lang="en-US" dirty="0"/>
              <a:t>Code is easier to reason about, make changes</a:t>
            </a:r>
          </a:p>
          <a:p>
            <a:r>
              <a:rPr lang="en-US" dirty="0"/>
              <a:t>Code scales</a:t>
            </a:r>
          </a:p>
          <a:p>
            <a:r>
              <a:rPr lang="en-US" dirty="0"/>
              <a:t>Users reported longstanding bugs because they expect things to work now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B3BC5C-2ECA-4A06-85FD-1E414EA49E8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C473E4A-78D0-4539-BBB5-8E6DC9C8E5D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4CDFC5-2C50-4BFD-B571-E7241A13EA3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25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Sprout and Wrap strategies for adding new, tested code to legacy apps</a:t>
            </a:r>
          </a:p>
          <a:p>
            <a:r>
              <a:rPr lang="en-US" dirty="0"/>
              <a:t>How to evolve legacy code without The Big Rewrite</a:t>
            </a:r>
          </a:p>
          <a:p>
            <a:r>
              <a:rPr lang="en-US" dirty="0"/>
              <a:t>Real life scenario of a plan to improve legacy code</a:t>
            </a:r>
          </a:p>
          <a:p>
            <a:r>
              <a:rPr lang="en-US" dirty="0"/>
              <a:t>Investment it takes to improve some of these applications</a:t>
            </a:r>
          </a:p>
          <a:p>
            <a:r>
              <a:rPr lang="en-US" dirty="0"/>
              <a:t>The payoff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9B0677-669F-4B9D-AF06-D77C4038373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28D255A2-C3FB-47C0-BB49-FCFDC4D8DCF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6746FD-835A-4493-B687-CDA0497AB7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1741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8506" cy="4351338"/>
          </a:xfrm>
        </p:spPr>
        <p:txBody>
          <a:bodyPr/>
          <a:lstStyle/>
          <a:p>
            <a:r>
              <a:rPr lang="en-US" dirty="0"/>
              <a:t>The Book</a:t>
            </a:r>
          </a:p>
          <a:p>
            <a:pPr lvl="1"/>
            <a:r>
              <a:rPr lang="en-US" i="1" dirty="0"/>
              <a:t>Working Effectively with Legacy Code</a:t>
            </a:r>
            <a:r>
              <a:rPr lang="en-US" dirty="0"/>
              <a:t> by Michael Feathers</a:t>
            </a:r>
          </a:p>
          <a:p>
            <a:pPr lvl="1"/>
            <a:r>
              <a:rPr lang="en-US" dirty="0"/>
              <a:t>435 pages</a:t>
            </a:r>
          </a:p>
          <a:p>
            <a:r>
              <a:rPr lang="en-US" dirty="0">
                <a:hlinkClick r:id="rId3"/>
              </a:rPr>
              <a:t>https://understandlegacycode.com/</a:t>
            </a:r>
            <a:endParaRPr lang="en-US" dirty="0"/>
          </a:p>
          <a:p>
            <a:r>
              <a:rPr lang="en-US" dirty="0"/>
              <a:t>Refactoring: Improving the Design of Existing Code by Martin Fowler</a:t>
            </a:r>
          </a:p>
          <a:p>
            <a:r>
              <a:rPr lang="en-US" dirty="0"/>
              <a:t>This slide deck</a:t>
            </a:r>
          </a:p>
        </p:txBody>
      </p:sp>
      <p:pic>
        <p:nvPicPr>
          <p:cNvPr id="2050" name="Picture 2" descr="Cover art">
            <a:extLst>
              <a:ext uri="{FF2B5EF4-FFF2-40B4-BE49-F238E27FC236}">
                <a16:creationId xmlns:a16="http://schemas.microsoft.com/office/drawing/2014/main" id="{8B7C19E6-A8DD-414A-9844-65C6886D6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579" y="481884"/>
            <a:ext cx="220800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6BE5890-68CA-4BA4-8078-3103BE06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151" y="4176576"/>
            <a:ext cx="1966864" cy="244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801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4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6"/>
              </a:rPr>
              <a:t>scottsauber.com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648939" y="3253219"/>
            <a:ext cx="2776152" cy="17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5182-8F55-4224-AEA1-6654F7D6FF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83" y="1572955"/>
            <a:ext cx="1521232" cy="15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hoices of Scale - Michael Feathers (R7K Research and Conveyance) - YouTube">
            <a:extLst>
              <a:ext uri="{FF2B5EF4-FFF2-40B4-BE49-F238E27FC236}">
                <a16:creationId xmlns:a16="http://schemas.microsoft.com/office/drawing/2014/main" id="{BBDCD728-B0FF-49FE-86EC-B979ADE68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3CFD73-A250-4B05-872B-90363BDD99D8}"/>
              </a:ext>
            </a:extLst>
          </p:cNvPr>
          <p:cNvSpPr/>
          <p:nvPr/>
        </p:nvSpPr>
        <p:spPr>
          <a:xfrm>
            <a:off x="0" y="-6059"/>
            <a:ext cx="12192000" cy="6864059"/>
          </a:xfrm>
          <a:prstGeom prst="rect">
            <a:avLst/>
          </a:prstGeom>
          <a:solidFill>
            <a:srgbClr val="0F69B6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“Legacy Code is code 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without tests”</a:t>
            </a:r>
            <a:endParaRPr lang="en-US" sz="32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FDCD4-76E9-4119-B733-D70C2CF1934F}"/>
              </a:ext>
            </a:extLst>
          </p:cNvPr>
          <p:cNvSpPr txBox="1"/>
          <p:nvPr/>
        </p:nvSpPr>
        <p:spPr>
          <a:xfrm>
            <a:off x="9041130" y="6273225"/>
            <a:ext cx="3783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Michael Feathers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919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Characteristics of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understand</a:t>
            </a:r>
          </a:p>
          <a:p>
            <a:r>
              <a:rPr lang="en-US" dirty="0"/>
              <a:t>Changing code often results in breaking the app in unexpected ways</a:t>
            </a:r>
          </a:p>
          <a:p>
            <a:r>
              <a:rPr lang="en-US" dirty="0"/>
              <a:t>Long cycle times to add or change functionality</a:t>
            </a:r>
          </a:p>
          <a:p>
            <a:r>
              <a:rPr lang="en-US" dirty="0"/>
              <a:t>Huge estimates for seemingly small changes</a:t>
            </a:r>
          </a:p>
          <a:p>
            <a:r>
              <a:rPr lang="en-US" dirty="0"/>
              <a:t>Stories seemingly drag on across days, weeks, months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reviews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6E932A-31F6-49D4-8CB8-174652A8D1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43C195E-7BC9-4176-A96C-E51F5298D3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825F68-9E1B-4F88-8FCE-6C5B8DA803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2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 need to make a change to “that app”…</a:t>
            </a:r>
            <a:endParaRPr lang="en-US" sz="32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76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 options when changing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and Pray</a:t>
            </a:r>
          </a:p>
          <a:p>
            <a:r>
              <a:rPr lang="en-US" dirty="0"/>
              <a:t>Rewrite</a:t>
            </a:r>
          </a:p>
          <a:p>
            <a:r>
              <a:rPr lang="en-US" dirty="0"/>
              <a:t>Cover and Modify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A4CD93-01CA-46DA-B604-B7E8416B8B13}"/>
              </a:ext>
            </a:extLst>
          </p:cNvPr>
          <p:cNvCxnSpPr/>
          <p:nvPr/>
        </p:nvCxnSpPr>
        <p:spPr>
          <a:xfrm flipH="1">
            <a:off x="3909270" y="3087146"/>
            <a:ext cx="20972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322D06E-89A5-4978-BEFA-5EC29C25476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F7916D85-AC4B-473D-A5DE-4A462926F44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A98051-B37B-41DC-A829-E4441A4EDA7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2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1339</Words>
  <Application>Microsoft Office PowerPoint</Application>
  <PresentationFormat>Widescreen</PresentationFormat>
  <Paragraphs>257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Safely Evolving  Legacy Code</vt:lpstr>
      <vt:lpstr>Audience</vt:lpstr>
      <vt:lpstr>Goals</vt:lpstr>
      <vt:lpstr>Agenda</vt:lpstr>
      <vt:lpstr>Who am I? </vt:lpstr>
      <vt:lpstr>“Legacy Code is code  without tests”</vt:lpstr>
      <vt:lpstr>Characteristics of Legacy Code</vt:lpstr>
      <vt:lpstr>I need to make a change to “that app”…</vt:lpstr>
      <vt:lpstr>3 options when changing legacy code</vt:lpstr>
      <vt:lpstr>Question to ask yourself: How much time  do we have?</vt:lpstr>
      <vt:lpstr>I need to add new functionality today</vt:lpstr>
      <vt:lpstr>Sprout</vt:lpstr>
      <vt:lpstr>Sprout</vt:lpstr>
      <vt:lpstr>Sprout Example – Existing Code</vt:lpstr>
      <vt:lpstr>Requirement! Do not allow an invalid email address to be registered</vt:lpstr>
      <vt:lpstr>Sprout Example – New Code Tested in Isolation</vt:lpstr>
      <vt:lpstr>Sprout Example – Sprout into Existing Code</vt:lpstr>
      <vt:lpstr>Wrap</vt:lpstr>
      <vt:lpstr>Wrap</vt:lpstr>
      <vt:lpstr>Wrap Example – Existing Code</vt:lpstr>
      <vt:lpstr>Requirement! Do not allow an invalid email address to be registered</vt:lpstr>
      <vt:lpstr>Wrap Example – 1. Extract Method</vt:lpstr>
      <vt:lpstr>Wrap Example – 2. Create/Test New Method(s)</vt:lpstr>
      <vt:lpstr>Wrap Example – 3. Call From Original Method</vt:lpstr>
      <vt:lpstr>When to use Sprout vs Wrap</vt:lpstr>
      <vt:lpstr>Questions about  Sprout or Wrap?</vt:lpstr>
      <vt:lpstr>We Have Time How Do We Evolve Legacy Code?</vt:lpstr>
      <vt:lpstr>Avoid The Big Rewrite when possible</vt:lpstr>
      <vt:lpstr>Avoid The Big Rewrite when possible</vt:lpstr>
      <vt:lpstr>How do I evolve existing Legacy Code?</vt:lpstr>
      <vt:lpstr>1. Understand the app</vt:lpstr>
      <vt:lpstr>2. Add characterization/integration tests</vt:lpstr>
      <vt:lpstr>3. Refactor the Code</vt:lpstr>
      <vt:lpstr>What did we actually do?</vt:lpstr>
      <vt:lpstr>Disclaimer</vt:lpstr>
      <vt:lpstr>What we’ve done</vt:lpstr>
      <vt:lpstr>Backstory</vt:lpstr>
      <vt:lpstr>Initially…</vt:lpstr>
      <vt:lpstr>Step 1. Understand the application</vt:lpstr>
      <vt:lpstr>Step 2a. Stabilize</vt:lpstr>
      <vt:lpstr>Step 2b. Shorten feedback loop</vt:lpstr>
      <vt:lpstr>Step 3. Optimize Code</vt:lpstr>
      <vt:lpstr>Outcomes</vt:lpstr>
      <vt:lpstr>Takeaways</vt:lpstr>
      <vt:lpstr>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Attacking Legacy Code</dc:title>
  <dc:creator>Scott Sauber</dc:creator>
  <cp:lastModifiedBy>Scott</cp:lastModifiedBy>
  <cp:revision>274</cp:revision>
  <dcterms:created xsi:type="dcterms:W3CDTF">2021-03-14T02:21:53Z</dcterms:created>
  <dcterms:modified xsi:type="dcterms:W3CDTF">2022-02-08T02:18:53Z</dcterms:modified>
</cp:coreProperties>
</file>