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326" r:id="rId4"/>
    <p:sldId id="322" r:id="rId5"/>
    <p:sldId id="257" r:id="rId6"/>
    <p:sldId id="323" r:id="rId7"/>
    <p:sldId id="331" r:id="rId8"/>
    <p:sldId id="325" r:id="rId9"/>
    <p:sldId id="329" r:id="rId10"/>
    <p:sldId id="311" r:id="rId11"/>
    <p:sldId id="330" r:id="rId12"/>
    <p:sldId id="360" r:id="rId13"/>
    <p:sldId id="324" r:id="rId14"/>
    <p:sldId id="354" r:id="rId15"/>
    <p:sldId id="327" r:id="rId16"/>
    <p:sldId id="344" r:id="rId17"/>
    <p:sldId id="351" r:id="rId18"/>
    <p:sldId id="345" r:id="rId19"/>
    <p:sldId id="334" r:id="rId20"/>
    <p:sldId id="346" r:id="rId21"/>
    <p:sldId id="338" r:id="rId22"/>
    <p:sldId id="355" r:id="rId23"/>
    <p:sldId id="336" r:id="rId24"/>
    <p:sldId id="359" r:id="rId25"/>
    <p:sldId id="357" r:id="rId26"/>
    <p:sldId id="340" r:id="rId27"/>
    <p:sldId id="356" r:id="rId28"/>
    <p:sldId id="339" r:id="rId29"/>
    <p:sldId id="362" r:id="rId30"/>
    <p:sldId id="348" r:id="rId31"/>
    <p:sldId id="347" r:id="rId32"/>
    <p:sldId id="343" r:id="rId33"/>
    <p:sldId id="349" r:id="rId34"/>
    <p:sldId id="328" r:id="rId35"/>
    <p:sldId id="314" r:id="rId36"/>
    <p:sldId id="31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354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</a:t>
            </a:r>
            <a:r>
              <a:rPr lang="en-US" dirty="0" err="1"/>
              <a:t>AzDO</a:t>
            </a:r>
            <a:endParaRPr lang="en-US" dirty="0"/>
          </a:p>
          <a:p>
            <a:r>
              <a:rPr lang="en-US" dirty="0"/>
              <a:t>Login to </a:t>
            </a:r>
            <a:r>
              <a:rPr lang="en-US" dirty="0" err="1"/>
              <a:t>AzDo</a:t>
            </a:r>
            <a:r>
              <a:rPr lang="en-US" dirty="0"/>
              <a:t> on incognito</a:t>
            </a:r>
          </a:p>
          <a:p>
            <a:r>
              <a:rPr lang="en-US" dirty="0"/>
              <a:t>Start agent</a:t>
            </a:r>
          </a:p>
          <a:p>
            <a:r>
              <a:rPr lang="en-US" dirty="0"/>
              <a:t>Open VS Code</a:t>
            </a:r>
          </a:p>
          <a:p>
            <a:r>
              <a:rPr lang="en-US" dirty="0"/>
              <a:t>Open VS</a:t>
            </a:r>
          </a:p>
          <a:p>
            <a:r>
              <a:rPr lang="en-US" dirty="0"/>
              <a:t>Deleted extra branches</a:t>
            </a:r>
          </a:p>
          <a:p>
            <a:r>
              <a:rPr lang="en-US" dirty="0"/>
              <a:t>Pull master</a:t>
            </a:r>
          </a:p>
          <a:p>
            <a:endParaRPr lang="en-US" dirty="0"/>
          </a:p>
          <a:p>
            <a:r>
              <a:rPr lang="en-US" dirty="0"/>
              <a:t>C:\github\talks\sql-server-devops-recording\Recorded SQL DevOps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IF EXISTS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ASiteToOrderStuff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-Flyway-Dev].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dbo.flyway_schema_history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IF EXISTS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ASiteToOrderStuff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-Flyway-Prod].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dbo.flyway_schema_history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IF EXISTS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ASiteToOrderStuff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-Flyway-Dev].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dbo.Quantities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IF EXISTS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ASiteToOrderStuff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-Flyway-Prod].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dbo.Quantities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0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7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3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5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9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7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 year old DB that was multi-tenant where each customer had their own DB instances, each DB had thousands of DB objects, stored procedures that used Linked Servers, dead stored procedures referencing removed columns,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article/19/6/you-cant-buy-devo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7xqDBTRpGQ&amp;feature=youtu.be" TargetMode="External"/><Relationship Id="rId3" Type="http://schemas.openxmlformats.org/officeDocument/2006/relationships/hyperlink" Target="https://www.red-gate.com/simple-talk/" TargetMode="External"/><Relationship Id="rId7" Type="http://schemas.openxmlformats.org/officeDocument/2006/relationships/hyperlink" Target="https://www.youtube.com/channel/UCuthFQQx3015i9Rvqw3U1VA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hub/university/sql-change-automation-with-migrations/introduction-to-source-control-through-migrations-with-sca/why-would-we-use-migrations" TargetMode="External"/><Relationship Id="rId5" Type="http://schemas.openxmlformats.org/officeDocument/2006/relationships/hyperlink" Target="https://www.red-gate.com/solutions/database-devops/report-2020" TargetMode="External"/><Relationship Id="rId4" Type="http://schemas.openxmlformats.org/officeDocument/2006/relationships/hyperlink" Target="https://www.red-gate.com/simple-talk/sql/database-devops-sql/" TargetMode="External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3796"/>
            <a:ext cx="9121422" cy="2197982"/>
          </a:xfrm>
        </p:spPr>
        <p:txBody>
          <a:bodyPr>
            <a:normAutofit fontScale="90000"/>
          </a:bodyPr>
          <a:lstStyle/>
          <a:p>
            <a:r>
              <a:rPr lang="en-US" sz="7700" b="1" dirty="0"/>
              <a:t>SQL Server DevOps: Getting Started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100" dirty="0">
                <a:solidFill>
                  <a:schemeClr val="bg1">
                    <a:lumMod val="50000"/>
                  </a:schemeClr>
                </a:solidFill>
              </a:rPr>
              <a:t>Scott Sauber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5079930" y="4678342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0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</a:t>
            </a:r>
            <a:r>
              <a:rPr lang="en-US" sz="4800" b="1" u="sng" dirty="0"/>
              <a:t>people</a:t>
            </a:r>
            <a:r>
              <a:rPr lang="en-US" sz="4800" dirty="0"/>
              <a:t>, </a:t>
            </a:r>
            <a:r>
              <a:rPr lang="en-US" sz="4800" b="1" u="sng" dirty="0"/>
              <a:t>process</a:t>
            </a:r>
            <a:r>
              <a:rPr lang="en-US" sz="4800" dirty="0"/>
              <a:t>, and </a:t>
            </a:r>
            <a:r>
              <a:rPr lang="en-US" sz="4800" b="1" u="sng" dirty="0"/>
              <a:t>products</a:t>
            </a:r>
            <a:r>
              <a:rPr lang="en-US" sz="4800" dirty="0"/>
              <a:t>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65216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</a:t>
            </a:r>
            <a:r>
              <a:rPr lang="en-US" sz="4800" b="1" u="sng" dirty="0"/>
              <a:t>value</a:t>
            </a:r>
            <a:r>
              <a:rPr lang="en-US" sz="4800" dirty="0"/>
              <a:t> to our </a:t>
            </a:r>
            <a:r>
              <a:rPr lang="en-US" sz="4800" b="1" u="sng" dirty="0"/>
              <a:t>end users</a:t>
            </a:r>
            <a:r>
              <a:rPr lang="en-US" sz="4800" dirty="0"/>
              <a:t>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232619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“You can’t change culture and process with a credit card.”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Julie Gunderson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0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365125"/>
            <a:ext cx="11943644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DevOps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 production database for out-of-band changes</a:t>
            </a:r>
          </a:p>
          <a:p>
            <a:pPr lvl="1"/>
            <a:r>
              <a:rPr lang="en-US" dirty="0"/>
              <a:t>This one is fun because people.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7630BD4-BE0E-44A1-91BF-20F0F1C14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753" y="333046"/>
            <a:ext cx="6514493" cy="63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Source Control traditionally not built-in to SQL Server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hopping, no named defaults</a:t>
            </a:r>
          </a:p>
          <a:p>
            <a:r>
              <a:rPr lang="en-US" dirty="0"/>
              <a:t>Requires Devs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they’re not.  The crappy part of their job is, so they can do more value add work.</a:t>
            </a:r>
          </a:p>
          <a:p>
            <a:r>
              <a:rPr lang="en-US" dirty="0">
                <a:hlinkClick r:id="rId3"/>
              </a:rPr>
              <a:t>Redgate article on “Implementing DevOps Doesn’t Get Rid Of Database Administrators”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957"/>
            <a:ext cx="10515600" cy="3394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Let’s get to </a:t>
            </a:r>
            <a:r>
              <a:rPr lang="en-US" sz="6600" dirty="0" err="1"/>
              <a:t>DevOpsing</a:t>
            </a:r>
            <a:endParaRPr lang="en-US" sz="6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5F2807-E467-458E-8800-3C948291DF2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DF336D-A9F8-4764-8766-9AF5C55F7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39E733-0EDA-49D9-AB11-FB371F3B2F1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 do I source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How?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Redgate SQL Change Automation (hybrid), Flyway, </a:t>
            </a:r>
            <a:r>
              <a:rPr lang="en-US" dirty="0" err="1"/>
              <a:t>DbUp</a:t>
            </a:r>
            <a:r>
              <a:rPr lang="en-US" dirty="0"/>
              <a:t>,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SQL Server builds and deployments</a:t>
            </a:r>
          </a:p>
          <a:p>
            <a:r>
              <a:rPr lang="en-US" dirty="0"/>
              <a:t>Unsure where to get started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r>
              <a:rPr lang="en-US" dirty="0"/>
              <a:t>One Pull Request/Commit/</a:t>
            </a:r>
            <a:r>
              <a:rPr lang="en-US" dirty="0" err="1"/>
              <a:t>Checkin</a:t>
            </a:r>
            <a:r>
              <a:rPr lang="en-US" dirty="0"/>
              <a:t>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Flyway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Migration-based approach</a:t>
            </a:r>
          </a:p>
          <a:p>
            <a:r>
              <a:rPr lang="en-US" dirty="0"/>
              <a:t>Command line tool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9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Flyway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Baseline</a:t>
            </a:r>
          </a:p>
          <a:p>
            <a:r>
              <a:rPr lang="en-US" dirty="0"/>
              <a:t>Migrate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022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Redgate SQL Change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Also supports showing the final state of your application</a:t>
            </a:r>
          </a:p>
          <a:p>
            <a:pPr lvl="1"/>
            <a:r>
              <a:rPr lang="en-US" dirty="0"/>
              <a:t>Not used for deployment</a:t>
            </a:r>
          </a:p>
          <a:p>
            <a:r>
              <a:rPr lang="en-US" dirty="0"/>
              <a:t>Visual Studio and SSMS Extension</a:t>
            </a:r>
          </a:p>
          <a:p>
            <a:r>
              <a:rPr lang="en-US" dirty="0"/>
              <a:t>Make changes in DB, use Extension to get those changes as migration scripts</a:t>
            </a:r>
          </a:p>
          <a:p>
            <a:r>
              <a:rPr lang="en-US" dirty="0"/>
              <a:t>Builds your DB from scratch as a dry-run</a:t>
            </a:r>
          </a:p>
          <a:p>
            <a:r>
              <a:rPr lang="en-US" dirty="0"/>
              <a:t>Integrates with </a:t>
            </a:r>
            <a:r>
              <a:rPr lang="en-US" dirty="0" err="1"/>
              <a:t>MSBuild</a:t>
            </a:r>
            <a:r>
              <a:rPr lang="en-US" dirty="0"/>
              <a:t>, Azure DevOps, TeamCity, and Octopus Deploy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4B9E8-2598-4FA4-8ED8-CC5FC5DBB56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6BF4052-D0CC-41F7-8311-69084B90F9A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F7D247-D11A-48F4-8D3F-EA033269F31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4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Bamboo</a:t>
            </a:r>
          </a:p>
          <a:p>
            <a:r>
              <a:rPr lang="en-US" dirty="0"/>
              <a:t>Concourse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Bamboo</a:t>
            </a:r>
          </a:p>
          <a:p>
            <a:r>
              <a:rPr lang="en-US" dirty="0"/>
              <a:t>Concourse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Add Migration</a:t>
            </a:r>
          </a:p>
          <a:p>
            <a:r>
              <a:rPr lang="en-US" dirty="0"/>
              <a:t>Reviewed by DBA/senior person</a:t>
            </a:r>
          </a:p>
          <a:p>
            <a:r>
              <a:rPr lang="en-US" dirty="0"/>
              <a:t>Build server</a:t>
            </a:r>
          </a:p>
          <a:p>
            <a:r>
              <a:rPr lang="en-US" dirty="0"/>
              <a:t>Deploy changes to databases</a:t>
            </a:r>
          </a:p>
          <a:p>
            <a:r>
              <a:rPr lang="en-US" dirty="0"/>
              <a:t>Promote through environments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644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Redgate DLM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and alerts on SQL Server schema changes</a:t>
            </a:r>
          </a:p>
          <a:p>
            <a:r>
              <a:rPr lang="en-US" dirty="0"/>
              <a:t>Audit history of changes</a:t>
            </a:r>
          </a:p>
          <a:p>
            <a:r>
              <a:rPr lang="en-US" dirty="0"/>
              <a:t>Finds when someone bypasses the pipeline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9B130-EC87-4C3D-B9C0-67EAD8ED3E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FF0C9B6-444F-48FC-8DB7-82EA0F4F23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2338E5-D889-4650-9F89-049F4C5320F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9B130-EC87-4C3D-B9C0-67EAD8ED3E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FF0C9B6-444F-48FC-8DB7-82EA0F4F23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2338E5-D889-4650-9F89-049F4C5320F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https://i.ytimg.com/vi/XYY4LFyNTws/maxresdefault.jpg">
            <a:extLst>
              <a:ext uri="{FF2B5EF4-FFF2-40B4-BE49-F238E27FC236}">
                <a16:creationId xmlns:a16="http://schemas.microsoft.com/office/drawing/2014/main" id="{86C03657-7E9C-45FB-B7B8-178733DB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3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Fully qualified Database Names</a:t>
            </a:r>
          </a:p>
          <a:p>
            <a:r>
              <a:rPr lang="en-US" dirty="0"/>
              <a:t>No named </a:t>
            </a:r>
            <a:r>
              <a:rPr lang="en-US"/>
              <a:t>column defaults</a:t>
            </a:r>
            <a:endParaRPr lang="en-US" dirty="0"/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Temp Table creation in Stored Procedures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pPr lvl="1"/>
            <a:r>
              <a:rPr lang="en-US" dirty="0"/>
              <a:t>No “I’ll just do this one </a:t>
            </a:r>
            <a:r>
              <a:rPr lang="en-US"/>
              <a:t>little thing…”</a:t>
            </a:r>
            <a:endParaRPr lang="en-US" dirty="0"/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  <a:p>
            <a:r>
              <a:rPr lang="en-US" dirty="0"/>
              <a:t>You can do this – the question is, does your organization want to?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Redgate 2020 State of DevOps Survey </a:t>
            </a:r>
            <a:endParaRPr lang="en-US" dirty="0"/>
          </a:p>
          <a:p>
            <a:r>
              <a:rPr lang="en-US" dirty="0">
                <a:hlinkClick r:id="rId6"/>
              </a:rPr>
              <a:t>Redgate Training on SQL Change Automation</a:t>
            </a:r>
            <a:endParaRPr lang="en-US" dirty="0"/>
          </a:p>
          <a:p>
            <a:r>
              <a:rPr lang="en-US" dirty="0">
                <a:hlinkClick r:id="rId7"/>
              </a:rPr>
              <a:t>Redgate YouTube Channel on SQL Change Automation</a:t>
            </a:r>
            <a:endParaRPr lang="en-US" dirty="0"/>
          </a:p>
          <a:p>
            <a:r>
              <a:rPr lang="en-US" dirty="0">
                <a:hlinkClick r:id="rId8"/>
              </a:rPr>
              <a:t>DB DevOps with Jeffrey Palermo and Paul </a:t>
            </a:r>
            <a:r>
              <a:rPr lang="en-US" dirty="0" err="1">
                <a:hlinkClick r:id="rId8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6" name="Picture 2" descr="Image result for twitter logo">
            <a:extLst>
              <a:ext uri="{FF2B5EF4-FFF2-40B4-BE49-F238E27FC236}">
                <a16:creationId xmlns:a16="http://schemas.microsoft.com/office/drawing/2014/main" id="{D76E44B5-6341-4AE2-9B3D-17414ECD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68238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59A66B3-7923-48CE-86FF-E583484BE360}"/>
              </a:ext>
            </a:extLst>
          </p:cNvPr>
          <p:cNvSpPr txBox="1">
            <a:spLocks/>
          </p:cNvSpPr>
          <p:nvPr/>
        </p:nvSpPr>
        <p:spPr>
          <a:xfrm>
            <a:off x="10080661" y="6185410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BB6FE8F-EC38-433F-A579-D4D82EF00A6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4275109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pic>
        <p:nvPicPr>
          <p:cNvPr id="3" name="Picture 2" descr="Image result for twitter logo">
            <a:extLst>
              <a:ext uri="{FF2B5EF4-FFF2-40B4-BE49-F238E27FC236}">
                <a16:creationId xmlns:a16="http://schemas.microsoft.com/office/drawing/2014/main" id="{B0471F33-AFC8-4CE1-92BF-749D64E0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80036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184FF6C-4AA9-429C-B52D-9525325CFF8E}"/>
              </a:ext>
            </a:extLst>
          </p:cNvPr>
          <p:cNvSpPr txBox="1">
            <a:spLocks/>
          </p:cNvSpPr>
          <p:nvPr/>
        </p:nvSpPr>
        <p:spPr>
          <a:xfrm>
            <a:off x="10080661" y="6197208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A92A2E-3190-43CE-AAD1-9068B3CB7084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67181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SQL Server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Sauber Software</a:t>
            </a:r>
          </a:p>
          <a:p>
            <a:r>
              <a:rPr lang="en-US" dirty="0"/>
              <a:t>Developer (not a DBA) and big proponent of DevOps</a:t>
            </a:r>
          </a:p>
          <a:p>
            <a:r>
              <a:rPr lang="en-US" dirty="0"/>
              <a:t>Successfully implemented SQL DevOps Pipelines for over 50 </a:t>
            </a:r>
            <a:r>
              <a:rPr lang="en-US" dirty="0" err="1"/>
              <a:t>db’s</a:t>
            </a:r>
            <a:endParaRPr lang="en-US" dirty="0"/>
          </a:p>
          <a:p>
            <a:pPr lvl="1"/>
            <a:r>
              <a:rPr lang="en-US" dirty="0"/>
              <a:t>Including 25 year old SQL Server </a:t>
            </a:r>
            <a:r>
              <a:rPr lang="en-US" dirty="0" err="1"/>
              <a:t>db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Types of team interactions with DB’s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write, review, and deploy the SQL.  No dedicated DBA.</a:t>
            </a:r>
          </a:p>
          <a:p>
            <a:r>
              <a:rPr lang="en-US" dirty="0" err="1"/>
              <a:t>Devs</a:t>
            </a:r>
            <a:r>
              <a:rPr lang="en-US" dirty="0"/>
              <a:t> write the SQL and give to DBA to review and deploy.</a:t>
            </a:r>
          </a:p>
          <a:p>
            <a:r>
              <a:rPr lang="en-US" dirty="0" err="1"/>
              <a:t>Devs</a:t>
            </a:r>
            <a:r>
              <a:rPr lang="en-US" dirty="0"/>
              <a:t> tell DBA’s what they want, DBA’s write, review and deploy the SQL.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BB6BC05-CB8C-48E8-8EB9-316234D66D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58"/>
          <a:stretch/>
        </p:blipFill>
        <p:spPr>
          <a:xfrm>
            <a:off x="2217669" y="3488171"/>
            <a:ext cx="6742358" cy="31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Redgate SQL Compare)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SQL Script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pPr lvl="1"/>
            <a:r>
              <a:rPr lang="en-US" dirty="0"/>
              <a:t>No easy rollbacks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18716</TotalTime>
  <Words>1558</Words>
  <Application>Microsoft Office PowerPoint</Application>
  <PresentationFormat>Widescreen</PresentationFormat>
  <Paragraphs>297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SQL Server DevOps: Getting Started</vt:lpstr>
      <vt:lpstr>Audience</vt:lpstr>
      <vt:lpstr>Agenda</vt:lpstr>
      <vt:lpstr>Purpose</vt:lpstr>
      <vt:lpstr>Who am I? </vt:lpstr>
      <vt:lpstr>Types of team interactions with DB’s</vt:lpstr>
      <vt:lpstr>What a manual workflow may look like today</vt:lpstr>
      <vt:lpstr>What’s wrong with these approaches?</vt:lpstr>
      <vt:lpstr>What is DevOps?</vt:lpstr>
      <vt:lpstr>What is DevOps?</vt:lpstr>
      <vt:lpstr>What is DevOps?</vt:lpstr>
      <vt:lpstr>What is DevOps?</vt:lpstr>
      <vt:lpstr>Desired Outcomes of SQL Server DevOps Pipelines</vt:lpstr>
      <vt:lpstr>PowerPoint Presentation</vt:lpstr>
      <vt:lpstr>Why is this hard?</vt:lpstr>
      <vt:lpstr>Why is this hard?</vt:lpstr>
      <vt:lpstr>PowerPoint Presentation</vt:lpstr>
      <vt:lpstr>Source Control: What do I source control?</vt:lpstr>
      <vt:lpstr>Source Control: How? Migration-based</vt:lpstr>
      <vt:lpstr>Source Control: How?</vt:lpstr>
      <vt:lpstr>Tool Review: Flyway</vt:lpstr>
      <vt:lpstr>Flyway Demo</vt:lpstr>
      <vt:lpstr>Tool Review: Redgate SQL Change Automation</vt:lpstr>
      <vt:lpstr>Automated Builds: How?</vt:lpstr>
      <vt:lpstr>Automated Deployments: How?</vt:lpstr>
      <vt:lpstr>Proposed Workflow</vt:lpstr>
      <vt:lpstr>Workflow Demo</vt:lpstr>
      <vt:lpstr>Tool Review: Redgate DLM Dashboard</vt:lpstr>
      <vt:lpstr>PowerPoint Presentation</vt:lpstr>
      <vt:lpstr>Common Gotcha’s Building The Database</vt:lpstr>
      <vt:lpstr>A Word On Rollbacks</vt:lpstr>
      <vt:lpstr>People Challenges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 Sauber</cp:lastModifiedBy>
  <cp:revision>39</cp:revision>
  <dcterms:created xsi:type="dcterms:W3CDTF">2019-06-08T15:53:23Z</dcterms:created>
  <dcterms:modified xsi:type="dcterms:W3CDTF">2020-08-16T05:06:27Z</dcterms:modified>
</cp:coreProperties>
</file>